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6.xml" ContentType="application/vnd.openxmlformats-officedocument.presentationml.tags+xml"/>
  <Override PartName="/ppt/tags/tag47.xml" ContentType="application/vnd.openxmlformats-officedocument.presentationml.tags+xml"/>
  <Override PartName="/ppt/notesSlides/notesSlide13.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80" r:id="rId2"/>
    <p:sldMasterId id="2147483660" r:id="rId3"/>
    <p:sldMasterId id="2147483696" r:id="rId4"/>
  </p:sldMasterIdLst>
  <p:notesMasterIdLst>
    <p:notesMasterId r:id="rId51"/>
  </p:notesMasterIdLst>
  <p:handoutMasterIdLst>
    <p:handoutMasterId r:id="rId52"/>
  </p:handoutMasterIdLst>
  <p:sldIdLst>
    <p:sldId id="260" r:id="rId5"/>
    <p:sldId id="951" r:id="rId6"/>
    <p:sldId id="984" r:id="rId7"/>
    <p:sldId id="266" r:id="rId8"/>
    <p:sldId id="952" r:id="rId9"/>
    <p:sldId id="960" r:id="rId10"/>
    <p:sldId id="301" r:id="rId11"/>
    <p:sldId id="257" r:id="rId12"/>
    <p:sldId id="953" r:id="rId13"/>
    <p:sldId id="265" r:id="rId14"/>
    <p:sldId id="310" r:id="rId15"/>
    <p:sldId id="311" r:id="rId16"/>
    <p:sldId id="959" r:id="rId17"/>
    <p:sldId id="931" r:id="rId18"/>
    <p:sldId id="932" r:id="rId19"/>
    <p:sldId id="948" r:id="rId20"/>
    <p:sldId id="934" r:id="rId21"/>
    <p:sldId id="935" r:id="rId22"/>
    <p:sldId id="962" r:id="rId23"/>
    <p:sldId id="944" r:id="rId24"/>
    <p:sldId id="945" r:id="rId25"/>
    <p:sldId id="946" r:id="rId26"/>
    <p:sldId id="947" r:id="rId27"/>
    <p:sldId id="1008" r:id="rId28"/>
    <p:sldId id="270" r:id="rId29"/>
    <p:sldId id="954" r:id="rId30"/>
    <p:sldId id="957" r:id="rId31"/>
    <p:sldId id="304" r:id="rId32"/>
    <p:sldId id="955" r:id="rId33"/>
    <p:sldId id="272" r:id="rId34"/>
    <p:sldId id="305" r:id="rId35"/>
    <p:sldId id="306" r:id="rId36"/>
    <p:sldId id="1010" r:id="rId37"/>
    <p:sldId id="1011" r:id="rId38"/>
    <p:sldId id="1012" r:id="rId39"/>
    <p:sldId id="1013" r:id="rId40"/>
    <p:sldId id="1009" r:id="rId41"/>
    <p:sldId id="1014" r:id="rId42"/>
    <p:sldId id="1015" r:id="rId43"/>
    <p:sldId id="983" r:id="rId44"/>
    <p:sldId id="385" r:id="rId45"/>
    <p:sldId id="949" r:id="rId46"/>
    <p:sldId id="986" r:id="rId47"/>
    <p:sldId id="258" r:id="rId48"/>
    <p:sldId id="259" r:id="rId49"/>
    <p:sldId id="1016" r:id="rId50"/>
  </p:sldIdLst>
  <p:sldSz cx="12192000" cy="6858000"/>
  <p:notesSz cx="6797675" cy="9926638"/>
  <p:custDataLst>
    <p:tags r:id="rId53"/>
  </p:custDataLst>
  <p:defaultTextStyle>
    <a:defPPr>
      <a:defRPr lang="id-ID"/>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FIORE" initials="" lastIdx="0" clrIdx="0"/>
  <p:cmAuthor id="1" name="ecocentric" initials="e" lastIdx="16" clrIdx="1"/>
  <p:cmAuthor id="2" name="Maikel Lieuw-Kie-Song" initials="ML" lastIdx="8"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F97"/>
    <a:srgbClr val="FFFFFF"/>
    <a:srgbClr val="103A71"/>
    <a:srgbClr val="0B274B"/>
    <a:srgbClr val="103B72"/>
    <a:srgbClr val="144C91"/>
    <a:srgbClr val="4B8EE1"/>
    <a:srgbClr val="4D91E6"/>
    <a:srgbClr val="88B5EE"/>
    <a:srgbClr val="0000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64949-ADB9-40E2-90CD-976B7122B5A4}" v="2119" dt="2024-09-10T13:08:53.156"/>
    <p1510:client id="{8CC9A284-F821-4E00-AB07-10F1941A12AD}" v="4" dt="2024-09-09T07:27:05.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spPr>
            <a:solidFill>
              <a:schemeClr val="accent1"/>
            </a:solidFill>
          </c:spPr>
          <c:explosion val="37"/>
          <c:dPt>
            <c:idx val="0"/>
            <c:bubble3D val="0"/>
            <c:spPr>
              <a:solidFill>
                <a:schemeClr val="accent1"/>
              </a:solidFill>
              <a:ln>
                <a:noFill/>
              </a:ln>
              <a:effectLst/>
            </c:spPr>
            <c:extLst>
              <c:ext xmlns:c16="http://schemas.microsoft.com/office/drawing/2014/chart" uri="{C3380CC4-5D6E-409C-BE32-E72D297353CC}">
                <c16:uniqueId val="{00000001-1466-49A5-91F1-0C3BFBC877B4}"/>
              </c:ext>
            </c:extLst>
          </c:dPt>
          <c:dPt>
            <c:idx val="1"/>
            <c:bubble3D val="0"/>
            <c:spPr>
              <a:solidFill>
                <a:schemeClr val="accent1"/>
              </a:solidFill>
              <a:ln>
                <a:noFill/>
              </a:ln>
              <a:effectLst/>
            </c:spPr>
            <c:extLst>
              <c:ext xmlns:c16="http://schemas.microsoft.com/office/drawing/2014/chart" uri="{C3380CC4-5D6E-409C-BE32-E72D297353CC}">
                <c16:uniqueId val="{00000003-1466-49A5-91F1-0C3BFBC877B4}"/>
              </c:ext>
            </c:extLst>
          </c:dPt>
          <c:dPt>
            <c:idx val="2"/>
            <c:bubble3D val="0"/>
            <c:spPr>
              <a:solidFill>
                <a:schemeClr val="accent1"/>
              </a:solidFill>
              <a:ln>
                <a:noFill/>
              </a:ln>
              <a:effectLst/>
            </c:spPr>
            <c:extLst>
              <c:ext xmlns:c16="http://schemas.microsoft.com/office/drawing/2014/chart" uri="{C3380CC4-5D6E-409C-BE32-E72D297353CC}">
                <c16:uniqueId val="{00000005-1466-49A5-91F1-0C3BFBC877B4}"/>
              </c:ext>
            </c:extLst>
          </c:dPt>
          <c:dPt>
            <c:idx val="3"/>
            <c:bubble3D val="0"/>
            <c:spPr>
              <a:solidFill>
                <a:schemeClr val="accent1"/>
              </a:solidFill>
              <a:ln>
                <a:noFill/>
              </a:ln>
              <a:effectLst/>
            </c:spPr>
            <c:extLst>
              <c:ext xmlns:c16="http://schemas.microsoft.com/office/drawing/2014/chart" uri="{C3380CC4-5D6E-409C-BE32-E72D297353CC}">
                <c16:uniqueId val="{00000007-1466-49A5-91F1-0C3BFBC877B4}"/>
              </c:ext>
            </c:extLst>
          </c:dPt>
          <c:dPt>
            <c:idx val="4"/>
            <c:bubble3D val="0"/>
            <c:spPr>
              <a:solidFill>
                <a:schemeClr val="accent1"/>
              </a:solidFill>
              <a:ln>
                <a:noFill/>
              </a:ln>
              <a:effectLst/>
            </c:spPr>
            <c:extLst>
              <c:ext xmlns:c16="http://schemas.microsoft.com/office/drawing/2014/chart" uri="{C3380CC4-5D6E-409C-BE32-E72D297353CC}">
                <c16:uniqueId val="{00000009-1466-49A5-91F1-0C3BFBC877B4}"/>
              </c:ext>
            </c:extLst>
          </c:dPt>
          <c:dPt>
            <c:idx val="5"/>
            <c:bubble3D val="0"/>
            <c:spPr>
              <a:solidFill>
                <a:schemeClr val="accent1"/>
              </a:solidFill>
              <a:ln>
                <a:noFill/>
              </a:ln>
              <a:effectLst/>
            </c:spPr>
            <c:extLst>
              <c:ext xmlns:c16="http://schemas.microsoft.com/office/drawing/2014/chart" uri="{C3380CC4-5D6E-409C-BE32-E72D297353CC}">
                <c16:uniqueId val="{0000000B-1466-49A5-91F1-0C3BFBC877B4}"/>
              </c:ext>
            </c:extLst>
          </c:dPt>
          <c:dPt>
            <c:idx val="6"/>
            <c:bubble3D val="0"/>
            <c:spPr>
              <a:solidFill>
                <a:schemeClr val="accent1"/>
              </a:solidFill>
              <a:ln>
                <a:noFill/>
              </a:ln>
              <a:effectLst/>
            </c:spPr>
            <c:extLst>
              <c:ext xmlns:c16="http://schemas.microsoft.com/office/drawing/2014/chart" uri="{C3380CC4-5D6E-409C-BE32-E72D297353CC}">
                <c16:uniqueId val="{0000000D-1466-49A5-91F1-0C3BFBC877B4}"/>
              </c:ext>
            </c:extLst>
          </c:dPt>
          <c:dPt>
            <c:idx val="7"/>
            <c:bubble3D val="0"/>
            <c:spPr>
              <a:solidFill>
                <a:schemeClr val="accent1"/>
              </a:solidFill>
              <a:ln>
                <a:noFill/>
              </a:ln>
              <a:effectLst/>
            </c:spPr>
            <c:extLst>
              <c:ext xmlns:c16="http://schemas.microsoft.com/office/drawing/2014/chart" uri="{C3380CC4-5D6E-409C-BE32-E72D297353CC}">
                <c16:uniqueId val="{0000000F-1466-49A5-91F1-0C3BFBC877B4}"/>
              </c:ext>
            </c:extLst>
          </c:dPt>
          <c:dPt>
            <c:idx val="8"/>
            <c:bubble3D val="0"/>
            <c:spPr>
              <a:solidFill>
                <a:schemeClr val="accent1"/>
              </a:solidFill>
              <a:ln>
                <a:noFill/>
              </a:ln>
              <a:effectLst/>
            </c:spPr>
            <c:extLst>
              <c:ext xmlns:c16="http://schemas.microsoft.com/office/drawing/2014/chart" uri="{C3380CC4-5D6E-409C-BE32-E72D297353CC}">
                <c16:uniqueId val="{00000011-1466-49A5-91F1-0C3BFBC877B4}"/>
              </c:ext>
            </c:extLst>
          </c:dPt>
          <c:cat>
            <c:strRef>
              <c:f>Tabelle1!$A$2:$A$10</c:f>
              <c:strCache>
                <c:ptCount val="4"/>
                <c:pt idx="0">
                  <c:v>1. Quartal</c:v>
                </c:pt>
                <c:pt idx="1">
                  <c:v>2. Quartal</c:v>
                </c:pt>
                <c:pt idx="2">
                  <c:v>3. Quartal</c:v>
                </c:pt>
                <c:pt idx="3">
                  <c:v>4. Quartal</c:v>
                </c:pt>
              </c:strCache>
            </c:strRef>
          </c:cat>
          <c:val>
            <c:numRef>
              <c:f>Tabelle1!$B$2:$B$10</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12-1466-49A5-91F1-0C3BFBC877B4}"/>
            </c:ext>
          </c:extLst>
        </c:ser>
        <c:dLbls>
          <c:showLegendKey val="0"/>
          <c:showVal val="0"/>
          <c:showCatName val="0"/>
          <c:showSerName val="0"/>
          <c:showPercent val="0"/>
          <c:showBubbleSize val="0"/>
          <c:showLeaderLines val="1"/>
        </c:dLbls>
        <c:firstSliceAng val="0"/>
        <c:holeSize val="7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CAED01-C926-44BE-B883-D1E37B67855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80ADBFF4-C070-412A-B8F1-1A636A519DBB}">
      <dgm:prSet phldrT="[Text]"/>
      <dgm:spPr>
        <a:xfrm>
          <a:off x="2810636" y="1591622"/>
          <a:ext cx="1692810" cy="1692810"/>
        </a:xfrm>
        <a:prstGeom prst="ellipse">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r>
            <a:rPr lang="pt-BR">
              <a:solidFill>
                <a:sysClr val="window" lastClr="FFFFFF"/>
              </a:solidFill>
              <a:latin typeface="Arial"/>
              <a:ea typeface="+mn-ea"/>
              <a:cs typeface="Arial"/>
            </a:rPr>
            <a:t>Social protection statistics</a:t>
          </a:r>
          <a:endParaRPr lang="en-GB">
            <a:solidFill>
              <a:sysClr val="window" lastClr="FFFFFF"/>
            </a:solidFill>
            <a:latin typeface="Arial"/>
            <a:ea typeface="+mn-ea"/>
            <a:cs typeface="Arial"/>
          </a:endParaRPr>
        </a:p>
      </dgm:t>
    </dgm:pt>
    <dgm:pt modelId="{A5CC85F2-3D87-4F7C-9A11-D61ED3150282}" type="parTrans" cxnId="{DDD72992-95B6-4FE1-A274-0B70B72E94C6}">
      <dgm:prSet/>
      <dgm:spPr/>
      <dgm:t>
        <a:bodyPr/>
        <a:lstStyle/>
        <a:p>
          <a:endParaRPr lang="en-GB"/>
        </a:p>
      </dgm:t>
    </dgm:pt>
    <dgm:pt modelId="{8ADB01C8-8281-42F1-95DE-B71CB91EBFCE}" type="sibTrans" cxnId="{DDD72992-95B6-4FE1-A274-0B70B72E94C6}">
      <dgm:prSet/>
      <dgm:spPr/>
      <dgm:t>
        <a:bodyPr/>
        <a:lstStyle/>
        <a:p>
          <a:endParaRPr lang="en-GB"/>
        </a:p>
      </dgm:t>
    </dgm:pt>
    <dgm:pt modelId="{7A126F9B-5BEB-4275-83D1-52379C1CF556}">
      <dgm:prSet phldrT="[Text]" custT="1"/>
      <dgm:spPr>
        <a:xfrm>
          <a:off x="3064558" y="1222"/>
          <a:ext cx="1184967" cy="1184967"/>
        </a:xfrm>
        <a:prstGeom prst="ellipse">
          <a:avLst/>
        </a:prstGeom>
        <a:solidFill>
          <a:schemeClr val="accent4"/>
        </a:solidFill>
        <a:ln w="12700" cap="flat" cmpd="sng" algn="ctr">
          <a:solidFill>
            <a:sysClr val="window" lastClr="FFFFFF">
              <a:hueOff val="0"/>
              <a:satOff val="0"/>
              <a:lumOff val="0"/>
              <a:alphaOff val="0"/>
            </a:sysClr>
          </a:solidFill>
          <a:prstDash val="solid"/>
          <a:miter lim="800000"/>
        </a:ln>
        <a:effectLst/>
      </dgm:spPr>
      <dgm:t>
        <a:bodyPr/>
        <a:lstStyle/>
        <a:p>
          <a:r>
            <a:rPr lang="pt-BR" sz="1000" b="1">
              <a:solidFill>
                <a:sysClr val="window" lastClr="FFFFFF"/>
              </a:solidFill>
              <a:latin typeface="Arial"/>
              <a:ea typeface="+mn-ea"/>
              <a:cs typeface="Arial"/>
            </a:rPr>
            <a:t>Ministry of Social Development</a:t>
          </a:r>
          <a:endParaRPr lang="en-GB" sz="1000" b="1">
            <a:solidFill>
              <a:sysClr val="window" lastClr="FFFFFF"/>
            </a:solidFill>
            <a:latin typeface="Arial"/>
            <a:ea typeface="+mn-ea"/>
            <a:cs typeface="Arial"/>
          </a:endParaRPr>
        </a:p>
      </dgm:t>
    </dgm:pt>
    <dgm:pt modelId="{85B85BA0-D9F3-4F52-B201-7745B42AEA11}" type="parTrans" cxnId="{7B64C7C1-EC52-42F0-9F3E-544957711FCF}">
      <dgm:prSet/>
      <dgm:spPr/>
      <dgm:t>
        <a:bodyPr/>
        <a:lstStyle/>
        <a:p>
          <a:endParaRPr lang="en-GB"/>
        </a:p>
      </dgm:t>
    </dgm:pt>
    <dgm:pt modelId="{BD5FA036-F311-4A00-B319-9D7F38AAFC8B}" type="sibTrans" cxnId="{7B64C7C1-EC52-42F0-9F3E-544957711FCF}">
      <dgm:prSet/>
      <dgm:spPr>
        <a:xfrm>
          <a:off x="1770061" y="551047"/>
          <a:ext cx="3773961" cy="3773961"/>
        </a:xfrm>
        <a:prstGeom prst="blockArc">
          <a:avLst>
            <a:gd name="adj1" fmla="val 16200000"/>
            <a:gd name="adj2" fmla="val 19800000"/>
            <a:gd name="adj3" fmla="val 4521"/>
          </a:avLst>
        </a:prstGeom>
        <a:solidFill>
          <a:schemeClr val="accent1"/>
        </a:solidFill>
        <a:ln>
          <a:noFill/>
        </a:ln>
        <a:effectLst/>
      </dgm:spPr>
      <dgm:t>
        <a:bodyPr/>
        <a:lstStyle/>
        <a:p>
          <a:endParaRPr lang="en-GB"/>
        </a:p>
      </dgm:t>
    </dgm:pt>
    <dgm:pt modelId="{CDBF67FF-0ED5-4328-9C28-A793A5FAB929}">
      <dgm:prSet phldrT="[Text]" custT="1"/>
      <dgm:spPr>
        <a:xfrm>
          <a:off x="4661787" y="2767705"/>
          <a:ext cx="1184967" cy="1184967"/>
        </a:xfrm>
        <a:prstGeom prst="ellipse">
          <a:avLst/>
        </a:prstGeom>
        <a:solidFill>
          <a:schemeClr val="accent5"/>
        </a:solidFill>
        <a:ln w="12700" cap="flat" cmpd="sng" algn="ctr">
          <a:solidFill>
            <a:sysClr val="window" lastClr="FFFFFF">
              <a:hueOff val="0"/>
              <a:satOff val="0"/>
              <a:lumOff val="0"/>
              <a:alphaOff val="0"/>
            </a:sysClr>
          </a:solidFill>
          <a:prstDash val="solid"/>
          <a:miter lim="800000"/>
        </a:ln>
        <a:effectLst/>
      </dgm:spPr>
      <dgm:t>
        <a:bodyPr/>
        <a:lstStyle/>
        <a:p>
          <a:r>
            <a:rPr lang="pt-BR" sz="1000" b="1">
              <a:solidFill>
                <a:sysClr val="window" lastClr="FFFFFF"/>
              </a:solidFill>
              <a:latin typeface="Arial"/>
              <a:ea typeface="+mn-ea"/>
              <a:cs typeface="Arial"/>
            </a:rPr>
            <a:t>National Statistics Institute</a:t>
          </a:r>
          <a:endParaRPr lang="en-GB" sz="1000" b="1">
            <a:solidFill>
              <a:sysClr val="window" lastClr="FFFFFF"/>
            </a:solidFill>
            <a:latin typeface="Arial"/>
            <a:ea typeface="+mn-ea"/>
            <a:cs typeface="Arial"/>
          </a:endParaRPr>
        </a:p>
      </dgm:t>
    </dgm:pt>
    <dgm:pt modelId="{7843853B-1E2B-4219-93F5-AFE90AD3A23F}" type="parTrans" cxnId="{2207DF47-0864-4EB3-B803-61804FFF4021}">
      <dgm:prSet/>
      <dgm:spPr/>
      <dgm:t>
        <a:bodyPr/>
        <a:lstStyle/>
        <a:p>
          <a:endParaRPr lang="en-GB"/>
        </a:p>
      </dgm:t>
    </dgm:pt>
    <dgm:pt modelId="{EB5F0658-7690-4847-8C80-8A9834A8EC18}" type="sibTrans" cxnId="{2207DF47-0864-4EB3-B803-61804FFF4021}">
      <dgm:prSet/>
      <dgm:spPr>
        <a:xfrm>
          <a:off x="1770061" y="551047"/>
          <a:ext cx="3773961" cy="3773961"/>
        </a:xfrm>
        <a:prstGeom prst="blockArc">
          <a:avLst>
            <a:gd name="adj1" fmla="val 1800000"/>
            <a:gd name="adj2" fmla="val 5400000"/>
            <a:gd name="adj3" fmla="val 4521"/>
          </a:avLst>
        </a:prstGeom>
        <a:solidFill>
          <a:schemeClr val="accent1"/>
        </a:solidFill>
        <a:ln>
          <a:noFill/>
        </a:ln>
        <a:effectLst/>
      </dgm:spPr>
      <dgm:t>
        <a:bodyPr/>
        <a:lstStyle/>
        <a:p>
          <a:endParaRPr lang="en-GB"/>
        </a:p>
      </dgm:t>
    </dgm:pt>
    <dgm:pt modelId="{452D6826-F2FE-4A5C-A12D-CD78521ABA22}">
      <dgm:prSet phldrT="[Text]" custT="1"/>
      <dgm:spPr>
        <a:xfrm>
          <a:off x="3064558" y="3689866"/>
          <a:ext cx="1184967" cy="1184967"/>
        </a:xfrm>
        <a:prstGeom prst="ellipse">
          <a:avLst/>
        </a:prstGeom>
        <a:solidFill>
          <a:schemeClr val="accent6"/>
        </a:solidFill>
        <a:ln w="12700" cap="flat" cmpd="sng" algn="ctr">
          <a:solidFill>
            <a:sysClr val="window" lastClr="FFFFFF">
              <a:hueOff val="0"/>
              <a:satOff val="0"/>
              <a:lumOff val="0"/>
              <a:alphaOff val="0"/>
            </a:sysClr>
          </a:solidFill>
          <a:prstDash val="solid"/>
          <a:miter lim="800000"/>
        </a:ln>
        <a:effectLst/>
      </dgm:spPr>
      <dgm:t>
        <a:bodyPr/>
        <a:lstStyle/>
        <a:p>
          <a:r>
            <a:rPr lang="pt-BR" sz="1000" b="1">
              <a:solidFill>
                <a:sysClr val="window" lastClr="FFFFFF"/>
              </a:solidFill>
              <a:latin typeface="Arial"/>
              <a:ea typeface="+mn-ea"/>
              <a:cs typeface="Arial"/>
            </a:rPr>
            <a:t>Public sector Pension Fund(s)</a:t>
          </a:r>
        </a:p>
        <a:p>
          <a:r>
            <a:rPr lang="pt-BR" sz="900" b="0">
              <a:solidFill>
                <a:sysClr val="window" lastClr="FFFFFF"/>
              </a:solidFill>
              <a:latin typeface="Arial"/>
              <a:ea typeface="+mn-ea"/>
              <a:cs typeface="Arial"/>
            </a:rPr>
            <a:t>(public sector schemes)</a:t>
          </a:r>
          <a:endParaRPr lang="en-GB" sz="900" b="0">
            <a:solidFill>
              <a:sysClr val="window" lastClr="FFFFFF"/>
            </a:solidFill>
            <a:latin typeface="Arial"/>
            <a:ea typeface="+mn-ea"/>
            <a:cs typeface="Arial"/>
          </a:endParaRPr>
        </a:p>
      </dgm:t>
    </dgm:pt>
    <dgm:pt modelId="{287C00CE-5452-4F9E-8381-FE141C8A85CF}" type="parTrans" cxnId="{6BBB0CC3-BE80-4596-9C0A-2F8B3E7038C6}">
      <dgm:prSet/>
      <dgm:spPr/>
      <dgm:t>
        <a:bodyPr/>
        <a:lstStyle/>
        <a:p>
          <a:endParaRPr lang="en-GB"/>
        </a:p>
      </dgm:t>
    </dgm:pt>
    <dgm:pt modelId="{E565FEA8-426C-4B5C-A3CD-73B528D82D0D}" type="sibTrans" cxnId="{6BBB0CC3-BE80-4596-9C0A-2F8B3E7038C6}">
      <dgm:prSet/>
      <dgm:spPr>
        <a:xfrm>
          <a:off x="1770061" y="551047"/>
          <a:ext cx="3773961" cy="3773961"/>
        </a:xfrm>
        <a:prstGeom prst="blockArc">
          <a:avLst>
            <a:gd name="adj1" fmla="val 5400000"/>
            <a:gd name="adj2" fmla="val 9000000"/>
            <a:gd name="adj3" fmla="val 4521"/>
          </a:avLst>
        </a:prstGeom>
        <a:solidFill>
          <a:schemeClr val="accent1"/>
        </a:solidFill>
        <a:ln>
          <a:noFill/>
        </a:ln>
        <a:effectLst/>
      </dgm:spPr>
      <dgm:t>
        <a:bodyPr/>
        <a:lstStyle/>
        <a:p>
          <a:endParaRPr lang="en-GB"/>
        </a:p>
      </dgm:t>
    </dgm:pt>
    <dgm:pt modelId="{6FA95889-23A1-4F6D-9645-756A06C217A6}">
      <dgm:prSet phldrT="[Text]" custT="1"/>
      <dgm:spPr>
        <a:xfrm>
          <a:off x="1467328" y="923383"/>
          <a:ext cx="1184967" cy="1184967"/>
        </a:xfrm>
        <a:prstGeom prst="ellipse">
          <a:avLst/>
        </a:prstGeom>
        <a:solidFill>
          <a:schemeClr val="accent6"/>
        </a:solidFill>
        <a:ln w="12700" cap="flat" cmpd="sng" algn="ctr">
          <a:solidFill>
            <a:sysClr val="window" lastClr="FFFFFF">
              <a:hueOff val="0"/>
              <a:satOff val="0"/>
              <a:lumOff val="0"/>
              <a:alphaOff val="0"/>
            </a:sysClr>
          </a:solidFill>
          <a:prstDash val="solid"/>
          <a:miter lim="800000"/>
        </a:ln>
        <a:effectLst/>
      </dgm:spPr>
      <dgm:t>
        <a:bodyPr/>
        <a:lstStyle/>
        <a:p>
          <a:r>
            <a:rPr lang="pt-BR" sz="1000" b="1">
              <a:solidFill>
                <a:sysClr val="window" lastClr="FFFFFF"/>
              </a:solidFill>
              <a:latin typeface="Arial"/>
              <a:ea typeface="+mn-ea"/>
              <a:cs typeface="Arial"/>
            </a:rPr>
            <a:t>Ministry of Labour and Social Security</a:t>
          </a:r>
          <a:endParaRPr lang="en-GB" sz="1000" b="1">
            <a:solidFill>
              <a:sysClr val="window" lastClr="FFFFFF"/>
            </a:solidFill>
            <a:latin typeface="Arial"/>
            <a:ea typeface="+mn-ea"/>
            <a:cs typeface="Arial"/>
          </a:endParaRPr>
        </a:p>
      </dgm:t>
    </dgm:pt>
    <dgm:pt modelId="{7310EA76-C7B8-41E2-A0AE-B52E4B319A5B}" type="parTrans" cxnId="{E3550D1A-07D5-46F8-A815-D01FEDFEA49A}">
      <dgm:prSet/>
      <dgm:spPr/>
      <dgm:t>
        <a:bodyPr/>
        <a:lstStyle/>
        <a:p>
          <a:endParaRPr lang="en-GB"/>
        </a:p>
      </dgm:t>
    </dgm:pt>
    <dgm:pt modelId="{E1697CFE-6842-4ADA-B265-20711E5A69A5}" type="sibTrans" cxnId="{E3550D1A-07D5-46F8-A815-D01FEDFEA49A}">
      <dgm:prSet/>
      <dgm:spPr>
        <a:xfrm>
          <a:off x="1770061" y="551047"/>
          <a:ext cx="3773961" cy="3773961"/>
        </a:xfrm>
        <a:prstGeom prst="blockArc">
          <a:avLst>
            <a:gd name="adj1" fmla="val 12600000"/>
            <a:gd name="adj2" fmla="val 16200000"/>
            <a:gd name="adj3" fmla="val 4521"/>
          </a:avLst>
        </a:prstGeom>
        <a:solidFill>
          <a:schemeClr val="accent1"/>
        </a:solidFill>
        <a:ln>
          <a:noFill/>
        </a:ln>
        <a:effectLst/>
      </dgm:spPr>
      <dgm:t>
        <a:bodyPr/>
        <a:lstStyle/>
        <a:p>
          <a:endParaRPr lang="en-GB"/>
        </a:p>
      </dgm:t>
    </dgm:pt>
    <dgm:pt modelId="{A00D90E2-DF94-4E01-A59F-29EE9B3F2C46}">
      <dgm:prSet phldrT="[Text]" custT="1"/>
      <dgm:spPr>
        <a:xfrm>
          <a:off x="1467328" y="2767705"/>
          <a:ext cx="1184967" cy="1184967"/>
        </a:xfrm>
        <a:prstGeom prst="ellipse">
          <a:avLst/>
        </a:prstGeom>
        <a:solidFill>
          <a:schemeClr val="accent6"/>
        </a:solidFill>
        <a:ln w="12700" cap="flat" cmpd="sng" algn="ctr">
          <a:solidFill>
            <a:sysClr val="window" lastClr="FFFFFF">
              <a:hueOff val="0"/>
              <a:satOff val="0"/>
              <a:lumOff val="0"/>
              <a:alphaOff val="0"/>
            </a:sysClr>
          </a:solidFill>
          <a:prstDash val="solid"/>
          <a:miter lim="800000"/>
        </a:ln>
        <a:effectLst/>
      </dgm:spPr>
      <dgm:t>
        <a:bodyPr/>
        <a:lstStyle/>
        <a:p>
          <a:r>
            <a:rPr lang="pt-BR" sz="1000" b="1">
              <a:solidFill>
                <a:sysClr val="window" lastClr="FFFFFF"/>
              </a:solidFill>
              <a:latin typeface="Arial"/>
              <a:ea typeface="+mn-ea"/>
              <a:cs typeface="Arial"/>
            </a:rPr>
            <a:t>National Social Security Institute </a:t>
          </a:r>
          <a:r>
            <a:rPr lang="pt-BR" sz="900" b="0">
              <a:solidFill>
                <a:sysClr val="window" lastClr="FFFFFF"/>
              </a:solidFill>
              <a:latin typeface="Arial"/>
              <a:ea typeface="+mn-ea"/>
              <a:cs typeface="Arial"/>
            </a:rPr>
            <a:t>(private sector schemes)</a:t>
          </a:r>
          <a:endParaRPr lang="en-GB" sz="1000" b="0">
            <a:solidFill>
              <a:sysClr val="window" lastClr="FFFFFF"/>
            </a:solidFill>
            <a:latin typeface="Arial"/>
            <a:ea typeface="+mn-ea"/>
            <a:cs typeface="Arial"/>
          </a:endParaRPr>
        </a:p>
      </dgm:t>
    </dgm:pt>
    <dgm:pt modelId="{6BFCAE99-9DAA-456C-A822-9426EC87B313}" type="parTrans" cxnId="{738BF69B-62B7-4F4E-B8D0-580DBEEBDC66}">
      <dgm:prSet/>
      <dgm:spPr/>
      <dgm:t>
        <a:bodyPr/>
        <a:lstStyle/>
        <a:p>
          <a:endParaRPr lang="en-GB"/>
        </a:p>
      </dgm:t>
    </dgm:pt>
    <dgm:pt modelId="{88B9B06B-A45F-47A9-B4A2-0E23494040F2}" type="sibTrans" cxnId="{738BF69B-62B7-4F4E-B8D0-580DBEEBDC66}">
      <dgm:prSet/>
      <dgm:spPr>
        <a:xfrm>
          <a:off x="1770061" y="551047"/>
          <a:ext cx="3773961" cy="3773961"/>
        </a:xfrm>
        <a:prstGeom prst="blockArc">
          <a:avLst>
            <a:gd name="adj1" fmla="val 9000000"/>
            <a:gd name="adj2" fmla="val 12600000"/>
            <a:gd name="adj3" fmla="val 4521"/>
          </a:avLst>
        </a:prstGeom>
        <a:solidFill>
          <a:schemeClr val="accent1"/>
        </a:solidFill>
        <a:ln>
          <a:noFill/>
        </a:ln>
        <a:effectLst/>
      </dgm:spPr>
      <dgm:t>
        <a:bodyPr/>
        <a:lstStyle/>
        <a:p>
          <a:endParaRPr lang="en-GB"/>
        </a:p>
      </dgm:t>
    </dgm:pt>
    <dgm:pt modelId="{428F1634-1F37-42B3-BA44-7AC42736D339}">
      <dgm:prSet phldrT="[Text]" custT="1"/>
      <dgm:spPr>
        <a:xfrm>
          <a:off x="4661787" y="923383"/>
          <a:ext cx="1184967" cy="1184967"/>
        </a:xfrm>
        <a:prstGeom prst="ellipse">
          <a:avLst/>
        </a:prstGeom>
        <a:solidFill>
          <a:schemeClr val="accent4"/>
        </a:solidFill>
        <a:ln w="12700" cap="flat" cmpd="sng" algn="ctr">
          <a:solidFill>
            <a:sysClr val="window" lastClr="FFFFFF">
              <a:hueOff val="0"/>
              <a:satOff val="0"/>
              <a:lumOff val="0"/>
              <a:alphaOff val="0"/>
            </a:sysClr>
          </a:solidFill>
          <a:prstDash val="solid"/>
          <a:miter lim="800000"/>
        </a:ln>
        <a:effectLst/>
      </dgm:spPr>
      <dgm:t>
        <a:bodyPr/>
        <a:lstStyle/>
        <a:p>
          <a:r>
            <a:rPr lang="pt-BR" sz="1000" b="1">
              <a:solidFill>
                <a:sysClr val="window" lastClr="FFFFFF"/>
              </a:solidFill>
              <a:latin typeface="Arial"/>
              <a:ea typeface="+mn-ea"/>
              <a:cs typeface="Arial"/>
            </a:rPr>
            <a:t>National Agency for Social Assistance</a:t>
          </a:r>
          <a:endParaRPr lang="en-GB" sz="1000" b="1">
            <a:solidFill>
              <a:sysClr val="window" lastClr="FFFFFF"/>
            </a:solidFill>
            <a:latin typeface="Arial"/>
            <a:ea typeface="+mn-ea"/>
            <a:cs typeface="Arial"/>
          </a:endParaRPr>
        </a:p>
      </dgm:t>
    </dgm:pt>
    <dgm:pt modelId="{BE7BB8BA-2B4E-4C05-8387-C60B8D38D0C9}" type="sibTrans" cxnId="{F0BACD8A-2B24-4148-BDC9-C59DBCCC98C9}">
      <dgm:prSet/>
      <dgm:spPr>
        <a:xfrm>
          <a:off x="1770061" y="551047"/>
          <a:ext cx="3773961" cy="3773961"/>
        </a:xfrm>
        <a:prstGeom prst="blockArc">
          <a:avLst>
            <a:gd name="adj1" fmla="val 19800000"/>
            <a:gd name="adj2" fmla="val 1800000"/>
            <a:gd name="adj3" fmla="val 4521"/>
          </a:avLst>
        </a:prstGeom>
        <a:solidFill>
          <a:schemeClr val="accent1"/>
        </a:solidFill>
        <a:ln>
          <a:noFill/>
        </a:ln>
        <a:effectLst/>
      </dgm:spPr>
      <dgm:t>
        <a:bodyPr/>
        <a:lstStyle/>
        <a:p>
          <a:endParaRPr lang="en-GB"/>
        </a:p>
      </dgm:t>
    </dgm:pt>
    <dgm:pt modelId="{CF452C1F-064C-4DA5-B9E6-5FBD27E2AE7C}" type="parTrans" cxnId="{F0BACD8A-2B24-4148-BDC9-C59DBCCC98C9}">
      <dgm:prSet/>
      <dgm:spPr/>
      <dgm:t>
        <a:bodyPr/>
        <a:lstStyle/>
        <a:p>
          <a:endParaRPr lang="en-GB"/>
        </a:p>
      </dgm:t>
    </dgm:pt>
    <dgm:pt modelId="{B5952A60-9656-4ECB-B663-D57E27648EA6}" type="pres">
      <dgm:prSet presAssocID="{0CCAED01-C926-44BE-B883-D1E37B678554}" presName="Name0" presStyleCnt="0">
        <dgm:presLayoutVars>
          <dgm:chMax val="1"/>
          <dgm:dir/>
          <dgm:animLvl val="ctr"/>
          <dgm:resizeHandles val="exact"/>
        </dgm:presLayoutVars>
      </dgm:prSet>
      <dgm:spPr/>
    </dgm:pt>
    <dgm:pt modelId="{140E916E-B683-4A90-880D-92AD108AEF37}" type="pres">
      <dgm:prSet presAssocID="{80ADBFF4-C070-412A-B8F1-1A636A519DBB}" presName="centerShape" presStyleLbl="node0" presStyleIdx="0" presStyleCnt="1"/>
      <dgm:spPr/>
    </dgm:pt>
    <dgm:pt modelId="{EAB880D5-034F-4F62-B7DE-A991D7FDA09C}" type="pres">
      <dgm:prSet presAssocID="{7A126F9B-5BEB-4275-83D1-52379C1CF556}" presName="node" presStyleLbl="node1" presStyleIdx="0" presStyleCnt="6">
        <dgm:presLayoutVars>
          <dgm:bulletEnabled val="1"/>
        </dgm:presLayoutVars>
      </dgm:prSet>
      <dgm:spPr/>
    </dgm:pt>
    <dgm:pt modelId="{DE084FA4-227C-421E-99E5-9FD8D64380A3}" type="pres">
      <dgm:prSet presAssocID="{7A126F9B-5BEB-4275-83D1-52379C1CF556}" presName="dummy" presStyleCnt="0"/>
      <dgm:spPr/>
    </dgm:pt>
    <dgm:pt modelId="{CBD798C3-EBB4-4402-836E-A172BD21E657}" type="pres">
      <dgm:prSet presAssocID="{BD5FA036-F311-4A00-B319-9D7F38AAFC8B}" presName="sibTrans" presStyleLbl="sibTrans2D1" presStyleIdx="0" presStyleCnt="6"/>
      <dgm:spPr/>
    </dgm:pt>
    <dgm:pt modelId="{DF8C6EB4-3CFC-4B6F-A2A6-AFC2700FA99B}" type="pres">
      <dgm:prSet presAssocID="{428F1634-1F37-42B3-BA44-7AC42736D339}" presName="node" presStyleLbl="node1" presStyleIdx="1" presStyleCnt="6">
        <dgm:presLayoutVars>
          <dgm:bulletEnabled val="1"/>
        </dgm:presLayoutVars>
      </dgm:prSet>
      <dgm:spPr/>
    </dgm:pt>
    <dgm:pt modelId="{D965C4BC-408B-4B83-9035-08D7D0E6470A}" type="pres">
      <dgm:prSet presAssocID="{428F1634-1F37-42B3-BA44-7AC42736D339}" presName="dummy" presStyleCnt="0"/>
      <dgm:spPr/>
    </dgm:pt>
    <dgm:pt modelId="{D6864D4E-4FCC-4B82-AFCC-D784E0D69AB2}" type="pres">
      <dgm:prSet presAssocID="{BE7BB8BA-2B4E-4C05-8387-C60B8D38D0C9}" presName="sibTrans" presStyleLbl="sibTrans2D1" presStyleIdx="1" presStyleCnt="6"/>
      <dgm:spPr/>
    </dgm:pt>
    <dgm:pt modelId="{DBD2E08A-BD8F-40D0-B226-CDCF3F1E8F67}" type="pres">
      <dgm:prSet presAssocID="{CDBF67FF-0ED5-4328-9C28-A793A5FAB929}" presName="node" presStyleLbl="node1" presStyleIdx="2" presStyleCnt="6">
        <dgm:presLayoutVars>
          <dgm:bulletEnabled val="1"/>
        </dgm:presLayoutVars>
      </dgm:prSet>
      <dgm:spPr/>
    </dgm:pt>
    <dgm:pt modelId="{4441A330-A934-4599-893E-F650EC7E806C}" type="pres">
      <dgm:prSet presAssocID="{CDBF67FF-0ED5-4328-9C28-A793A5FAB929}" presName="dummy" presStyleCnt="0"/>
      <dgm:spPr/>
    </dgm:pt>
    <dgm:pt modelId="{DA9D8EF6-E61D-4EF3-9F08-ED82E0A18B9B}" type="pres">
      <dgm:prSet presAssocID="{EB5F0658-7690-4847-8C80-8A9834A8EC18}" presName="sibTrans" presStyleLbl="sibTrans2D1" presStyleIdx="2" presStyleCnt="6"/>
      <dgm:spPr/>
    </dgm:pt>
    <dgm:pt modelId="{D12ACB34-C032-47DB-910F-DA2DBFE4CE56}" type="pres">
      <dgm:prSet presAssocID="{452D6826-F2FE-4A5C-A12D-CD78521ABA22}" presName="node" presStyleLbl="node1" presStyleIdx="3" presStyleCnt="6">
        <dgm:presLayoutVars>
          <dgm:bulletEnabled val="1"/>
        </dgm:presLayoutVars>
      </dgm:prSet>
      <dgm:spPr/>
    </dgm:pt>
    <dgm:pt modelId="{32FEFDC1-6E7F-485F-A1B8-725C151083E4}" type="pres">
      <dgm:prSet presAssocID="{452D6826-F2FE-4A5C-A12D-CD78521ABA22}" presName="dummy" presStyleCnt="0"/>
      <dgm:spPr/>
    </dgm:pt>
    <dgm:pt modelId="{A7A495EF-D99E-4528-A74B-A94369777111}" type="pres">
      <dgm:prSet presAssocID="{E565FEA8-426C-4B5C-A3CD-73B528D82D0D}" presName="sibTrans" presStyleLbl="sibTrans2D1" presStyleIdx="3" presStyleCnt="6"/>
      <dgm:spPr/>
    </dgm:pt>
    <dgm:pt modelId="{64D5194A-7927-437D-8A2B-228AAAEBD7CD}" type="pres">
      <dgm:prSet presAssocID="{A00D90E2-DF94-4E01-A59F-29EE9B3F2C46}" presName="node" presStyleLbl="node1" presStyleIdx="4" presStyleCnt="6">
        <dgm:presLayoutVars>
          <dgm:bulletEnabled val="1"/>
        </dgm:presLayoutVars>
      </dgm:prSet>
      <dgm:spPr/>
    </dgm:pt>
    <dgm:pt modelId="{048768BF-316F-4020-B85E-CC70B0B4EEFB}" type="pres">
      <dgm:prSet presAssocID="{A00D90E2-DF94-4E01-A59F-29EE9B3F2C46}" presName="dummy" presStyleCnt="0"/>
      <dgm:spPr/>
    </dgm:pt>
    <dgm:pt modelId="{E08883D4-716E-43BA-9F43-FD58E2DE56B1}" type="pres">
      <dgm:prSet presAssocID="{88B9B06B-A45F-47A9-B4A2-0E23494040F2}" presName="sibTrans" presStyleLbl="sibTrans2D1" presStyleIdx="4" presStyleCnt="6"/>
      <dgm:spPr/>
    </dgm:pt>
    <dgm:pt modelId="{00EE965E-0506-4C16-BAAA-BE8EC1556DFB}" type="pres">
      <dgm:prSet presAssocID="{6FA95889-23A1-4F6D-9645-756A06C217A6}" presName="node" presStyleLbl="node1" presStyleIdx="5" presStyleCnt="6">
        <dgm:presLayoutVars>
          <dgm:bulletEnabled val="1"/>
        </dgm:presLayoutVars>
      </dgm:prSet>
      <dgm:spPr/>
    </dgm:pt>
    <dgm:pt modelId="{6A5FCA23-243D-4093-8D25-0644A32244AE}" type="pres">
      <dgm:prSet presAssocID="{6FA95889-23A1-4F6D-9645-756A06C217A6}" presName="dummy" presStyleCnt="0"/>
      <dgm:spPr/>
    </dgm:pt>
    <dgm:pt modelId="{77D44662-1066-4754-BEE0-E044929C17A3}" type="pres">
      <dgm:prSet presAssocID="{E1697CFE-6842-4ADA-B265-20711E5A69A5}" presName="sibTrans" presStyleLbl="sibTrans2D1" presStyleIdx="5" presStyleCnt="6" custLinFactNeighborX="-786" custLinFactNeighborY="196"/>
      <dgm:spPr/>
    </dgm:pt>
  </dgm:ptLst>
  <dgm:cxnLst>
    <dgm:cxn modelId="{E3550D1A-07D5-46F8-A815-D01FEDFEA49A}" srcId="{80ADBFF4-C070-412A-B8F1-1A636A519DBB}" destId="{6FA95889-23A1-4F6D-9645-756A06C217A6}" srcOrd="5" destOrd="0" parTransId="{7310EA76-C7B8-41E2-A0AE-B52E4B319A5B}" sibTransId="{E1697CFE-6842-4ADA-B265-20711E5A69A5}"/>
    <dgm:cxn modelId="{C35E6C21-7DC4-4291-B9DC-CE9B64EC4D83}" type="presOf" srcId="{88B9B06B-A45F-47A9-B4A2-0E23494040F2}" destId="{E08883D4-716E-43BA-9F43-FD58E2DE56B1}" srcOrd="0" destOrd="0" presId="urn:microsoft.com/office/officeart/2005/8/layout/radial6"/>
    <dgm:cxn modelId="{68B26E5C-D643-4F4B-AA4E-AAA11B422750}" type="presOf" srcId="{80ADBFF4-C070-412A-B8F1-1A636A519DBB}" destId="{140E916E-B683-4A90-880D-92AD108AEF37}" srcOrd="0" destOrd="0" presId="urn:microsoft.com/office/officeart/2005/8/layout/radial6"/>
    <dgm:cxn modelId="{5075F65D-4C43-4C87-9B53-59FBF932395B}" type="presOf" srcId="{EB5F0658-7690-4847-8C80-8A9834A8EC18}" destId="{DA9D8EF6-E61D-4EF3-9F08-ED82E0A18B9B}" srcOrd="0" destOrd="0" presId="urn:microsoft.com/office/officeart/2005/8/layout/radial6"/>
    <dgm:cxn modelId="{61D0DF63-7DB4-4D64-ABB5-91D6D9705155}" type="presOf" srcId="{BE7BB8BA-2B4E-4C05-8387-C60B8D38D0C9}" destId="{D6864D4E-4FCC-4B82-AFCC-D784E0D69AB2}" srcOrd="0" destOrd="0" presId="urn:microsoft.com/office/officeart/2005/8/layout/radial6"/>
    <dgm:cxn modelId="{2207DF47-0864-4EB3-B803-61804FFF4021}" srcId="{80ADBFF4-C070-412A-B8F1-1A636A519DBB}" destId="{CDBF67FF-0ED5-4328-9C28-A793A5FAB929}" srcOrd="2" destOrd="0" parTransId="{7843853B-1E2B-4219-93F5-AFE90AD3A23F}" sibTransId="{EB5F0658-7690-4847-8C80-8A9834A8EC18}"/>
    <dgm:cxn modelId="{3FF2346B-3D1F-4A0B-ACD5-B5CD2DFACAA3}" type="presOf" srcId="{452D6826-F2FE-4A5C-A12D-CD78521ABA22}" destId="{D12ACB34-C032-47DB-910F-DA2DBFE4CE56}" srcOrd="0" destOrd="0" presId="urn:microsoft.com/office/officeart/2005/8/layout/radial6"/>
    <dgm:cxn modelId="{CFAF846D-F268-4C84-BDE5-7EDAB9B1A55A}" type="presOf" srcId="{CDBF67FF-0ED5-4328-9C28-A793A5FAB929}" destId="{DBD2E08A-BD8F-40D0-B226-CDCF3F1E8F67}" srcOrd="0" destOrd="0" presId="urn:microsoft.com/office/officeart/2005/8/layout/radial6"/>
    <dgm:cxn modelId="{41490E82-7A7E-4C4F-8C3E-FAE4FC077BEF}" type="presOf" srcId="{A00D90E2-DF94-4E01-A59F-29EE9B3F2C46}" destId="{64D5194A-7927-437D-8A2B-228AAAEBD7CD}" srcOrd="0" destOrd="0" presId="urn:microsoft.com/office/officeart/2005/8/layout/radial6"/>
    <dgm:cxn modelId="{6ADA028A-1F6A-49B7-BD22-C11DB99AEC2C}" type="presOf" srcId="{6FA95889-23A1-4F6D-9645-756A06C217A6}" destId="{00EE965E-0506-4C16-BAAA-BE8EC1556DFB}" srcOrd="0" destOrd="0" presId="urn:microsoft.com/office/officeart/2005/8/layout/radial6"/>
    <dgm:cxn modelId="{F0BACD8A-2B24-4148-BDC9-C59DBCCC98C9}" srcId="{80ADBFF4-C070-412A-B8F1-1A636A519DBB}" destId="{428F1634-1F37-42B3-BA44-7AC42736D339}" srcOrd="1" destOrd="0" parTransId="{CF452C1F-064C-4DA5-B9E6-5FBD27E2AE7C}" sibTransId="{BE7BB8BA-2B4E-4C05-8387-C60B8D38D0C9}"/>
    <dgm:cxn modelId="{CF23058D-AC96-4240-9F13-DD2F8C220C2E}" type="presOf" srcId="{7A126F9B-5BEB-4275-83D1-52379C1CF556}" destId="{EAB880D5-034F-4F62-B7DE-A991D7FDA09C}" srcOrd="0" destOrd="0" presId="urn:microsoft.com/office/officeart/2005/8/layout/radial6"/>
    <dgm:cxn modelId="{DDD72992-95B6-4FE1-A274-0B70B72E94C6}" srcId="{0CCAED01-C926-44BE-B883-D1E37B678554}" destId="{80ADBFF4-C070-412A-B8F1-1A636A519DBB}" srcOrd="0" destOrd="0" parTransId="{A5CC85F2-3D87-4F7C-9A11-D61ED3150282}" sibTransId="{8ADB01C8-8281-42F1-95DE-B71CB91EBFCE}"/>
    <dgm:cxn modelId="{738BF69B-62B7-4F4E-B8D0-580DBEEBDC66}" srcId="{80ADBFF4-C070-412A-B8F1-1A636A519DBB}" destId="{A00D90E2-DF94-4E01-A59F-29EE9B3F2C46}" srcOrd="4" destOrd="0" parTransId="{6BFCAE99-9DAA-456C-A822-9426EC87B313}" sibTransId="{88B9B06B-A45F-47A9-B4A2-0E23494040F2}"/>
    <dgm:cxn modelId="{27E700AE-2414-4682-91C7-95CDFFC64913}" type="presOf" srcId="{E1697CFE-6842-4ADA-B265-20711E5A69A5}" destId="{77D44662-1066-4754-BEE0-E044929C17A3}" srcOrd="0" destOrd="0" presId="urn:microsoft.com/office/officeart/2005/8/layout/radial6"/>
    <dgm:cxn modelId="{ADCE8BC1-3A05-4770-81FA-4275937FD814}" type="presOf" srcId="{428F1634-1F37-42B3-BA44-7AC42736D339}" destId="{DF8C6EB4-3CFC-4B6F-A2A6-AFC2700FA99B}" srcOrd="0" destOrd="0" presId="urn:microsoft.com/office/officeart/2005/8/layout/radial6"/>
    <dgm:cxn modelId="{7B64C7C1-EC52-42F0-9F3E-544957711FCF}" srcId="{80ADBFF4-C070-412A-B8F1-1A636A519DBB}" destId="{7A126F9B-5BEB-4275-83D1-52379C1CF556}" srcOrd="0" destOrd="0" parTransId="{85B85BA0-D9F3-4F52-B201-7745B42AEA11}" sibTransId="{BD5FA036-F311-4A00-B319-9D7F38AAFC8B}"/>
    <dgm:cxn modelId="{6BBB0CC3-BE80-4596-9C0A-2F8B3E7038C6}" srcId="{80ADBFF4-C070-412A-B8F1-1A636A519DBB}" destId="{452D6826-F2FE-4A5C-A12D-CD78521ABA22}" srcOrd="3" destOrd="0" parTransId="{287C00CE-5452-4F9E-8381-FE141C8A85CF}" sibTransId="{E565FEA8-426C-4B5C-A3CD-73B528D82D0D}"/>
    <dgm:cxn modelId="{2C0AFEC3-0F69-4FBC-B0D2-42B1C0B8EB8C}" type="presOf" srcId="{0CCAED01-C926-44BE-B883-D1E37B678554}" destId="{B5952A60-9656-4ECB-B663-D57E27648EA6}" srcOrd="0" destOrd="0" presId="urn:microsoft.com/office/officeart/2005/8/layout/radial6"/>
    <dgm:cxn modelId="{1D7166F7-0D94-4DC7-9DF2-9B6537B64E30}" type="presOf" srcId="{BD5FA036-F311-4A00-B319-9D7F38AAFC8B}" destId="{CBD798C3-EBB4-4402-836E-A172BD21E657}" srcOrd="0" destOrd="0" presId="urn:microsoft.com/office/officeart/2005/8/layout/radial6"/>
    <dgm:cxn modelId="{807466FC-3E92-4030-AE0C-5C1BF48E474C}" type="presOf" srcId="{E565FEA8-426C-4B5C-A3CD-73B528D82D0D}" destId="{A7A495EF-D99E-4528-A74B-A94369777111}" srcOrd="0" destOrd="0" presId="urn:microsoft.com/office/officeart/2005/8/layout/radial6"/>
    <dgm:cxn modelId="{B5DA49E9-A6E6-4BA3-9E72-E085A3BA2F02}" type="presParOf" srcId="{B5952A60-9656-4ECB-B663-D57E27648EA6}" destId="{140E916E-B683-4A90-880D-92AD108AEF37}" srcOrd="0" destOrd="0" presId="urn:microsoft.com/office/officeart/2005/8/layout/radial6"/>
    <dgm:cxn modelId="{75015F32-E1EC-43F4-A105-94A3DEF1FAE2}" type="presParOf" srcId="{B5952A60-9656-4ECB-B663-D57E27648EA6}" destId="{EAB880D5-034F-4F62-B7DE-A991D7FDA09C}" srcOrd="1" destOrd="0" presId="urn:microsoft.com/office/officeart/2005/8/layout/radial6"/>
    <dgm:cxn modelId="{DFB33876-EEAA-406E-A882-62394C29A7C6}" type="presParOf" srcId="{B5952A60-9656-4ECB-B663-D57E27648EA6}" destId="{DE084FA4-227C-421E-99E5-9FD8D64380A3}" srcOrd="2" destOrd="0" presId="urn:microsoft.com/office/officeart/2005/8/layout/radial6"/>
    <dgm:cxn modelId="{5E17FCA8-B293-47EF-95E3-5440A4853C3F}" type="presParOf" srcId="{B5952A60-9656-4ECB-B663-D57E27648EA6}" destId="{CBD798C3-EBB4-4402-836E-A172BD21E657}" srcOrd="3" destOrd="0" presId="urn:microsoft.com/office/officeart/2005/8/layout/radial6"/>
    <dgm:cxn modelId="{3D24EF4B-72EB-46D1-AD10-190F19C55542}" type="presParOf" srcId="{B5952A60-9656-4ECB-B663-D57E27648EA6}" destId="{DF8C6EB4-3CFC-4B6F-A2A6-AFC2700FA99B}" srcOrd="4" destOrd="0" presId="urn:microsoft.com/office/officeart/2005/8/layout/radial6"/>
    <dgm:cxn modelId="{20DC3BBC-D3A2-4510-BC9B-02C354568D6E}" type="presParOf" srcId="{B5952A60-9656-4ECB-B663-D57E27648EA6}" destId="{D965C4BC-408B-4B83-9035-08D7D0E6470A}" srcOrd="5" destOrd="0" presId="urn:microsoft.com/office/officeart/2005/8/layout/radial6"/>
    <dgm:cxn modelId="{2684A09F-737E-49DF-8A9F-159464048566}" type="presParOf" srcId="{B5952A60-9656-4ECB-B663-D57E27648EA6}" destId="{D6864D4E-4FCC-4B82-AFCC-D784E0D69AB2}" srcOrd="6" destOrd="0" presId="urn:microsoft.com/office/officeart/2005/8/layout/radial6"/>
    <dgm:cxn modelId="{7649ADA1-AB6D-4324-93F0-CA0A4BEF2999}" type="presParOf" srcId="{B5952A60-9656-4ECB-B663-D57E27648EA6}" destId="{DBD2E08A-BD8F-40D0-B226-CDCF3F1E8F67}" srcOrd="7" destOrd="0" presId="urn:microsoft.com/office/officeart/2005/8/layout/radial6"/>
    <dgm:cxn modelId="{EFC3A74A-E2FF-450E-9CE1-B4D1913E07E2}" type="presParOf" srcId="{B5952A60-9656-4ECB-B663-D57E27648EA6}" destId="{4441A330-A934-4599-893E-F650EC7E806C}" srcOrd="8" destOrd="0" presId="urn:microsoft.com/office/officeart/2005/8/layout/radial6"/>
    <dgm:cxn modelId="{CAE10690-D8AF-41D0-8889-BB90F0B608D2}" type="presParOf" srcId="{B5952A60-9656-4ECB-B663-D57E27648EA6}" destId="{DA9D8EF6-E61D-4EF3-9F08-ED82E0A18B9B}" srcOrd="9" destOrd="0" presId="urn:microsoft.com/office/officeart/2005/8/layout/radial6"/>
    <dgm:cxn modelId="{2EC566D9-6C36-4B47-BE25-AB0BB9CC97BE}" type="presParOf" srcId="{B5952A60-9656-4ECB-B663-D57E27648EA6}" destId="{D12ACB34-C032-47DB-910F-DA2DBFE4CE56}" srcOrd="10" destOrd="0" presId="urn:microsoft.com/office/officeart/2005/8/layout/radial6"/>
    <dgm:cxn modelId="{40385AC7-17AD-4D23-8A90-07BF9B5C3DFA}" type="presParOf" srcId="{B5952A60-9656-4ECB-B663-D57E27648EA6}" destId="{32FEFDC1-6E7F-485F-A1B8-725C151083E4}" srcOrd="11" destOrd="0" presId="urn:microsoft.com/office/officeart/2005/8/layout/radial6"/>
    <dgm:cxn modelId="{82DCDDDF-2AA9-4022-AE98-D8688A87A22C}" type="presParOf" srcId="{B5952A60-9656-4ECB-B663-D57E27648EA6}" destId="{A7A495EF-D99E-4528-A74B-A94369777111}" srcOrd="12" destOrd="0" presId="urn:microsoft.com/office/officeart/2005/8/layout/radial6"/>
    <dgm:cxn modelId="{9A8A7917-1385-48F8-B9C6-1578525D787E}" type="presParOf" srcId="{B5952A60-9656-4ECB-B663-D57E27648EA6}" destId="{64D5194A-7927-437D-8A2B-228AAAEBD7CD}" srcOrd="13" destOrd="0" presId="urn:microsoft.com/office/officeart/2005/8/layout/radial6"/>
    <dgm:cxn modelId="{A0B5A42D-9DCC-4F7B-B558-BA1294204BCB}" type="presParOf" srcId="{B5952A60-9656-4ECB-B663-D57E27648EA6}" destId="{048768BF-316F-4020-B85E-CC70B0B4EEFB}" srcOrd="14" destOrd="0" presId="urn:microsoft.com/office/officeart/2005/8/layout/radial6"/>
    <dgm:cxn modelId="{ABA0C5E0-872D-4AE8-9306-A13F91BA3370}" type="presParOf" srcId="{B5952A60-9656-4ECB-B663-D57E27648EA6}" destId="{E08883D4-716E-43BA-9F43-FD58E2DE56B1}" srcOrd="15" destOrd="0" presId="urn:microsoft.com/office/officeart/2005/8/layout/radial6"/>
    <dgm:cxn modelId="{73BD27BC-81F6-4DE5-BFE3-8D6A4FBE6E4A}" type="presParOf" srcId="{B5952A60-9656-4ECB-B663-D57E27648EA6}" destId="{00EE965E-0506-4C16-BAAA-BE8EC1556DFB}" srcOrd="16" destOrd="0" presId="urn:microsoft.com/office/officeart/2005/8/layout/radial6"/>
    <dgm:cxn modelId="{0367B1CB-BB0D-4BF2-AD21-ADEDC91A8DB4}" type="presParOf" srcId="{B5952A60-9656-4ECB-B663-D57E27648EA6}" destId="{6A5FCA23-243D-4093-8D25-0644A32244AE}" srcOrd="17" destOrd="0" presId="urn:microsoft.com/office/officeart/2005/8/layout/radial6"/>
    <dgm:cxn modelId="{C809C423-6843-468E-8243-27D7EBCF9FFA}" type="presParOf" srcId="{B5952A60-9656-4ECB-B663-D57E27648EA6}" destId="{77D44662-1066-4754-BEE0-E044929C17A3}"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AD85A9-8759-424F-BE97-D96E5642D92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0983D36-2AEB-4496-856F-265EE9510B2F}" type="parTrans" cxnId="{036BDD96-72CD-498E-97E5-A2CFFAF85A40}">
      <dgm:prSet/>
      <dgm:spPr/>
      <dgm:t>
        <a:bodyPr/>
        <a:lstStyle/>
        <a:p>
          <a:endParaRPr lang="en-US"/>
        </a:p>
      </dgm:t>
    </dgm:pt>
    <dgm:pt modelId="{1759EA42-D526-4470-890F-D394C0E2E70E}">
      <dgm:prSet custT="1"/>
      <dgm:spPr>
        <a:gradFill flip="none" rotWithShape="1">
          <a:gsLst>
            <a:gs pos="0">
              <a:schemeClr val="accent6"/>
            </a:gs>
            <a:gs pos="100000">
              <a:schemeClr val="accent1"/>
            </a:gs>
          </a:gsLst>
          <a:path path="circle">
            <a:fillToRect t="100000" r="100000"/>
          </a:path>
          <a:tileRect l="-100000" b="-100000"/>
        </a:gradFill>
      </dgm:spPr>
      <dgm:t>
        <a:bodyPr>
          <a:noAutofit/>
        </a:bodyPr>
        <a:lstStyle/>
        <a:p>
          <a:pPr rtl="0"/>
          <a:r>
            <a:rPr lang="en" sz="2100" b="1" i="0" u="none" strike="noStrike">
              <a:highlight>
                <a:srgbClr val="000000">
                  <a:alpha val="0"/>
                </a:srgbClr>
              </a:highlight>
              <a:latin typeface="Arial"/>
            </a:rPr>
            <a:t>Understand/evaluate the current situation</a:t>
          </a:r>
          <a:endParaRPr lang="en-US" sz="2100"/>
        </a:p>
      </dgm:t>
    </dgm:pt>
    <dgm:pt modelId="{590D900E-FBC7-4932-8111-FC1889213FB1}" type="parTrans" cxnId="{E222A155-097E-49BC-9D0D-99F2A2C73DA8}">
      <dgm:prSet/>
      <dgm:spPr/>
      <dgm:t>
        <a:bodyPr/>
        <a:lstStyle/>
        <a:p>
          <a:endParaRPr lang="en-US"/>
        </a:p>
      </dgm:t>
    </dgm:pt>
    <dgm:pt modelId="{5D62D6EA-BF26-47DA-901E-825012A64265}">
      <dgm:prSet custT="1"/>
      <dgm:spPr/>
      <dgm:t>
        <a:bodyPr>
          <a:noAutofit/>
        </a:bodyPr>
        <a:lstStyle/>
        <a:p>
          <a:pPr rtl="0"/>
          <a:r>
            <a:rPr lang="en" sz="1700" b="1" i="0" u="none" strike="noStrike">
              <a:highlight>
                <a:srgbClr val="000000">
                  <a:alpha val="0"/>
                </a:srgbClr>
              </a:highlight>
              <a:latin typeface="Arial"/>
            </a:rPr>
            <a:t>Mapping </a:t>
          </a:r>
          <a:r>
            <a:rPr lang="en" sz="1700" b="0" i="0" u="none" strike="noStrike">
              <a:highlight>
                <a:srgbClr val="000000">
                  <a:alpha val="0"/>
                </a:srgbClr>
              </a:highlight>
              <a:latin typeface="Arial"/>
            </a:rPr>
            <a:t>the social protection system: what is in place?</a:t>
          </a:r>
          <a:endParaRPr lang="en-US" sz="1700"/>
        </a:p>
      </dgm:t>
    </dgm:pt>
    <dgm:pt modelId="{ACEEDA3B-424D-4BDB-8875-20FA91E03FFF}" type="sibTrans" cxnId="{E222A155-097E-49BC-9D0D-99F2A2C73DA8}">
      <dgm:prSet/>
      <dgm:spPr/>
      <dgm:t>
        <a:bodyPr/>
        <a:lstStyle/>
        <a:p>
          <a:endParaRPr lang="en-US"/>
        </a:p>
      </dgm:t>
    </dgm:pt>
    <dgm:pt modelId="{F7BDCABE-3A34-4C7B-88BE-3D0A1290E3A0}" type="parTrans" cxnId="{2725679C-1796-4E46-AEE6-85ABD892DF7B}">
      <dgm:prSet/>
      <dgm:spPr/>
      <dgm:t>
        <a:bodyPr/>
        <a:lstStyle/>
        <a:p>
          <a:endParaRPr lang="en-US"/>
        </a:p>
      </dgm:t>
    </dgm:pt>
    <dgm:pt modelId="{14A321BE-52F9-45DA-BB79-9D3BE93B2FA4}">
      <dgm:prSet custT="1"/>
      <dgm:spPr/>
      <dgm:t>
        <a:bodyPr>
          <a:noAutofit/>
        </a:bodyPr>
        <a:lstStyle/>
        <a:p>
          <a:pPr rtl="0"/>
          <a:r>
            <a:rPr lang="en" sz="1700" b="1" i="0" u="none" strike="noStrike">
              <a:highlight>
                <a:srgbClr val="000000">
                  <a:alpha val="0"/>
                </a:srgbClr>
              </a:highlight>
              <a:latin typeface="Arial"/>
            </a:rPr>
            <a:t>What </a:t>
          </a:r>
          <a:r>
            <a:rPr lang="en" sz="1700" b="0" i="0" u="none" strike="noStrike">
              <a:highlight>
                <a:srgbClr val="000000">
                  <a:alpha val="0"/>
                </a:srgbClr>
              </a:highlight>
              <a:latin typeface="Arial"/>
            </a:rPr>
            <a:t>are their </a:t>
          </a:r>
          <a:r>
            <a:rPr lang="en" sz="1700" b="1" i="0" u="none" strike="noStrike">
              <a:highlight>
                <a:srgbClr val="000000">
                  <a:alpha val="0"/>
                </a:srgbClr>
              </a:highlight>
              <a:latin typeface="Arial"/>
            </a:rPr>
            <a:t>needs</a:t>
          </a:r>
          <a:r>
            <a:rPr lang="en" sz="1700" b="0" i="0" u="none" strike="noStrike">
              <a:highlight>
                <a:srgbClr val="000000">
                  <a:alpha val="0"/>
                </a:srgbClr>
              </a:highlight>
              <a:latin typeface="Arial"/>
            </a:rPr>
            <a:t> that are currently not or insufficiently covered?</a:t>
          </a:r>
          <a:endParaRPr lang="en-US" sz="1700"/>
        </a:p>
      </dgm:t>
    </dgm:pt>
    <dgm:pt modelId="{0B1096A1-72DC-4649-9731-C7B887958427}" type="sibTrans" cxnId="{2725679C-1796-4E46-AEE6-85ABD892DF7B}">
      <dgm:prSet/>
      <dgm:spPr/>
      <dgm:t>
        <a:bodyPr/>
        <a:lstStyle/>
        <a:p>
          <a:endParaRPr lang="en-US"/>
        </a:p>
      </dgm:t>
    </dgm:pt>
    <dgm:pt modelId="{5CF12E53-BA90-4B9C-8B13-576864E3DAAB}" type="parTrans" cxnId="{9A49C9BB-EA70-4A33-8DD5-403B41987A9F}">
      <dgm:prSet/>
      <dgm:spPr/>
      <dgm:t>
        <a:bodyPr/>
        <a:lstStyle/>
        <a:p>
          <a:endParaRPr lang="en-US"/>
        </a:p>
      </dgm:t>
    </dgm:pt>
    <dgm:pt modelId="{388AB02C-573E-4DB8-A8A0-FB8C6372BD8C}">
      <dgm:prSet custT="1"/>
      <dgm:spPr/>
      <dgm:t>
        <a:bodyPr>
          <a:noAutofit/>
        </a:bodyPr>
        <a:lstStyle/>
        <a:p>
          <a:pPr rtl="0"/>
          <a:r>
            <a:rPr lang="en" sz="1700" b="1" i="0" u="none" strike="noStrike">
              <a:highlight>
                <a:srgbClr val="000000">
                  <a:alpha val="0"/>
                </a:srgbClr>
              </a:highlight>
              <a:latin typeface="Arial"/>
            </a:rPr>
            <a:t>What are the gaps</a:t>
          </a:r>
          <a:r>
            <a:rPr lang="en" sz="1700" b="0" i="0" u="none" strike="noStrike">
              <a:highlight>
                <a:srgbClr val="000000">
                  <a:alpha val="0"/>
                </a:srgbClr>
              </a:highlight>
              <a:latin typeface="Arial"/>
            </a:rPr>
            <a:t>?</a:t>
          </a:r>
          <a:endParaRPr lang="en-US" sz="1700"/>
        </a:p>
      </dgm:t>
    </dgm:pt>
    <dgm:pt modelId="{2503269C-4DDF-4177-85CB-9DBC1C284BA5}" type="sibTrans" cxnId="{9A49C9BB-EA70-4A33-8DD5-403B41987A9F}">
      <dgm:prSet/>
      <dgm:spPr/>
      <dgm:t>
        <a:bodyPr/>
        <a:lstStyle/>
        <a:p>
          <a:endParaRPr lang="en-US"/>
        </a:p>
      </dgm:t>
    </dgm:pt>
    <dgm:pt modelId="{7C867EEE-82CD-4E77-9F2F-0A2D9C91FC76}" type="parTrans" cxnId="{821F1010-59A7-47B3-8739-9D93D185106A}">
      <dgm:prSet/>
      <dgm:spPr/>
      <dgm:t>
        <a:bodyPr/>
        <a:lstStyle/>
        <a:p>
          <a:endParaRPr lang="en-US"/>
        </a:p>
      </dgm:t>
    </dgm:pt>
    <dgm:pt modelId="{8EE62500-6CCA-46A7-A287-234EF421A44A}">
      <dgm:prSet custT="1"/>
      <dgm:spPr/>
      <dgm:t>
        <a:bodyPr>
          <a:noAutofit/>
        </a:bodyPr>
        <a:lstStyle/>
        <a:p>
          <a:pPr rtl="0"/>
          <a:r>
            <a:rPr lang="en" sz="1700" b="1" i="0" u="none" strike="noStrike">
              <a:highlight>
                <a:srgbClr val="000000">
                  <a:alpha val="0"/>
                </a:srgbClr>
              </a:highlight>
              <a:latin typeface="Arial"/>
            </a:rPr>
            <a:t>Efficiency/effectiveness </a:t>
          </a:r>
          <a:r>
            <a:rPr lang="en" sz="1700" b="0" i="0" u="none" strike="noStrike">
              <a:highlight>
                <a:srgbClr val="000000">
                  <a:alpha val="0"/>
                </a:srgbClr>
              </a:highlight>
              <a:latin typeface="Arial"/>
            </a:rPr>
            <a:t>of existing schemes And need for new program development</a:t>
          </a:r>
          <a:endParaRPr lang="en-US" sz="1700"/>
        </a:p>
      </dgm:t>
    </dgm:pt>
    <dgm:pt modelId="{D8A7FD4E-EA6E-41EF-9E0F-B3096FF4FF37}" type="sibTrans" cxnId="{821F1010-59A7-47B3-8739-9D93D185106A}">
      <dgm:prSet/>
      <dgm:spPr/>
      <dgm:t>
        <a:bodyPr/>
        <a:lstStyle/>
        <a:p>
          <a:endParaRPr lang="en-US"/>
        </a:p>
      </dgm:t>
    </dgm:pt>
    <dgm:pt modelId="{C0C11807-0023-4AC8-9F14-823EE4382412}" type="sibTrans" cxnId="{036BDD96-72CD-498E-97E5-A2CFFAF85A40}">
      <dgm:prSet/>
      <dgm:spPr/>
      <dgm:t>
        <a:bodyPr/>
        <a:lstStyle/>
        <a:p>
          <a:endParaRPr lang="en-US"/>
        </a:p>
      </dgm:t>
    </dgm:pt>
    <dgm:pt modelId="{659BC108-E003-4021-BD95-319AC74106B4}" type="parTrans" cxnId="{17F1754F-A111-4CCB-A3CC-BBEFACB28957}">
      <dgm:prSet/>
      <dgm:spPr/>
      <dgm:t>
        <a:bodyPr/>
        <a:lstStyle/>
        <a:p>
          <a:endParaRPr lang="en-US"/>
        </a:p>
      </dgm:t>
    </dgm:pt>
    <dgm:pt modelId="{A89A3A28-CFFB-4C7E-AA82-B13196F4E559}">
      <dgm:prSet custT="1"/>
      <dgm:spPr>
        <a:gradFill rotWithShape="0">
          <a:gsLst>
            <a:gs pos="0">
              <a:schemeClr val="accent6"/>
            </a:gs>
            <a:gs pos="100000">
              <a:schemeClr val="accent1"/>
            </a:gs>
          </a:gsLst>
          <a:path path="circle">
            <a:fillToRect t="100000" r="100000"/>
          </a:path>
        </a:gradFill>
      </dgm:spPr>
      <dgm:t>
        <a:bodyPr>
          <a:noAutofit/>
        </a:bodyPr>
        <a:lstStyle/>
        <a:p>
          <a:pPr rtl="0"/>
          <a:r>
            <a:rPr lang="en" sz="2100" b="1" i="0" u="none" strike="noStrike">
              <a:highlight>
                <a:srgbClr val="000000">
                  <a:alpha val="0"/>
                </a:srgbClr>
              </a:highlight>
              <a:latin typeface="Arial"/>
            </a:rPr>
            <a:t>Informing policies </a:t>
          </a:r>
          <a:endParaRPr lang="en-US" sz="2100"/>
        </a:p>
      </dgm:t>
    </dgm:pt>
    <dgm:pt modelId="{6E8123E1-B249-4824-9352-98694A37CBF5}" type="parTrans" cxnId="{16603BB4-405C-4263-9675-909F8B876983}">
      <dgm:prSet/>
      <dgm:spPr/>
      <dgm:t>
        <a:bodyPr/>
        <a:lstStyle/>
        <a:p>
          <a:endParaRPr lang="en-US"/>
        </a:p>
      </dgm:t>
    </dgm:pt>
    <dgm:pt modelId="{61DFF2F9-B992-4A57-8A59-FAF646609167}">
      <dgm:prSet custT="1"/>
      <dgm:spPr/>
      <dgm:t>
        <a:bodyPr>
          <a:noAutofit/>
        </a:bodyPr>
        <a:lstStyle/>
        <a:p>
          <a:pPr rtl="0"/>
          <a:r>
            <a:rPr lang="en" sz="1700" b="0" i="0" u="none" strike="noStrike">
              <a:highlight>
                <a:srgbClr val="000000">
                  <a:alpha val="0"/>
                </a:srgbClr>
              </a:highlight>
              <a:latin typeface="Arial"/>
            </a:rPr>
            <a:t>On </a:t>
          </a:r>
          <a:r>
            <a:rPr lang="en" sz="1700" b="1" i="0" u="none" strike="noStrike">
              <a:highlight>
                <a:srgbClr val="000000">
                  <a:alpha val="0"/>
                </a:srgbClr>
              </a:highlight>
              <a:latin typeface="Arial"/>
            </a:rPr>
            <a:t>relevant options to fill the gaps </a:t>
          </a:r>
          <a:r>
            <a:rPr lang="en" sz="1700" b="0" i="0" u="none" strike="noStrike">
              <a:highlight>
                <a:srgbClr val="000000">
                  <a:alpha val="0"/>
                </a:srgbClr>
              </a:highlight>
              <a:latin typeface="Arial"/>
            </a:rPr>
            <a:t>(extending coverage; increasing benefits; reducing current limitations; promoting greater integration</a:t>
          </a:r>
          <a:endParaRPr lang="en-US" sz="1700"/>
        </a:p>
      </dgm:t>
    </dgm:pt>
    <dgm:pt modelId="{A080E48F-353D-4937-A53B-7DD9A0D27AE1}" type="sibTrans" cxnId="{16603BB4-405C-4263-9675-909F8B876983}">
      <dgm:prSet/>
      <dgm:spPr/>
      <dgm:t>
        <a:bodyPr/>
        <a:lstStyle/>
        <a:p>
          <a:endParaRPr lang="en-US"/>
        </a:p>
      </dgm:t>
    </dgm:pt>
    <dgm:pt modelId="{6E2B0C2C-CF05-406A-9DF6-AE0F9FEBD4F7}" type="sibTrans" cxnId="{17F1754F-A111-4CCB-A3CC-BBEFACB28957}">
      <dgm:prSet/>
      <dgm:spPr/>
      <dgm:t>
        <a:bodyPr/>
        <a:lstStyle/>
        <a:p>
          <a:endParaRPr lang="en-US"/>
        </a:p>
      </dgm:t>
    </dgm:pt>
    <dgm:pt modelId="{42188654-BAA6-411B-A1AF-22082B478DF6}" type="parTrans" cxnId="{7B7D8E4A-C35F-404E-9F64-D8B2A0A4C417}">
      <dgm:prSet/>
      <dgm:spPr/>
      <dgm:t>
        <a:bodyPr/>
        <a:lstStyle/>
        <a:p>
          <a:endParaRPr lang="en-US"/>
        </a:p>
      </dgm:t>
    </dgm:pt>
    <dgm:pt modelId="{F40F5AAA-86B8-49B3-856D-F1C420A0E3EB}">
      <dgm:prSet custT="1"/>
      <dgm:spPr>
        <a:gradFill rotWithShape="0">
          <a:gsLst>
            <a:gs pos="0">
              <a:schemeClr val="accent6"/>
            </a:gs>
            <a:gs pos="100000">
              <a:schemeClr val="accent1"/>
            </a:gs>
          </a:gsLst>
          <a:path path="circle">
            <a:fillToRect t="100000" r="100000"/>
          </a:path>
        </a:gradFill>
      </dgm:spPr>
      <dgm:t>
        <a:bodyPr>
          <a:noAutofit/>
        </a:bodyPr>
        <a:lstStyle/>
        <a:p>
          <a:pPr rtl="0"/>
          <a:r>
            <a:rPr lang="en" sz="2100" b="1" i="0" u="none" strike="noStrike">
              <a:highlight>
                <a:srgbClr val="000000">
                  <a:alpha val="0"/>
                </a:srgbClr>
              </a:highlight>
              <a:latin typeface="Arial"/>
            </a:rPr>
            <a:t>Simulate effects/impacts and estimate cost </a:t>
          </a:r>
          <a:endParaRPr lang="en-US" sz="2100"/>
        </a:p>
      </dgm:t>
    </dgm:pt>
    <dgm:pt modelId="{0D9AB2D2-F074-4307-AC55-D19B8A4DF274}" type="parTrans" cxnId="{A712E920-2C38-467B-A0D4-316E96737ADD}">
      <dgm:prSet/>
      <dgm:spPr/>
      <dgm:t>
        <a:bodyPr/>
        <a:lstStyle/>
        <a:p>
          <a:endParaRPr lang="en-US"/>
        </a:p>
      </dgm:t>
    </dgm:pt>
    <dgm:pt modelId="{F53386AD-0984-47F8-810A-104A9AF48163}">
      <dgm:prSet custT="1"/>
      <dgm:spPr/>
      <dgm:t>
        <a:bodyPr>
          <a:noAutofit/>
        </a:bodyPr>
        <a:lstStyle/>
        <a:p>
          <a:pPr rtl="0"/>
          <a:r>
            <a:rPr lang="en" sz="1700" b="0" i="0" u="none" strike="noStrike">
              <a:highlight>
                <a:srgbClr val="000000">
                  <a:alpha val="0"/>
                </a:srgbClr>
              </a:highlight>
              <a:latin typeface="Arial"/>
            </a:rPr>
            <a:t>Of possible </a:t>
          </a:r>
          <a:r>
            <a:rPr lang="en" sz="1700" b="1" i="0" u="none" strike="noStrike">
              <a:highlight>
                <a:srgbClr val="000000">
                  <a:alpha val="0"/>
                </a:srgbClr>
              </a:highlight>
              <a:latin typeface="Arial"/>
            </a:rPr>
            <a:t>reforms of</a:t>
          </a:r>
          <a:r>
            <a:rPr lang="en" sz="1700" b="0" i="0" u="none" strike="noStrike">
              <a:highlight>
                <a:srgbClr val="000000">
                  <a:alpha val="0"/>
                </a:srgbClr>
              </a:highlight>
              <a:latin typeface="Arial"/>
            </a:rPr>
            <a:t> existing programs or the </a:t>
          </a:r>
          <a:r>
            <a:rPr lang="en" sz="1700" b="1" i="0" u="none" strike="noStrike">
              <a:highlight>
                <a:srgbClr val="000000">
                  <a:alpha val="0"/>
                </a:srgbClr>
              </a:highlight>
              <a:latin typeface="Arial"/>
            </a:rPr>
            <a:t>development of new programs</a:t>
          </a:r>
          <a:endParaRPr lang="en-US" sz="1700" b="1"/>
        </a:p>
      </dgm:t>
    </dgm:pt>
    <dgm:pt modelId="{4C1DE3F0-4888-4B98-8943-AB655B9AC788}" type="sibTrans" cxnId="{A712E920-2C38-467B-A0D4-316E96737ADD}">
      <dgm:prSet/>
      <dgm:spPr/>
      <dgm:t>
        <a:bodyPr/>
        <a:lstStyle/>
        <a:p>
          <a:endParaRPr lang="en-US"/>
        </a:p>
      </dgm:t>
    </dgm:pt>
    <dgm:pt modelId="{150EC0F6-CB9E-4359-89FE-DF8B765C3DF6}" type="sibTrans" cxnId="{7B7D8E4A-C35F-404E-9F64-D8B2A0A4C417}">
      <dgm:prSet/>
      <dgm:spPr/>
      <dgm:t>
        <a:bodyPr/>
        <a:lstStyle/>
        <a:p>
          <a:endParaRPr lang="en-US"/>
        </a:p>
      </dgm:t>
    </dgm:pt>
    <dgm:pt modelId="{4E85A945-22E8-4794-AC74-3A09C264DD87}" type="parTrans" cxnId="{3EB889F2-0550-43EC-9B5F-7CE8C0616A4E}">
      <dgm:prSet/>
      <dgm:spPr/>
      <dgm:t>
        <a:bodyPr/>
        <a:lstStyle/>
        <a:p>
          <a:endParaRPr lang="en-US"/>
        </a:p>
      </dgm:t>
    </dgm:pt>
    <dgm:pt modelId="{47B708BF-45C5-4FD6-AAE3-DDD5D468CDB4}">
      <dgm:prSet custT="1"/>
      <dgm:spPr>
        <a:gradFill rotWithShape="0">
          <a:gsLst>
            <a:gs pos="0">
              <a:schemeClr val="accent6"/>
            </a:gs>
            <a:gs pos="100000">
              <a:schemeClr val="accent1"/>
            </a:gs>
          </a:gsLst>
          <a:path path="circle">
            <a:fillToRect t="100000" r="100000"/>
          </a:path>
        </a:gradFill>
      </dgm:spPr>
      <dgm:t>
        <a:bodyPr>
          <a:noAutofit/>
        </a:bodyPr>
        <a:lstStyle/>
        <a:p>
          <a:pPr rtl="0"/>
          <a:r>
            <a:rPr lang="en" sz="2100" b="1" i="0" u="none" strike="noStrike">
              <a:highlight>
                <a:srgbClr val="000000">
                  <a:alpha val="0"/>
                </a:srgbClr>
              </a:highlight>
              <a:latin typeface="Arial"/>
            </a:rPr>
            <a:t>Regularly control...</a:t>
          </a:r>
          <a:endParaRPr lang="en-US" sz="2100"/>
        </a:p>
      </dgm:t>
    </dgm:pt>
    <dgm:pt modelId="{DEF18E14-74F4-400B-8F65-1940DA229403}" type="parTrans" cxnId="{8CEB18E2-F5A5-4D79-9777-8F1F310CDA70}">
      <dgm:prSet/>
      <dgm:spPr/>
      <dgm:t>
        <a:bodyPr/>
        <a:lstStyle/>
        <a:p>
          <a:endParaRPr lang="en-US"/>
        </a:p>
      </dgm:t>
    </dgm:pt>
    <dgm:pt modelId="{2C8CAB2A-430F-4E7C-A996-86D5AF713114}">
      <dgm:prSet custT="1"/>
      <dgm:spPr/>
      <dgm:t>
        <a:bodyPr>
          <a:noAutofit/>
        </a:bodyPr>
        <a:lstStyle/>
        <a:p>
          <a:pPr rtl="0"/>
          <a:r>
            <a:rPr lang="en" sz="1700" b="0" i="0" u="none" strike="noStrike">
              <a:highlight>
                <a:srgbClr val="000000">
                  <a:alpha val="0"/>
                </a:srgbClr>
              </a:highlight>
              <a:latin typeface="Arial"/>
            </a:rPr>
            <a:t>The </a:t>
          </a:r>
          <a:r>
            <a:rPr lang="en" sz="1700" b="1" i="0" u="none" strike="noStrike">
              <a:highlight>
                <a:srgbClr val="000000">
                  <a:alpha val="0"/>
                </a:srgbClr>
              </a:highlight>
              <a:latin typeface="Arial"/>
            </a:rPr>
            <a:t>extent of coverage</a:t>
          </a:r>
          <a:endParaRPr lang="en-US" sz="1700" b="1"/>
        </a:p>
      </dgm:t>
    </dgm:pt>
    <dgm:pt modelId="{8A51E38C-3C38-449A-85A8-39EC911E27E7}" type="sibTrans" cxnId="{8CEB18E2-F5A5-4D79-9777-8F1F310CDA70}">
      <dgm:prSet/>
      <dgm:spPr/>
      <dgm:t>
        <a:bodyPr/>
        <a:lstStyle/>
        <a:p>
          <a:endParaRPr lang="en-US"/>
        </a:p>
      </dgm:t>
    </dgm:pt>
    <dgm:pt modelId="{88BCE180-5647-47F6-B89E-5C9E2F325356}" type="parTrans" cxnId="{CE3B20E5-E54E-4F59-B452-B74FB52A0AD5}">
      <dgm:prSet/>
      <dgm:spPr/>
      <dgm:t>
        <a:bodyPr/>
        <a:lstStyle/>
        <a:p>
          <a:endParaRPr lang="en-US"/>
        </a:p>
      </dgm:t>
    </dgm:pt>
    <dgm:pt modelId="{B5A462DE-5311-48A2-B3CA-61417B172C16}">
      <dgm:prSet custT="1"/>
      <dgm:spPr/>
      <dgm:t>
        <a:bodyPr>
          <a:noAutofit/>
        </a:bodyPr>
        <a:lstStyle/>
        <a:p>
          <a:pPr rtl="0"/>
          <a:r>
            <a:rPr lang="en" sz="1700" b="0" i="0" u="none" strike="noStrike">
              <a:highlight>
                <a:srgbClr val="000000">
                  <a:alpha val="0"/>
                </a:srgbClr>
              </a:highlight>
              <a:latin typeface="Arial"/>
            </a:rPr>
            <a:t>The </a:t>
          </a:r>
          <a:r>
            <a:rPr lang="en" sz="1700" b="1" i="0" u="none" strike="noStrike">
              <a:highlight>
                <a:srgbClr val="000000">
                  <a:alpha val="0"/>
                </a:srgbClr>
              </a:highlight>
              <a:latin typeface="Arial"/>
            </a:rPr>
            <a:t>effects of social protection</a:t>
          </a:r>
          <a:r>
            <a:rPr lang="en" sz="1700" b="0" i="0" u="none" strike="noStrike">
              <a:highlight>
                <a:srgbClr val="000000">
                  <a:alpha val="0"/>
                </a:srgbClr>
              </a:highlight>
              <a:latin typeface="Arial"/>
            </a:rPr>
            <a:t>, e.g., poverty, inequality reduction; income maintenance, etc. (in line with program objectives)</a:t>
          </a:r>
          <a:endParaRPr lang="en-US" sz="1700"/>
        </a:p>
      </dgm:t>
    </dgm:pt>
    <dgm:pt modelId="{38335FB0-510B-4783-8629-6A883B0276DC}" type="sibTrans" cxnId="{CE3B20E5-E54E-4F59-B452-B74FB52A0AD5}">
      <dgm:prSet/>
      <dgm:spPr/>
      <dgm:t>
        <a:bodyPr/>
        <a:lstStyle/>
        <a:p>
          <a:endParaRPr lang="en-US"/>
        </a:p>
      </dgm:t>
    </dgm:pt>
    <dgm:pt modelId="{14762737-5AEC-4776-82AD-39F0EACDD7BD}" type="sibTrans" cxnId="{3EB889F2-0550-43EC-9B5F-7CE8C0616A4E}">
      <dgm:prSet/>
      <dgm:spPr/>
      <dgm:t>
        <a:bodyPr/>
        <a:lstStyle/>
        <a:p>
          <a:endParaRPr lang="en-US"/>
        </a:p>
      </dgm:t>
    </dgm:pt>
    <dgm:pt modelId="{C4B71A88-675E-4B54-A8E7-406E10CC6D38}">
      <dgm:prSet custT="1"/>
      <dgm:spPr/>
      <dgm:t>
        <a:bodyPr>
          <a:noAutofit/>
        </a:bodyPr>
        <a:lstStyle/>
        <a:p>
          <a:pPr rtl="0"/>
          <a:endParaRPr lang="en-US" sz="1200"/>
        </a:p>
      </dgm:t>
    </dgm:pt>
    <dgm:pt modelId="{D694C209-490B-43B6-AC6C-6A5BA8A6C9FA}" type="sibTrans" cxnId="{0F13061B-1DBD-4561-9F34-5289CDC52946}">
      <dgm:prSet/>
      <dgm:spPr/>
      <dgm:t>
        <a:bodyPr/>
        <a:lstStyle/>
        <a:p>
          <a:endParaRPr lang="en-GB"/>
        </a:p>
      </dgm:t>
    </dgm:pt>
    <dgm:pt modelId="{00CC669D-585A-49BA-8A1F-C742EDFCA6DD}" type="parTrans" cxnId="{0F13061B-1DBD-4561-9F34-5289CDC52946}">
      <dgm:prSet/>
      <dgm:spPr/>
      <dgm:t>
        <a:bodyPr/>
        <a:lstStyle/>
        <a:p>
          <a:endParaRPr lang="en-GB"/>
        </a:p>
      </dgm:t>
    </dgm:pt>
    <dgm:pt modelId="{D04E1B3E-3F44-0E41-B549-34F60CEB43DA}" type="pres">
      <dgm:prSet presAssocID="{D2AD85A9-8759-424F-BE97-D96E5642D92B}" presName="linear" presStyleCnt="0">
        <dgm:presLayoutVars>
          <dgm:animLvl val="lvl"/>
          <dgm:resizeHandles val="exact"/>
        </dgm:presLayoutVars>
      </dgm:prSet>
      <dgm:spPr/>
    </dgm:pt>
    <dgm:pt modelId="{FF5C47C0-9408-304B-8985-1A143F63E677}" type="pres">
      <dgm:prSet presAssocID="{1759EA42-D526-4470-890F-D394C0E2E70E}" presName="parentText" presStyleLbl="node1" presStyleIdx="0" presStyleCnt="4" custScaleY="105294">
        <dgm:presLayoutVars>
          <dgm:chMax val="0"/>
          <dgm:bulletEnabled val="1"/>
        </dgm:presLayoutVars>
      </dgm:prSet>
      <dgm:spPr/>
    </dgm:pt>
    <dgm:pt modelId="{C4BADCCE-7748-5042-BBA9-7A8FAEC26331}" type="pres">
      <dgm:prSet presAssocID="{1759EA42-D526-4470-890F-D394C0E2E70E}" presName="childText" presStyleLbl="revTx" presStyleIdx="0" presStyleCnt="4">
        <dgm:presLayoutVars>
          <dgm:bulletEnabled val="1"/>
        </dgm:presLayoutVars>
      </dgm:prSet>
      <dgm:spPr/>
    </dgm:pt>
    <dgm:pt modelId="{AC74B695-7A30-4048-9177-D27D0C033701}" type="pres">
      <dgm:prSet presAssocID="{A89A3A28-CFFB-4C7E-AA82-B13196F4E559}" presName="parentText" presStyleLbl="node1" presStyleIdx="1" presStyleCnt="4" custScaleY="99725" custLinFactNeighborY="-11101">
        <dgm:presLayoutVars>
          <dgm:chMax val="0"/>
          <dgm:bulletEnabled val="1"/>
        </dgm:presLayoutVars>
      </dgm:prSet>
      <dgm:spPr/>
    </dgm:pt>
    <dgm:pt modelId="{3EBCE896-FEC4-8242-ABD8-CF41094B7AF4}" type="pres">
      <dgm:prSet presAssocID="{A89A3A28-CFFB-4C7E-AA82-B13196F4E559}" presName="childText" presStyleLbl="revTx" presStyleIdx="1" presStyleCnt="4" custLinFactNeighborX="126" custLinFactNeighborY="-11252">
        <dgm:presLayoutVars>
          <dgm:bulletEnabled val="1"/>
        </dgm:presLayoutVars>
      </dgm:prSet>
      <dgm:spPr/>
    </dgm:pt>
    <dgm:pt modelId="{66C367FF-CE8C-5D4D-86F7-0F86AB646145}" type="pres">
      <dgm:prSet presAssocID="{F40F5AAA-86B8-49B3-856D-F1C420A0E3EB}" presName="parentText" presStyleLbl="node1" presStyleIdx="2" presStyleCnt="4" custScaleY="102043" custLinFactNeighborX="-7" custLinFactNeighborY="2303">
        <dgm:presLayoutVars>
          <dgm:chMax val="0"/>
          <dgm:bulletEnabled val="1"/>
        </dgm:presLayoutVars>
      </dgm:prSet>
      <dgm:spPr/>
    </dgm:pt>
    <dgm:pt modelId="{F7DD148D-ABD2-B140-8F4B-F5C3CB1213CC}" type="pres">
      <dgm:prSet presAssocID="{F40F5AAA-86B8-49B3-856D-F1C420A0E3EB}" presName="childText" presStyleLbl="revTx" presStyleIdx="2" presStyleCnt="4" custLinFactNeighborX="-7" custLinFactNeighborY="-959">
        <dgm:presLayoutVars>
          <dgm:bulletEnabled val="1"/>
        </dgm:presLayoutVars>
      </dgm:prSet>
      <dgm:spPr/>
    </dgm:pt>
    <dgm:pt modelId="{ED421156-6058-B84E-B272-9E16FFC2DE9A}" type="pres">
      <dgm:prSet presAssocID="{47B708BF-45C5-4FD6-AAE3-DDD5D468CDB4}" presName="parentText" presStyleLbl="node1" presStyleIdx="3" presStyleCnt="4" custScaleY="77137">
        <dgm:presLayoutVars>
          <dgm:chMax val="0"/>
          <dgm:bulletEnabled val="1"/>
        </dgm:presLayoutVars>
      </dgm:prSet>
      <dgm:spPr/>
    </dgm:pt>
    <dgm:pt modelId="{23A26D6A-86B6-374A-90F7-42119FC1EF9D}" type="pres">
      <dgm:prSet presAssocID="{47B708BF-45C5-4FD6-AAE3-DDD5D468CDB4}" presName="childText" presStyleLbl="revTx" presStyleIdx="3" presStyleCnt="4">
        <dgm:presLayoutVars>
          <dgm:bulletEnabled val="1"/>
        </dgm:presLayoutVars>
      </dgm:prSet>
      <dgm:spPr/>
    </dgm:pt>
  </dgm:ptLst>
  <dgm:cxnLst>
    <dgm:cxn modelId="{DD2C4600-827E-474B-9783-E4A5B5415A4D}" type="presOf" srcId="{D2AD85A9-8759-424F-BE97-D96E5642D92B}" destId="{D04E1B3E-3F44-0E41-B549-34F60CEB43DA}" srcOrd="0" destOrd="0" presId="urn:microsoft.com/office/officeart/2005/8/layout/vList2"/>
    <dgm:cxn modelId="{821F1010-59A7-47B3-8739-9D93D185106A}" srcId="{1759EA42-D526-4470-890F-D394C0E2E70E}" destId="{8EE62500-6CCA-46A7-A287-234EF421A44A}" srcOrd="3" destOrd="0" parTransId="{7C867EEE-82CD-4E77-9F2F-0A2D9C91FC76}" sibTransId="{D8A7FD4E-EA6E-41EF-9E0F-B3096FF4FF37}"/>
    <dgm:cxn modelId="{190B611A-371D-4940-8BAA-463D74A1A45A}" type="presOf" srcId="{2C8CAB2A-430F-4E7C-A996-86D5AF713114}" destId="{23A26D6A-86B6-374A-90F7-42119FC1EF9D}" srcOrd="0" destOrd="0" presId="urn:microsoft.com/office/officeart/2005/8/layout/vList2"/>
    <dgm:cxn modelId="{5581471A-EA33-4F57-B50A-73863A34BF28}" type="presOf" srcId="{C4B71A88-675E-4B54-A8E7-406E10CC6D38}" destId="{C4BADCCE-7748-5042-BBA9-7A8FAEC26331}" srcOrd="0" destOrd="4" presId="urn:microsoft.com/office/officeart/2005/8/layout/vList2"/>
    <dgm:cxn modelId="{0F13061B-1DBD-4561-9F34-5289CDC52946}" srcId="{1759EA42-D526-4470-890F-D394C0E2E70E}" destId="{C4B71A88-675E-4B54-A8E7-406E10CC6D38}" srcOrd="4" destOrd="0" parTransId="{00CC669D-585A-49BA-8A1F-C742EDFCA6DD}" sibTransId="{D694C209-490B-43B6-AC6C-6A5BA8A6C9FA}"/>
    <dgm:cxn modelId="{A712E920-2C38-467B-A0D4-316E96737ADD}" srcId="{F40F5AAA-86B8-49B3-856D-F1C420A0E3EB}" destId="{F53386AD-0984-47F8-810A-104A9AF48163}" srcOrd="0" destOrd="0" parTransId="{0D9AB2D2-F074-4307-AC55-D19B8A4DF274}" sibTransId="{4C1DE3F0-4888-4B98-8943-AB655B9AC788}"/>
    <dgm:cxn modelId="{3E75E523-E22A-48ED-BE27-A66308BE935F}" type="presOf" srcId="{8EE62500-6CCA-46A7-A287-234EF421A44A}" destId="{C4BADCCE-7748-5042-BBA9-7A8FAEC26331}" srcOrd="0" destOrd="3" presId="urn:microsoft.com/office/officeart/2005/8/layout/vList2"/>
    <dgm:cxn modelId="{0CD5222E-7331-4711-A27E-8FF44CEA6788}" type="presOf" srcId="{F40F5AAA-86B8-49B3-856D-F1C420A0E3EB}" destId="{66C367FF-CE8C-5D4D-86F7-0F86AB646145}" srcOrd="0" destOrd="0" presId="urn:microsoft.com/office/officeart/2005/8/layout/vList2"/>
    <dgm:cxn modelId="{3A752437-4BA1-4C77-ABB2-D441D4534093}" type="presOf" srcId="{B5A462DE-5311-48A2-B3CA-61417B172C16}" destId="{23A26D6A-86B6-374A-90F7-42119FC1EF9D}" srcOrd="0" destOrd="1" presId="urn:microsoft.com/office/officeart/2005/8/layout/vList2"/>
    <dgm:cxn modelId="{7B7D8E4A-C35F-404E-9F64-D8B2A0A4C417}" srcId="{D2AD85A9-8759-424F-BE97-D96E5642D92B}" destId="{F40F5AAA-86B8-49B3-856D-F1C420A0E3EB}" srcOrd="2" destOrd="0" parTransId="{42188654-BAA6-411B-A1AF-22082B478DF6}" sibTransId="{150EC0F6-CB9E-4359-89FE-DF8B765C3DF6}"/>
    <dgm:cxn modelId="{17F1754F-A111-4CCB-A3CC-BBEFACB28957}" srcId="{D2AD85A9-8759-424F-BE97-D96E5642D92B}" destId="{A89A3A28-CFFB-4C7E-AA82-B13196F4E559}" srcOrd="1" destOrd="0" parTransId="{659BC108-E003-4021-BD95-319AC74106B4}" sibTransId="{6E2B0C2C-CF05-406A-9DF6-AE0F9FEBD4F7}"/>
    <dgm:cxn modelId="{A35E6770-6A14-4081-8F57-5AD6A41B70FE}" type="presOf" srcId="{388AB02C-573E-4DB8-A8A0-FB8C6372BD8C}" destId="{C4BADCCE-7748-5042-BBA9-7A8FAEC26331}" srcOrd="0" destOrd="2" presId="urn:microsoft.com/office/officeart/2005/8/layout/vList2"/>
    <dgm:cxn modelId="{E222A155-097E-49BC-9D0D-99F2A2C73DA8}" srcId="{1759EA42-D526-4470-890F-D394C0E2E70E}" destId="{5D62D6EA-BF26-47DA-901E-825012A64265}" srcOrd="0" destOrd="0" parTransId="{590D900E-FBC7-4932-8111-FC1889213FB1}" sibTransId="{ACEEDA3B-424D-4BDB-8875-20FA91E03FFF}"/>
    <dgm:cxn modelId="{96B94E83-2F44-4869-AE1F-5D1C6958BCD6}" type="presOf" srcId="{14A321BE-52F9-45DA-BB79-9D3BE93B2FA4}" destId="{C4BADCCE-7748-5042-BBA9-7A8FAEC26331}" srcOrd="0" destOrd="1" presId="urn:microsoft.com/office/officeart/2005/8/layout/vList2"/>
    <dgm:cxn modelId="{ECC5E991-343C-4C16-959D-EA5051D57C14}" type="presOf" srcId="{F53386AD-0984-47F8-810A-104A9AF48163}" destId="{F7DD148D-ABD2-B140-8F4B-F5C3CB1213CC}" srcOrd="0" destOrd="0" presId="urn:microsoft.com/office/officeart/2005/8/layout/vList2"/>
    <dgm:cxn modelId="{44D03F95-64C8-4F41-9F97-05A47A3AFC71}" type="presOf" srcId="{A89A3A28-CFFB-4C7E-AA82-B13196F4E559}" destId="{AC74B695-7A30-4048-9177-D27D0C033701}" srcOrd="0" destOrd="0" presId="urn:microsoft.com/office/officeart/2005/8/layout/vList2"/>
    <dgm:cxn modelId="{036BDD96-72CD-498E-97E5-A2CFFAF85A40}" srcId="{D2AD85A9-8759-424F-BE97-D96E5642D92B}" destId="{1759EA42-D526-4470-890F-D394C0E2E70E}" srcOrd="0" destOrd="0" parTransId="{E0983D36-2AEB-4496-856F-265EE9510B2F}" sibTransId="{C0C11807-0023-4AC8-9F14-823EE4382412}"/>
    <dgm:cxn modelId="{2725679C-1796-4E46-AEE6-85ABD892DF7B}" srcId="{1759EA42-D526-4470-890F-D394C0E2E70E}" destId="{14A321BE-52F9-45DA-BB79-9D3BE93B2FA4}" srcOrd="1" destOrd="0" parTransId="{F7BDCABE-3A34-4C7B-88BE-3D0A1290E3A0}" sibTransId="{0B1096A1-72DC-4649-9731-C7B887958427}"/>
    <dgm:cxn modelId="{16603BB4-405C-4263-9675-909F8B876983}" srcId="{A89A3A28-CFFB-4C7E-AA82-B13196F4E559}" destId="{61DFF2F9-B992-4A57-8A59-FAF646609167}" srcOrd="0" destOrd="0" parTransId="{6E8123E1-B249-4824-9352-98694A37CBF5}" sibTransId="{A080E48F-353D-4937-A53B-7DD9A0D27AE1}"/>
    <dgm:cxn modelId="{9A49C9BB-EA70-4A33-8DD5-403B41987A9F}" srcId="{1759EA42-D526-4470-890F-D394C0E2E70E}" destId="{388AB02C-573E-4DB8-A8A0-FB8C6372BD8C}" srcOrd="2" destOrd="0" parTransId="{5CF12E53-BA90-4B9C-8B13-576864E3DAAB}" sibTransId="{2503269C-4DDF-4177-85CB-9DBC1C284BA5}"/>
    <dgm:cxn modelId="{16B813C1-E395-420E-AA8A-C6C1728156B1}" type="presOf" srcId="{5D62D6EA-BF26-47DA-901E-825012A64265}" destId="{C4BADCCE-7748-5042-BBA9-7A8FAEC26331}" srcOrd="0" destOrd="0" presId="urn:microsoft.com/office/officeart/2005/8/layout/vList2"/>
    <dgm:cxn modelId="{D976CED1-7525-4E55-B0C9-0896C4011E54}" type="presOf" srcId="{47B708BF-45C5-4FD6-AAE3-DDD5D468CDB4}" destId="{ED421156-6058-B84E-B272-9E16FFC2DE9A}" srcOrd="0" destOrd="0" presId="urn:microsoft.com/office/officeart/2005/8/layout/vList2"/>
    <dgm:cxn modelId="{8CEB18E2-F5A5-4D79-9777-8F1F310CDA70}" srcId="{47B708BF-45C5-4FD6-AAE3-DDD5D468CDB4}" destId="{2C8CAB2A-430F-4E7C-A996-86D5AF713114}" srcOrd="0" destOrd="0" parTransId="{DEF18E14-74F4-400B-8F65-1940DA229403}" sibTransId="{8A51E38C-3C38-449A-85A8-39EC911E27E7}"/>
    <dgm:cxn modelId="{CE3B20E5-E54E-4F59-B452-B74FB52A0AD5}" srcId="{47B708BF-45C5-4FD6-AAE3-DDD5D468CDB4}" destId="{B5A462DE-5311-48A2-B3CA-61417B172C16}" srcOrd="1" destOrd="0" parTransId="{88BCE180-5647-47F6-B89E-5C9E2F325356}" sibTransId="{38335FB0-510B-4783-8629-6A883B0276DC}"/>
    <dgm:cxn modelId="{337D63E8-2DAB-49B0-A605-B6C530A3D56A}" type="presOf" srcId="{61DFF2F9-B992-4A57-8A59-FAF646609167}" destId="{3EBCE896-FEC4-8242-ABD8-CF41094B7AF4}" srcOrd="0" destOrd="0" presId="urn:microsoft.com/office/officeart/2005/8/layout/vList2"/>
    <dgm:cxn modelId="{8C8577ED-955A-4097-B885-15167FDFC784}" type="presOf" srcId="{1759EA42-D526-4470-890F-D394C0E2E70E}" destId="{FF5C47C0-9408-304B-8985-1A143F63E677}" srcOrd="0" destOrd="0" presId="urn:microsoft.com/office/officeart/2005/8/layout/vList2"/>
    <dgm:cxn modelId="{3EB889F2-0550-43EC-9B5F-7CE8C0616A4E}" srcId="{D2AD85A9-8759-424F-BE97-D96E5642D92B}" destId="{47B708BF-45C5-4FD6-AAE3-DDD5D468CDB4}" srcOrd="3" destOrd="0" parTransId="{4E85A945-22E8-4794-AC74-3A09C264DD87}" sibTransId="{14762737-5AEC-4776-82AD-39F0EACDD7BD}"/>
    <dgm:cxn modelId="{BFB041A1-16CE-4B6F-AB14-27535412B582}" type="presParOf" srcId="{D04E1B3E-3F44-0E41-B549-34F60CEB43DA}" destId="{FF5C47C0-9408-304B-8985-1A143F63E677}" srcOrd="0" destOrd="0" presId="urn:microsoft.com/office/officeart/2005/8/layout/vList2"/>
    <dgm:cxn modelId="{9A9A6F74-24E2-43A3-AE2E-5502AD1B2D92}" type="presParOf" srcId="{D04E1B3E-3F44-0E41-B549-34F60CEB43DA}" destId="{C4BADCCE-7748-5042-BBA9-7A8FAEC26331}" srcOrd="1" destOrd="0" presId="urn:microsoft.com/office/officeart/2005/8/layout/vList2"/>
    <dgm:cxn modelId="{79111C99-48C2-4A9C-904D-7236449E5144}" type="presParOf" srcId="{D04E1B3E-3F44-0E41-B549-34F60CEB43DA}" destId="{AC74B695-7A30-4048-9177-D27D0C033701}" srcOrd="2" destOrd="0" presId="urn:microsoft.com/office/officeart/2005/8/layout/vList2"/>
    <dgm:cxn modelId="{93048528-DE3F-413B-83CF-A596C49BF0DE}" type="presParOf" srcId="{D04E1B3E-3F44-0E41-B549-34F60CEB43DA}" destId="{3EBCE896-FEC4-8242-ABD8-CF41094B7AF4}" srcOrd="3" destOrd="0" presId="urn:microsoft.com/office/officeart/2005/8/layout/vList2"/>
    <dgm:cxn modelId="{90601E36-416D-492D-B703-54CF1667C7EC}" type="presParOf" srcId="{D04E1B3E-3F44-0E41-B549-34F60CEB43DA}" destId="{66C367FF-CE8C-5D4D-86F7-0F86AB646145}" srcOrd="4" destOrd="0" presId="urn:microsoft.com/office/officeart/2005/8/layout/vList2"/>
    <dgm:cxn modelId="{B7B14E6E-311D-471C-A29B-839ACCE5E9E5}" type="presParOf" srcId="{D04E1B3E-3F44-0E41-B549-34F60CEB43DA}" destId="{F7DD148D-ABD2-B140-8F4B-F5C3CB1213CC}" srcOrd="5" destOrd="0" presId="urn:microsoft.com/office/officeart/2005/8/layout/vList2"/>
    <dgm:cxn modelId="{BA2536AA-8722-4A06-85B8-08E932B02194}" type="presParOf" srcId="{D04E1B3E-3F44-0E41-B549-34F60CEB43DA}" destId="{ED421156-6058-B84E-B272-9E16FFC2DE9A}" srcOrd="6" destOrd="0" presId="urn:microsoft.com/office/officeart/2005/8/layout/vList2"/>
    <dgm:cxn modelId="{F4F4080C-1BA8-4454-A8C5-8C84A2829DC2}" type="presParOf" srcId="{D04E1B3E-3F44-0E41-B549-34F60CEB43DA}" destId="{23A26D6A-86B6-374A-90F7-42119FC1EF9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07939565-E590-492B-8358-EABC0A6350E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995272A-BE1D-4FDF-9513-7F67D64A5FB4}" type="parTrans" cxnId="{CDC453C0-5496-4052-8876-485F7BB03A34}">
      <dgm:prSet/>
      <dgm:spPr/>
      <dgm:t>
        <a:bodyPr/>
        <a:lstStyle/>
        <a:p>
          <a:endParaRPr lang="en-US"/>
        </a:p>
      </dgm:t>
    </dgm:pt>
    <dgm:pt modelId="{0FB62BD2-9AAC-4757-8460-758C7F970F2C}">
      <dgm:prSet custT="1"/>
      <dgm:spPr>
        <a:gradFill rotWithShape="0">
          <a:gsLst>
            <a:gs pos="0">
              <a:schemeClr val="accent6"/>
            </a:gs>
            <a:gs pos="100000">
              <a:schemeClr val="accent1"/>
            </a:gs>
          </a:gsLst>
          <a:path path="circle">
            <a:fillToRect t="100000" r="100000"/>
          </a:path>
        </a:gradFill>
      </dgm:spPr>
      <dgm:t>
        <a:bodyPr>
          <a:noAutofit/>
        </a:bodyPr>
        <a:lstStyle/>
        <a:p>
          <a:pPr rtl="0"/>
          <a:r>
            <a:rPr lang="en" sz="2100" b="1" i="0" u="none" strike="noStrike">
              <a:highlight>
                <a:srgbClr val="000000">
                  <a:alpha val="0"/>
                </a:srgbClr>
              </a:highlight>
              <a:latin typeface="Arial"/>
            </a:rPr>
            <a:t>Strengthen public trust in social protection systems</a:t>
          </a:r>
          <a:endParaRPr lang="en-US"/>
        </a:p>
      </dgm:t>
    </dgm:pt>
    <dgm:pt modelId="{6CCAA5EB-576B-4B12-BEF7-7C86DBDC0D71}" type="parTrans" cxnId="{726CE2EE-1BB7-4642-B654-1B8375AE5F62}">
      <dgm:prSet/>
      <dgm:spPr/>
      <dgm:t>
        <a:bodyPr/>
        <a:lstStyle/>
        <a:p>
          <a:endParaRPr lang="en-US"/>
        </a:p>
      </dgm:t>
    </dgm:pt>
    <dgm:pt modelId="{D002A9E4-EC40-4B58-908F-B027432F8D90}">
      <dgm:prSet custT="1"/>
      <dgm:spPr/>
      <dgm:t>
        <a:bodyPr>
          <a:noAutofit/>
        </a:bodyPr>
        <a:lstStyle/>
        <a:p>
          <a:pPr rtl="0">
            <a:spcBef>
              <a:spcPts val="600"/>
            </a:spcBef>
          </a:pPr>
          <a:r>
            <a:rPr lang="en" sz="1700" b="0" i="0" u="none" strike="noStrike">
              <a:highlight>
                <a:srgbClr val="000000">
                  <a:alpha val="0"/>
                </a:srgbClr>
              </a:highlight>
              <a:latin typeface="Arial"/>
            </a:rPr>
            <a:t>The ability of social protection institutions to </a:t>
          </a:r>
          <a:r>
            <a:rPr lang="en" sz="1700" b="1" i="0" u="none" strike="noStrike">
              <a:highlight>
                <a:srgbClr val="000000">
                  <a:alpha val="0"/>
                </a:srgbClr>
              </a:highlight>
              <a:latin typeface="Arial"/>
            </a:rPr>
            <a:t>regularly release and make available statistics</a:t>
          </a:r>
          <a:r>
            <a:rPr lang="en" sz="1700" b="0" i="0" u="none" strike="noStrike">
              <a:highlight>
                <a:srgbClr val="000000">
                  <a:alpha val="0"/>
                </a:srgbClr>
              </a:highlight>
              <a:latin typeface="Arial"/>
            </a:rPr>
            <a:t>, and demonstrate </a:t>
          </a:r>
          <a:r>
            <a:rPr lang="en" sz="1700" b="1" i="0" u="none" strike="noStrike">
              <a:highlight>
                <a:srgbClr val="000000">
                  <a:alpha val="0"/>
                </a:srgbClr>
              </a:highlight>
              <a:latin typeface="Arial"/>
            </a:rPr>
            <a:t>who benefits </a:t>
          </a:r>
          <a:r>
            <a:rPr lang="en" sz="1700" b="0" i="0" u="none" strike="noStrike">
              <a:highlight>
                <a:srgbClr val="000000">
                  <a:alpha val="0"/>
                </a:srgbClr>
              </a:highlight>
              <a:latin typeface="Arial"/>
            </a:rPr>
            <a:t>from public resources allocated to programs, is essential to promote broader understanding and engage society.</a:t>
          </a:r>
          <a:endParaRPr lang="en-US" sz="1700"/>
        </a:p>
      </dgm:t>
    </dgm:pt>
    <dgm:pt modelId="{0599118D-E08E-49C2-97E7-8A1039155D1C}" type="sibTrans" cxnId="{726CE2EE-1BB7-4642-B654-1B8375AE5F62}">
      <dgm:prSet/>
      <dgm:spPr/>
      <dgm:t>
        <a:bodyPr/>
        <a:lstStyle/>
        <a:p>
          <a:endParaRPr lang="en-US"/>
        </a:p>
      </dgm:t>
    </dgm:pt>
    <dgm:pt modelId="{82F86097-294D-4197-8FF7-E3D987E1BFBD}" type="sibTrans" cxnId="{CDC453C0-5496-4052-8876-485F7BB03A34}">
      <dgm:prSet/>
      <dgm:spPr/>
      <dgm:t>
        <a:bodyPr/>
        <a:lstStyle/>
        <a:p>
          <a:endParaRPr lang="en-US"/>
        </a:p>
      </dgm:t>
    </dgm:pt>
    <dgm:pt modelId="{591B8F2A-94E2-4C6C-945F-188C9AE1C165}" type="parTrans" cxnId="{A85A7808-D3F8-4894-8B3D-CCD13F5A8175}">
      <dgm:prSet/>
      <dgm:spPr/>
      <dgm:t>
        <a:bodyPr/>
        <a:lstStyle/>
        <a:p>
          <a:endParaRPr lang="en-US"/>
        </a:p>
      </dgm:t>
    </dgm:pt>
    <dgm:pt modelId="{5D0751FC-3F1A-4345-B8C5-E50E87026CC0}">
      <dgm:prSet custT="1"/>
      <dgm:spPr>
        <a:gradFill rotWithShape="0">
          <a:gsLst>
            <a:gs pos="0">
              <a:schemeClr val="accent6"/>
            </a:gs>
            <a:gs pos="100000">
              <a:schemeClr val="accent1"/>
            </a:gs>
          </a:gsLst>
          <a:path path="circle">
            <a:fillToRect t="100000" r="100000"/>
          </a:path>
        </a:gradFill>
      </dgm:spPr>
      <dgm:t>
        <a:bodyPr>
          <a:noAutofit/>
        </a:bodyPr>
        <a:lstStyle/>
        <a:p>
          <a:pPr rtl="0"/>
          <a:r>
            <a:rPr lang="en" sz="2100" b="1" i="0" u="none" strike="noStrike">
              <a:highlight>
                <a:srgbClr val="000000">
                  <a:alpha val="0"/>
                </a:srgbClr>
              </a:highlight>
              <a:latin typeface="Arial"/>
            </a:rPr>
            <a:t>Robust statistical systems are also essential for planning purposes</a:t>
          </a:r>
          <a:endParaRPr lang="en-US"/>
        </a:p>
      </dgm:t>
    </dgm:pt>
    <dgm:pt modelId="{202E4FCC-9414-4074-95F0-F2B0E20748D6}" type="parTrans" cxnId="{F4F0CC5C-9FF1-4954-B4D6-5B07AB587D34}">
      <dgm:prSet/>
      <dgm:spPr/>
      <dgm:t>
        <a:bodyPr/>
        <a:lstStyle/>
        <a:p>
          <a:endParaRPr lang="en-US"/>
        </a:p>
      </dgm:t>
    </dgm:pt>
    <dgm:pt modelId="{70BFA9A7-28BD-4FDC-B4F3-5F7BFCBA21C9}">
      <dgm:prSet custT="1"/>
      <dgm:spPr/>
      <dgm:t>
        <a:bodyPr>
          <a:noAutofit/>
        </a:bodyPr>
        <a:lstStyle/>
        <a:p>
          <a:pPr rtl="0"/>
          <a:r>
            <a:rPr lang="en" sz="1700" b="0" i="0" u="none" strike="noStrike">
              <a:highlight>
                <a:srgbClr val="000000">
                  <a:alpha val="0"/>
                </a:srgbClr>
              </a:highlight>
              <a:latin typeface="Arial"/>
            </a:rPr>
            <a:t>Actuarial projections, for example, are essential for assessing the financial situation of social security schemes. </a:t>
          </a:r>
          <a:r>
            <a:rPr lang="en" sz="1700" b="1" i="0" u="none" strike="noStrike">
              <a:highlight>
                <a:srgbClr val="000000">
                  <a:alpha val="0"/>
                </a:srgbClr>
              </a:highlight>
              <a:latin typeface="Arial"/>
            </a:rPr>
            <a:t>The quality of the estimates produced by the actuarial models depends on the quality of the data input</a:t>
          </a:r>
          <a:r>
            <a:rPr lang="en" sz="1700" b="0" i="0" u="none" strike="noStrike">
              <a:highlight>
                <a:srgbClr val="000000">
                  <a:alpha val="0"/>
                </a:srgbClr>
              </a:highlight>
              <a:latin typeface="Arial"/>
            </a:rPr>
            <a:t>, and this requires comprehensive management and information systems.</a:t>
          </a:r>
          <a:endParaRPr lang="en-US" sz="1700"/>
        </a:p>
      </dgm:t>
    </dgm:pt>
    <dgm:pt modelId="{3F64C6CC-3E8B-443A-B88B-250A9C5D13AA}" type="sibTrans" cxnId="{F4F0CC5C-9FF1-4954-B4D6-5B07AB587D34}">
      <dgm:prSet/>
      <dgm:spPr/>
      <dgm:t>
        <a:bodyPr/>
        <a:lstStyle/>
        <a:p>
          <a:endParaRPr lang="en-US"/>
        </a:p>
      </dgm:t>
    </dgm:pt>
    <dgm:pt modelId="{1C99F2B7-1650-4B4A-8473-B8E8A78BBA31}" type="sibTrans" cxnId="{A85A7808-D3F8-4894-8B3D-CCD13F5A8175}">
      <dgm:prSet/>
      <dgm:spPr/>
      <dgm:t>
        <a:bodyPr/>
        <a:lstStyle/>
        <a:p>
          <a:endParaRPr lang="en-US"/>
        </a:p>
      </dgm:t>
    </dgm:pt>
    <dgm:pt modelId="{AD21D8D0-ED00-4A47-86D6-8D00E5F9817E}">
      <dgm:prSet custT="1"/>
      <dgm:spPr/>
      <dgm:t>
        <a:bodyPr>
          <a:noAutofit/>
        </a:bodyPr>
        <a:lstStyle/>
        <a:p>
          <a:pPr rtl="0"/>
          <a:r>
            <a:rPr lang="en" sz="1700" b="0" i="0" u="none" strike="noStrike">
              <a:highlight>
                <a:srgbClr val="000000">
                  <a:alpha val="0"/>
                </a:srgbClr>
              </a:highlight>
              <a:latin typeface="Arial"/>
            </a:rPr>
            <a:t>The </a:t>
          </a:r>
          <a:r>
            <a:rPr lang="en" sz="1700" b="1" i="0" u="none" strike="noStrike">
              <a:highlight>
                <a:srgbClr val="000000">
                  <a:alpha val="0"/>
                </a:srgbClr>
              </a:highlight>
              <a:latin typeface="Arial"/>
            </a:rPr>
            <a:t>scarcity of data </a:t>
          </a:r>
          <a:r>
            <a:rPr lang="en" sz="1700" b="0" i="0" u="none" strike="noStrike">
              <a:highlight>
                <a:srgbClr val="000000">
                  <a:alpha val="0"/>
                </a:srgbClr>
              </a:highlight>
              <a:latin typeface="Arial"/>
            </a:rPr>
            <a:t>on </a:t>
          </a:r>
          <a:r>
            <a:rPr lang="en" sz="1700" b="1" i="0" u="none" strike="noStrike">
              <a:highlight>
                <a:srgbClr val="000000">
                  <a:alpha val="0"/>
                </a:srgbClr>
              </a:highlight>
              <a:latin typeface="Arial"/>
            </a:rPr>
            <a:t>coverage gaps </a:t>
          </a:r>
          <a:r>
            <a:rPr lang="en" sz="1700" b="0" i="0" u="none" strike="noStrike">
              <a:highlight>
                <a:srgbClr val="000000">
                  <a:alpha val="0"/>
                </a:srgbClr>
              </a:highlight>
              <a:latin typeface="Arial"/>
            </a:rPr>
            <a:t>prevents identifying which groups are being left behind, as well as the funding needs associated with such gaps</a:t>
          </a:r>
          <a:endParaRPr lang="en-US" sz="1700"/>
        </a:p>
      </dgm:t>
    </dgm:pt>
    <dgm:pt modelId="{060ACD26-1720-4E10-A444-4553FAF31E42}" type="parTrans" cxnId="{46701612-6100-4A9D-AC48-77BEDBDB38DE}">
      <dgm:prSet/>
      <dgm:spPr/>
      <dgm:t>
        <a:bodyPr/>
        <a:lstStyle/>
        <a:p>
          <a:endParaRPr lang="en-GB"/>
        </a:p>
      </dgm:t>
    </dgm:pt>
    <dgm:pt modelId="{E79BA4FB-7D78-4557-9C4C-AB70F1E657F1}" type="sibTrans" cxnId="{46701612-6100-4A9D-AC48-77BEDBDB38DE}">
      <dgm:prSet/>
      <dgm:spPr/>
      <dgm:t>
        <a:bodyPr/>
        <a:lstStyle/>
        <a:p>
          <a:endParaRPr lang="en-GB"/>
        </a:p>
      </dgm:t>
    </dgm:pt>
    <dgm:pt modelId="{B7574918-AD93-40EE-9811-F09643C10D82}">
      <dgm:prSet custT="1"/>
      <dgm:spPr>
        <a:gradFill rotWithShape="0">
          <a:gsLst>
            <a:gs pos="0">
              <a:schemeClr val="accent6"/>
            </a:gs>
            <a:gs pos="100000">
              <a:schemeClr val="accent1"/>
            </a:gs>
          </a:gsLst>
          <a:path path="circle">
            <a:fillToRect t="100000" r="100000"/>
          </a:path>
        </a:gradFill>
      </dgm:spPr>
      <dgm:t>
        <a:bodyPr>
          <a:noAutofit/>
        </a:bodyPr>
        <a:lstStyle/>
        <a:p>
          <a:pPr rtl="0"/>
          <a:r>
            <a:rPr lang="en" sz="2100" b="1" i="0" u="none" strike="noStrike">
              <a:highlight>
                <a:srgbClr val="000000">
                  <a:alpha val="0"/>
                </a:srgbClr>
              </a:highlight>
              <a:latin typeface="Arial"/>
            </a:rPr>
            <a:t>Conversely, its absence could jeopardize the achievement of the 2030 Agenda</a:t>
          </a:r>
          <a:endParaRPr lang="en-US"/>
        </a:p>
      </dgm:t>
    </dgm:pt>
    <dgm:pt modelId="{97857777-E98A-4B29-B240-8D110982C75D}" type="sibTrans" cxnId="{F5349E21-E5F1-4ADD-BB7C-4563FCF53485}">
      <dgm:prSet/>
      <dgm:spPr/>
      <dgm:t>
        <a:bodyPr/>
        <a:lstStyle/>
        <a:p>
          <a:endParaRPr lang="en-US"/>
        </a:p>
      </dgm:t>
    </dgm:pt>
    <dgm:pt modelId="{7723A951-94AD-4D9C-BB01-2D83371E4F56}" type="parTrans" cxnId="{F5349E21-E5F1-4ADD-BB7C-4563FCF53485}">
      <dgm:prSet/>
      <dgm:spPr/>
      <dgm:t>
        <a:bodyPr/>
        <a:lstStyle/>
        <a:p>
          <a:endParaRPr lang="en-US"/>
        </a:p>
      </dgm:t>
    </dgm:pt>
    <dgm:pt modelId="{F26C7ADE-0F30-4407-9408-3587D967ABE6}">
      <dgm:prSet custT="1"/>
      <dgm:spPr/>
      <dgm:t>
        <a:bodyPr>
          <a:noAutofit/>
        </a:bodyPr>
        <a:lstStyle/>
        <a:p>
          <a:pPr rtl="0"/>
          <a:endParaRPr lang="en-US" sz="1700"/>
        </a:p>
      </dgm:t>
    </dgm:pt>
    <dgm:pt modelId="{E66D5304-6EFC-4FB1-BD20-996989EBDD86}" type="parTrans" cxnId="{C7F9B113-06E4-47B8-8600-EA7604A7E7B3}">
      <dgm:prSet/>
      <dgm:spPr/>
      <dgm:t>
        <a:bodyPr/>
        <a:lstStyle/>
        <a:p>
          <a:endParaRPr lang="en-US"/>
        </a:p>
      </dgm:t>
    </dgm:pt>
    <dgm:pt modelId="{359DFAC5-F8CB-4BDA-B8FC-32A3727476DD}" type="sibTrans" cxnId="{C7F9B113-06E4-47B8-8600-EA7604A7E7B3}">
      <dgm:prSet/>
      <dgm:spPr/>
      <dgm:t>
        <a:bodyPr/>
        <a:lstStyle/>
        <a:p>
          <a:endParaRPr lang="en-US"/>
        </a:p>
      </dgm:t>
    </dgm:pt>
    <dgm:pt modelId="{D47B802A-53CD-A645-8EC4-7A44C41B86C6}" type="pres">
      <dgm:prSet presAssocID="{07939565-E590-492B-8358-EABC0A6350E6}" presName="linear" presStyleCnt="0">
        <dgm:presLayoutVars>
          <dgm:animLvl val="lvl"/>
          <dgm:resizeHandles val="exact"/>
        </dgm:presLayoutVars>
      </dgm:prSet>
      <dgm:spPr/>
    </dgm:pt>
    <dgm:pt modelId="{3352C733-491E-D946-886E-696D976C232D}" type="pres">
      <dgm:prSet presAssocID="{0FB62BD2-9AAC-4757-8460-758C7F970F2C}" presName="parentText" presStyleLbl="node1" presStyleIdx="0" presStyleCnt="3" custScaleY="45116" custLinFactNeighborY="-12808">
        <dgm:presLayoutVars>
          <dgm:chMax val="0"/>
          <dgm:bulletEnabled val="1"/>
        </dgm:presLayoutVars>
      </dgm:prSet>
      <dgm:spPr/>
    </dgm:pt>
    <dgm:pt modelId="{1071B760-6EB1-D346-8B72-5597966A6487}" type="pres">
      <dgm:prSet presAssocID="{0FB62BD2-9AAC-4757-8460-758C7F970F2C}" presName="childText" presStyleLbl="revTx" presStyleIdx="0" presStyleCnt="3">
        <dgm:presLayoutVars>
          <dgm:bulletEnabled val="1"/>
        </dgm:presLayoutVars>
      </dgm:prSet>
      <dgm:spPr/>
    </dgm:pt>
    <dgm:pt modelId="{31BA011E-6C1E-C646-87CD-080B908EA2E8}" type="pres">
      <dgm:prSet presAssocID="{5D0751FC-3F1A-4345-B8C5-E50E87026CC0}" presName="parentText" presStyleLbl="node1" presStyleIdx="1" presStyleCnt="3" custScaleY="45116" custLinFactNeighborX="-7" custLinFactNeighborY="-8994">
        <dgm:presLayoutVars>
          <dgm:chMax val="0"/>
          <dgm:bulletEnabled val="1"/>
        </dgm:presLayoutVars>
      </dgm:prSet>
      <dgm:spPr/>
    </dgm:pt>
    <dgm:pt modelId="{47819A0C-45F2-C241-A384-34933DCD7B41}" type="pres">
      <dgm:prSet presAssocID="{5D0751FC-3F1A-4345-B8C5-E50E87026CC0}" presName="childText" presStyleLbl="revTx" presStyleIdx="1" presStyleCnt="3" custLinFactNeighborX="260" custLinFactNeighborY="1332">
        <dgm:presLayoutVars>
          <dgm:bulletEnabled val="1"/>
        </dgm:presLayoutVars>
      </dgm:prSet>
      <dgm:spPr/>
    </dgm:pt>
    <dgm:pt modelId="{E9C32177-B939-FE43-9D52-2F880E31F13F}" type="pres">
      <dgm:prSet presAssocID="{B7574918-AD93-40EE-9811-F09643C10D82}" presName="parentText" presStyleLbl="node1" presStyleIdx="2" presStyleCnt="3" custScaleY="45116" custLinFactNeighborX="-7" custLinFactNeighborY="-10296">
        <dgm:presLayoutVars>
          <dgm:chMax val="0"/>
          <dgm:bulletEnabled val="1"/>
        </dgm:presLayoutVars>
      </dgm:prSet>
      <dgm:spPr/>
    </dgm:pt>
    <dgm:pt modelId="{AA42E58B-6C3C-4E65-A9AA-0E82E7358753}" type="pres">
      <dgm:prSet presAssocID="{B7574918-AD93-40EE-9811-F09643C10D82}" presName="childText" presStyleLbl="revTx" presStyleIdx="2" presStyleCnt="3" custScaleY="50438" custLinFactNeighborX="126" custLinFactNeighborY="-29899">
        <dgm:presLayoutVars>
          <dgm:bulletEnabled val="1"/>
        </dgm:presLayoutVars>
      </dgm:prSet>
      <dgm:spPr/>
    </dgm:pt>
  </dgm:ptLst>
  <dgm:cxnLst>
    <dgm:cxn modelId="{43EA3B05-7A0F-4345-A8CD-15E75B3CB0F1}" type="presOf" srcId="{70BFA9A7-28BD-4FDC-B4F3-5F7BFCBA21C9}" destId="{47819A0C-45F2-C241-A384-34933DCD7B41}" srcOrd="0" destOrd="0" presId="urn:microsoft.com/office/officeart/2005/8/layout/vList2"/>
    <dgm:cxn modelId="{A85A7808-D3F8-4894-8B3D-CCD13F5A8175}" srcId="{07939565-E590-492B-8358-EABC0A6350E6}" destId="{5D0751FC-3F1A-4345-B8C5-E50E87026CC0}" srcOrd="1" destOrd="0" parTransId="{591B8F2A-94E2-4C6C-945F-188C9AE1C165}" sibTransId="{1C99F2B7-1650-4B4A-8473-B8E8A78BBA31}"/>
    <dgm:cxn modelId="{46701612-6100-4A9D-AC48-77BEDBDB38DE}" srcId="{B7574918-AD93-40EE-9811-F09643C10D82}" destId="{AD21D8D0-ED00-4A47-86D6-8D00E5F9817E}" srcOrd="1" destOrd="0" parTransId="{060ACD26-1720-4E10-A444-4553FAF31E42}" sibTransId="{E79BA4FB-7D78-4557-9C4C-AB70F1E657F1}"/>
    <dgm:cxn modelId="{C7F9B113-06E4-47B8-8600-EA7604A7E7B3}" srcId="{B7574918-AD93-40EE-9811-F09643C10D82}" destId="{F26C7ADE-0F30-4407-9408-3587D967ABE6}" srcOrd="0" destOrd="0" parTransId="{E66D5304-6EFC-4FB1-BD20-996989EBDD86}" sibTransId="{359DFAC5-F8CB-4BDA-B8FC-32A3727476DD}"/>
    <dgm:cxn modelId="{1C612C1C-973A-47C7-8782-550A42921C6C}" type="presOf" srcId="{0FB62BD2-9AAC-4757-8460-758C7F970F2C}" destId="{3352C733-491E-D946-886E-696D976C232D}" srcOrd="0" destOrd="0" presId="urn:microsoft.com/office/officeart/2005/8/layout/vList2"/>
    <dgm:cxn modelId="{41275E20-7DA2-4254-B366-789AFFD55C7E}" type="presOf" srcId="{F26C7ADE-0F30-4407-9408-3587D967ABE6}" destId="{AA42E58B-6C3C-4E65-A9AA-0E82E7358753}" srcOrd="0" destOrd="0" presId="urn:microsoft.com/office/officeart/2005/8/layout/vList2"/>
    <dgm:cxn modelId="{F5349E21-E5F1-4ADD-BB7C-4563FCF53485}" srcId="{07939565-E590-492B-8358-EABC0A6350E6}" destId="{B7574918-AD93-40EE-9811-F09643C10D82}" srcOrd="2" destOrd="0" parTransId="{7723A951-94AD-4D9C-BB01-2D83371E4F56}" sibTransId="{97857777-E98A-4B29-B240-8D110982C75D}"/>
    <dgm:cxn modelId="{4A2DD83D-75CF-4A17-AE6D-07DCB92A4B30}" type="presOf" srcId="{5D0751FC-3F1A-4345-B8C5-E50E87026CC0}" destId="{31BA011E-6C1E-C646-87CD-080B908EA2E8}" srcOrd="0" destOrd="0" presId="urn:microsoft.com/office/officeart/2005/8/layout/vList2"/>
    <dgm:cxn modelId="{F4F0CC5C-9FF1-4954-B4D6-5B07AB587D34}" srcId="{5D0751FC-3F1A-4345-B8C5-E50E87026CC0}" destId="{70BFA9A7-28BD-4FDC-B4F3-5F7BFCBA21C9}" srcOrd="0" destOrd="0" parTransId="{202E4FCC-9414-4074-95F0-F2B0E20748D6}" sibTransId="{3F64C6CC-3E8B-443A-B88B-250A9C5D13AA}"/>
    <dgm:cxn modelId="{E26E0150-8989-46D2-A917-265F36672BC4}" type="presOf" srcId="{AD21D8D0-ED00-4A47-86D6-8D00E5F9817E}" destId="{AA42E58B-6C3C-4E65-A9AA-0E82E7358753}" srcOrd="0" destOrd="1" presId="urn:microsoft.com/office/officeart/2005/8/layout/vList2"/>
    <dgm:cxn modelId="{50D2DE91-0221-47B0-B26B-34E31C789493}" type="presOf" srcId="{D002A9E4-EC40-4B58-908F-B027432F8D90}" destId="{1071B760-6EB1-D346-8B72-5597966A6487}" srcOrd="0" destOrd="0" presId="urn:microsoft.com/office/officeart/2005/8/layout/vList2"/>
    <dgm:cxn modelId="{CDC453C0-5496-4052-8876-485F7BB03A34}" srcId="{07939565-E590-492B-8358-EABC0A6350E6}" destId="{0FB62BD2-9AAC-4757-8460-758C7F970F2C}" srcOrd="0" destOrd="0" parTransId="{E995272A-BE1D-4FDF-9513-7F67D64A5FB4}" sibTransId="{82F86097-294D-4197-8FF7-E3D987E1BFBD}"/>
    <dgm:cxn modelId="{E9194CD4-6F99-4392-91BA-7BBCA58AB22B}" type="presOf" srcId="{07939565-E590-492B-8358-EABC0A6350E6}" destId="{D47B802A-53CD-A645-8EC4-7A44C41B86C6}" srcOrd="0" destOrd="0" presId="urn:microsoft.com/office/officeart/2005/8/layout/vList2"/>
    <dgm:cxn modelId="{D03E89D5-A05C-4624-99D6-F47663BACD85}" type="presOf" srcId="{B7574918-AD93-40EE-9811-F09643C10D82}" destId="{E9C32177-B939-FE43-9D52-2F880E31F13F}" srcOrd="0" destOrd="0" presId="urn:microsoft.com/office/officeart/2005/8/layout/vList2"/>
    <dgm:cxn modelId="{726CE2EE-1BB7-4642-B654-1B8375AE5F62}" srcId="{0FB62BD2-9AAC-4757-8460-758C7F970F2C}" destId="{D002A9E4-EC40-4B58-908F-B027432F8D90}" srcOrd="0" destOrd="0" parTransId="{6CCAA5EB-576B-4B12-BEF7-7C86DBDC0D71}" sibTransId="{0599118D-E08E-49C2-97E7-8A1039155D1C}"/>
    <dgm:cxn modelId="{0957A096-90C2-4F4F-AF77-43EDAAC3156D}" type="presParOf" srcId="{D47B802A-53CD-A645-8EC4-7A44C41B86C6}" destId="{3352C733-491E-D946-886E-696D976C232D}" srcOrd="0" destOrd="0" presId="urn:microsoft.com/office/officeart/2005/8/layout/vList2"/>
    <dgm:cxn modelId="{709DAB27-AECC-4416-B57F-DFBE585A9AA7}" type="presParOf" srcId="{D47B802A-53CD-A645-8EC4-7A44C41B86C6}" destId="{1071B760-6EB1-D346-8B72-5597966A6487}" srcOrd="1" destOrd="0" presId="urn:microsoft.com/office/officeart/2005/8/layout/vList2"/>
    <dgm:cxn modelId="{825B7555-4991-4D51-B80D-A7E6540323C2}" type="presParOf" srcId="{D47B802A-53CD-A645-8EC4-7A44C41B86C6}" destId="{31BA011E-6C1E-C646-87CD-080B908EA2E8}" srcOrd="2" destOrd="0" presId="urn:microsoft.com/office/officeart/2005/8/layout/vList2"/>
    <dgm:cxn modelId="{DA3030FC-804A-4CFA-B899-B6A653442AC0}" type="presParOf" srcId="{D47B802A-53CD-A645-8EC4-7A44C41B86C6}" destId="{47819A0C-45F2-C241-A384-34933DCD7B41}" srcOrd="3" destOrd="0" presId="urn:microsoft.com/office/officeart/2005/8/layout/vList2"/>
    <dgm:cxn modelId="{8E6A555D-EA29-4B2E-8731-274F92BF5C2D}" type="presParOf" srcId="{D47B802A-53CD-A645-8EC4-7A44C41B86C6}" destId="{E9C32177-B939-FE43-9D52-2F880E31F13F}" srcOrd="4" destOrd="0" presId="urn:microsoft.com/office/officeart/2005/8/layout/vList2"/>
    <dgm:cxn modelId="{19F5D9BB-FBA5-4B0B-B585-C440DF1A44A6}" type="presParOf" srcId="{D47B802A-53CD-A645-8EC4-7A44C41B86C6}" destId="{AA42E58B-6C3C-4E65-A9AA-0E82E735875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44662-1066-4754-BEE0-E044929C17A3}">
      <dsp:nvSpPr>
        <dsp:cNvPr id="0" name=""/>
        <dsp:cNvSpPr/>
      </dsp:nvSpPr>
      <dsp:spPr>
        <a:xfrm>
          <a:off x="1740398" y="558444"/>
          <a:ext cx="3773961" cy="3773961"/>
        </a:xfrm>
        <a:prstGeom prst="blockArc">
          <a:avLst>
            <a:gd name="adj1" fmla="val 12600000"/>
            <a:gd name="adj2" fmla="val 16200000"/>
            <a:gd name="adj3" fmla="val 452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E08883D4-716E-43BA-9F43-FD58E2DE56B1}">
      <dsp:nvSpPr>
        <dsp:cNvPr id="0" name=""/>
        <dsp:cNvSpPr/>
      </dsp:nvSpPr>
      <dsp:spPr>
        <a:xfrm>
          <a:off x="1770061" y="551047"/>
          <a:ext cx="3773961" cy="3773961"/>
        </a:xfrm>
        <a:prstGeom prst="blockArc">
          <a:avLst>
            <a:gd name="adj1" fmla="val 9000000"/>
            <a:gd name="adj2" fmla="val 12600000"/>
            <a:gd name="adj3" fmla="val 452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7A495EF-D99E-4528-A74B-A94369777111}">
      <dsp:nvSpPr>
        <dsp:cNvPr id="0" name=""/>
        <dsp:cNvSpPr/>
      </dsp:nvSpPr>
      <dsp:spPr>
        <a:xfrm>
          <a:off x="1770061" y="551047"/>
          <a:ext cx="3773961" cy="3773961"/>
        </a:xfrm>
        <a:prstGeom prst="blockArc">
          <a:avLst>
            <a:gd name="adj1" fmla="val 5400000"/>
            <a:gd name="adj2" fmla="val 9000000"/>
            <a:gd name="adj3" fmla="val 452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DA9D8EF6-E61D-4EF3-9F08-ED82E0A18B9B}">
      <dsp:nvSpPr>
        <dsp:cNvPr id="0" name=""/>
        <dsp:cNvSpPr/>
      </dsp:nvSpPr>
      <dsp:spPr>
        <a:xfrm>
          <a:off x="1770061" y="551047"/>
          <a:ext cx="3773961" cy="3773961"/>
        </a:xfrm>
        <a:prstGeom prst="blockArc">
          <a:avLst>
            <a:gd name="adj1" fmla="val 1800000"/>
            <a:gd name="adj2" fmla="val 5400000"/>
            <a:gd name="adj3" fmla="val 452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D6864D4E-4FCC-4B82-AFCC-D784E0D69AB2}">
      <dsp:nvSpPr>
        <dsp:cNvPr id="0" name=""/>
        <dsp:cNvSpPr/>
      </dsp:nvSpPr>
      <dsp:spPr>
        <a:xfrm>
          <a:off x="1770061" y="551047"/>
          <a:ext cx="3773961" cy="3773961"/>
        </a:xfrm>
        <a:prstGeom prst="blockArc">
          <a:avLst>
            <a:gd name="adj1" fmla="val 19800000"/>
            <a:gd name="adj2" fmla="val 1800000"/>
            <a:gd name="adj3" fmla="val 452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CBD798C3-EBB4-4402-836E-A172BD21E657}">
      <dsp:nvSpPr>
        <dsp:cNvPr id="0" name=""/>
        <dsp:cNvSpPr/>
      </dsp:nvSpPr>
      <dsp:spPr>
        <a:xfrm>
          <a:off x="1770061" y="551047"/>
          <a:ext cx="3773961" cy="3773961"/>
        </a:xfrm>
        <a:prstGeom prst="blockArc">
          <a:avLst>
            <a:gd name="adj1" fmla="val 16200000"/>
            <a:gd name="adj2" fmla="val 19800000"/>
            <a:gd name="adj3" fmla="val 452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140E916E-B683-4A90-880D-92AD108AEF37}">
      <dsp:nvSpPr>
        <dsp:cNvPr id="0" name=""/>
        <dsp:cNvSpPr/>
      </dsp:nvSpPr>
      <dsp:spPr>
        <a:xfrm>
          <a:off x="2810636" y="1591622"/>
          <a:ext cx="1692810" cy="1692810"/>
        </a:xfrm>
        <a:prstGeom prst="ellipse">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a:solidFill>
                <a:sysClr val="window" lastClr="FFFFFF"/>
              </a:solidFill>
              <a:latin typeface="Arial"/>
              <a:ea typeface="+mn-ea"/>
              <a:cs typeface="Arial"/>
            </a:rPr>
            <a:t>Social protection statistics</a:t>
          </a:r>
          <a:endParaRPr lang="en-GB" sz="2000" kern="1200">
            <a:solidFill>
              <a:sysClr val="window" lastClr="FFFFFF"/>
            </a:solidFill>
            <a:latin typeface="Arial"/>
            <a:ea typeface="+mn-ea"/>
            <a:cs typeface="Arial"/>
          </a:endParaRPr>
        </a:p>
      </dsp:txBody>
      <dsp:txXfrm>
        <a:off x="3058542" y="1839528"/>
        <a:ext cx="1196998" cy="1196998"/>
      </dsp:txXfrm>
    </dsp:sp>
    <dsp:sp modelId="{EAB880D5-034F-4F62-B7DE-A991D7FDA09C}">
      <dsp:nvSpPr>
        <dsp:cNvPr id="0" name=""/>
        <dsp:cNvSpPr/>
      </dsp:nvSpPr>
      <dsp:spPr>
        <a:xfrm>
          <a:off x="3064558" y="1222"/>
          <a:ext cx="1184967" cy="1184967"/>
        </a:xfrm>
        <a:prstGeom prst="ellipse">
          <a:avLst/>
        </a:prstGeom>
        <a:solidFill>
          <a:schemeClr val="accent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BR" sz="1000" b="1" kern="1200">
              <a:solidFill>
                <a:sysClr val="window" lastClr="FFFFFF"/>
              </a:solidFill>
              <a:latin typeface="Arial"/>
              <a:ea typeface="+mn-ea"/>
              <a:cs typeface="Arial"/>
            </a:rPr>
            <a:t>Ministry of Social Development</a:t>
          </a:r>
          <a:endParaRPr lang="en-GB" sz="1000" b="1" kern="1200">
            <a:solidFill>
              <a:sysClr val="window" lastClr="FFFFFF"/>
            </a:solidFill>
            <a:latin typeface="Arial"/>
            <a:ea typeface="+mn-ea"/>
            <a:cs typeface="Arial"/>
          </a:endParaRPr>
        </a:p>
      </dsp:txBody>
      <dsp:txXfrm>
        <a:off x="3238092" y="174756"/>
        <a:ext cx="837899" cy="837899"/>
      </dsp:txXfrm>
    </dsp:sp>
    <dsp:sp modelId="{DF8C6EB4-3CFC-4B6F-A2A6-AFC2700FA99B}">
      <dsp:nvSpPr>
        <dsp:cNvPr id="0" name=""/>
        <dsp:cNvSpPr/>
      </dsp:nvSpPr>
      <dsp:spPr>
        <a:xfrm>
          <a:off x="4661787" y="923383"/>
          <a:ext cx="1184967" cy="1184967"/>
        </a:xfrm>
        <a:prstGeom prst="ellipse">
          <a:avLst/>
        </a:prstGeom>
        <a:solidFill>
          <a:schemeClr val="accent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BR" sz="1000" b="1" kern="1200">
              <a:solidFill>
                <a:sysClr val="window" lastClr="FFFFFF"/>
              </a:solidFill>
              <a:latin typeface="Arial"/>
              <a:ea typeface="+mn-ea"/>
              <a:cs typeface="Arial"/>
            </a:rPr>
            <a:t>National Agency for Social Assistance</a:t>
          </a:r>
          <a:endParaRPr lang="en-GB" sz="1000" b="1" kern="1200">
            <a:solidFill>
              <a:sysClr val="window" lastClr="FFFFFF"/>
            </a:solidFill>
            <a:latin typeface="Arial"/>
            <a:ea typeface="+mn-ea"/>
            <a:cs typeface="Arial"/>
          </a:endParaRPr>
        </a:p>
      </dsp:txBody>
      <dsp:txXfrm>
        <a:off x="4835321" y="1096917"/>
        <a:ext cx="837899" cy="837899"/>
      </dsp:txXfrm>
    </dsp:sp>
    <dsp:sp modelId="{DBD2E08A-BD8F-40D0-B226-CDCF3F1E8F67}">
      <dsp:nvSpPr>
        <dsp:cNvPr id="0" name=""/>
        <dsp:cNvSpPr/>
      </dsp:nvSpPr>
      <dsp:spPr>
        <a:xfrm>
          <a:off x="4661787" y="2767705"/>
          <a:ext cx="1184967" cy="1184967"/>
        </a:xfrm>
        <a:prstGeom prst="ellipse">
          <a:avLst/>
        </a:prstGeom>
        <a:solidFill>
          <a:schemeClr val="accent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BR" sz="1000" b="1" kern="1200">
              <a:solidFill>
                <a:sysClr val="window" lastClr="FFFFFF"/>
              </a:solidFill>
              <a:latin typeface="Arial"/>
              <a:ea typeface="+mn-ea"/>
              <a:cs typeface="Arial"/>
            </a:rPr>
            <a:t>National Statistics Institute</a:t>
          </a:r>
          <a:endParaRPr lang="en-GB" sz="1000" b="1" kern="1200">
            <a:solidFill>
              <a:sysClr val="window" lastClr="FFFFFF"/>
            </a:solidFill>
            <a:latin typeface="Arial"/>
            <a:ea typeface="+mn-ea"/>
            <a:cs typeface="Arial"/>
          </a:endParaRPr>
        </a:p>
      </dsp:txBody>
      <dsp:txXfrm>
        <a:off x="4835321" y="2941239"/>
        <a:ext cx="837899" cy="837899"/>
      </dsp:txXfrm>
    </dsp:sp>
    <dsp:sp modelId="{D12ACB34-C032-47DB-910F-DA2DBFE4CE56}">
      <dsp:nvSpPr>
        <dsp:cNvPr id="0" name=""/>
        <dsp:cNvSpPr/>
      </dsp:nvSpPr>
      <dsp:spPr>
        <a:xfrm>
          <a:off x="3064558" y="3689866"/>
          <a:ext cx="1184967" cy="1184967"/>
        </a:xfrm>
        <a:prstGeom prst="ellipse">
          <a:avLst/>
        </a:prstGeom>
        <a:solidFill>
          <a:schemeClr val="accent6"/>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BR" sz="1000" b="1" kern="1200">
              <a:solidFill>
                <a:sysClr val="window" lastClr="FFFFFF"/>
              </a:solidFill>
              <a:latin typeface="Arial"/>
              <a:ea typeface="+mn-ea"/>
              <a:cs typeface="Arial"/>
            </a:rPr>
            <a:t>Public sector Pension Fund(s)</a:t>
          </a:r>
        </a:p>
        <a:p>
          <a:pPr marL="0" lvl="0" indent="0" algn="ctr" defTabSz="444500">
            <a:lnSpc>
              <a:spcPct val="90000"/>
            </a:lnSpc>
            <a:spcBef>
              <a:spcPct val="0"/>
            </a:spcBef>
            <a:spcAft>
              <a:spcPct val="35000"/>
            </a:spcAft>
            <a:buNone/>
          </a:pPr>
          <a:r>
            <a:rPr lang="pt-BR" sz="900" b="0" kern="1200">
              <a:solidFill>
                <a:sysClr val="window" lastClr="FFFFFF"/>
              </a:solidFill>
              <a:latin typeface="Arial"/>
              <a:ea typeface="+mn-ea"/>
              <a:cs typeface="Arial"/>
            </a:rPr>
            <a:t>(public sector schemes)</a:t>
          </a:r>
          <a:endParaRPr lang="en-GB" sz="900" b="0" kern="1200">
            <a:solidFill>
              <a:sysClr val="window" lastClr="FFFFFF"/>
            </a:solidFill>
            <a:latin typeface="Arial"/>
            <a:ea typeface="+mn-ea"/>
            <a:cs typeface="Arial"/>
          </a:endParaRPr>
        </a:p>
      </dsp:txBody>
      <dsp:txXfrm>
        <a:off x="3238092" y="3863400"/>
        <a:ext cx="837899" cy="837899"/>
      </dsp:txXfrm>
    </dsp:sp>
    <dsp:sp modelId="{64D5194A-7927-437D-8A2B-228AAAEBD7CD}">
      <dsp:nvSpPr>
        <dsp:cNvPr id="0" name=""/>
        <dsp:cNvSpPr/>
      </dsp:nvSpPr>
      <dsp:spPr>
        <a:xfrm>
          <a:off x="1467328" y="2767705"/>
          <a:ext cx="1184967" cy="1184967"/>
        </a:xfrm>
        <a:prstGeom prst="ellipse">
          <a:avLst/>
        </a:prstGeom>
        <a:solidFill>
          <a:schemeClr val="accent6"/>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BR" sz="1000" b="1" kern="1200">
              <a:solidFill>
                <a:sysClr val="window" lastClr="FFFFFF"/>
              </a:solidFill>
              <a:latin typeface="Arial"/>
              <a:ea typeface="+mn-ea"/>
              <a:cs typeface="Arial"/>
            </a:rPr>
            <a:t>National Social Security Institute </a:t>
          </a:r>
          <a:r>
            <a:rPr lang="pt-BR" sz="900" b="0" kern="1200">
              <a:solidFill>
                <a:sysClr val="window" lastClr="FFFFFF"/>
              </a:solidFill>
              <a:latin typeface="Arial"/>
              <a:ea typeface="+mn-ea"/>
              <a:cs typeface="Arial"/>
            </a:rPr>
            <a:t>(private sector schemes)</a:t>
          </a:r>
          <a:endParaRPr lang="en-GB" sz="1000" b="0" kern="1200">
            <a:solidFill>
              <a:sysClr val="window" lastClr="FFFFFF"/>
            </a:solidFill>
            <a:latin typeface="Arial"/>
            <a:ea typeface="+mn-ea"/>
            <a:cs typeface="Arial"/>
          </a:endParaRPr>
        </a:p>
      </dsp:txBody>
      <dsp:txXfrm>
        <a:off x="1640862" y="2941239"/>
        <a:ext cx="837899" cy="837899"/>
      </dsp:txXfrm>
    </dsp:sp>
    <dsp:sp modelId="{00EE965E-0506-4C16-BAAA-BE8EC1556DFB}">
      <dsp:nvSpPr>
        <dsp:cNvPr id="0" name=""/>
        <dsp:cNvSpPr/>
      </dsp:nvSpPr>
      <dsp:spPr>
        <a:xfrm>
          <a:off x="1467328" y="923383"/>
          <a:ext cx="1184967" cy="1184967"/>
        </a:xfrm>
        <a:prstGeom prst="ellipse">
          <a:avLst/>
        </a:prstGeom>
        <a:solidFill>
          <a:schemeClr val="accent6"/>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BR" sz="1000" b="1" kern="1200">
              <a:solidFill>
                <a:sysClr val="window" lastClr="FFFFFF"/>
              </a:solidFill>
              <a:latin typeface="Arial"/>
              <a:ea typeface="+mn-ea"/>
              <a:cs typeface="Arial"/>
            </a:rPr>
            <a:t>Ministry of Labour and Social Security</a:t>
          </a:r>
          <a:endParaRPr lang="en-GB" sz="1000" b="1" kern="1200">
            <a:solidFill>
              <a:sysClr val="window" lastClr="FFFFFF"/>
            </a:solidFill>
            <a:latin typeface="Arial"/>
            <a:ea typeface="+mn-ea"/>
            <a:cs typeface="Arial"/>
          </a:endParaRPr>
        </a:p>
      </dsp:txBody>
      <dsp:txXfrm>
        <a:off x="1640862" y="1096917"/>
        <a:ext cx="837899" cy="837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C47C0-9408-304B-8985-1A143F63E677}">
      <dsp:nvSpPr>
        <dsp:cNvPr id="0" name=""/>
        <dsp:cNvSpPr/>
      </dsp:nvSpPr>
      <dsp:spPr>
        <a:xfrm>
          <a:off x="0" y="18270"/>
          <a:ext cx="10464800" cy="532197"/>
        </a:xfrm>
        <a:prstGeom prst="roundRect">
          <a:avLst/>
        </a:prstGeom>
        <a:gradFill flip="none" rotWithShape="1">
          <a:gsLst>
            <a:gs pos="0">
              <a:schemeClr val="accent6"/>
            </a:gs>
            <a:gs pos="100000">
              <a:schemeClr val="accent1"/>
            </a:gs>
          </a:gsLst>
          <a:path path="circle">
            <a:fillToRect t="100000" r="100000"/>
          </a:path>
          <a:tileRect l="-100000" b="-10000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 sz="2100" b="1" i="0" u="none" strike="noStrike" kern="1200">
              <a:highlight>
                <a:srgbClr val="000000">
                  <a:alpha val="0"/>
                </a:srgbClr>
              </a:highlight>
              <a:latin typeface="Arial"/>
            </a:rPr>
            <a:t>Understand/evaluate the current situation</a:t>
          </a:r>
          <a:endParaRPr lang="en-US" sz="2100" kern="1200"/>
        </a:p>
      </dsp:txBody>
      <dsp:txXfrm>
        <a:off x="25980" y="44250"/>
        <a:ext cx="10412840" cy="480237"/>
      </dsp:txXfrm>
    </dsp:sp>
    <dsp:sp modelId="{C4BADCCE-7748-5042-BBA9-7A8FAEC26331}">
      <dsp:nvSpPr>
        <dsp:cNvPr id="0" name=""/>
        <dsp:cNvSpPr/>
      </dsp:nvSpPr>
      <dsp:spPr>
        <a:xfrm>
          <a:off x="0" y="550468"/>
          <a:ext cx="10464800" cy="137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257" tIns="21590" rIns="120904" bIns="21590" numCol="1" spcCol="1270" anchor="t" anchorCtr="0">
          <a:noAutofit/>
        </a:bodyPr>
        <a:lstStyle/>
        <a:p>
          <a:pPr marL="171450" lvl="1" indent="-171450" algn="l" defTabSz="755650" rtl="0">
            <a:lnSpc>
              <a:spcPct val="90000"/>
            </a:lnSpc>
            <a:spcBef>
              <a:spcPct val="0"/>
            </a:spcBef>
            <a:spcAft>
              <a:spcPct val="20000"/>
            </a:spcAft>
            <a:buChar char="•"/>
          </a:pPr>
          <a:r>
            <a:rPr lang="en" sz="1700" b="1" i="0" u="none" strike="noStrike" kern="1200">
              <a:highlight>
                <a:srgbClr val="000000">
                  <a:alpha val="0"/>
                </a:srgbClr>
              </a:highlight>
              <a:latin typeface="Arial"/>
            </a:rPr>
            <a:t>Mapping </a:t>
          </a:r>
          <a:r>
            <a:rPr lang="en" sz="1700" b="0" i="0" u="none" strike="noStrike" kern="1200">
              <a:highlight>
                <a:srgbClr val="000000">
                  <a:alpha val="0"/>
                </a:srgbClr>
              </a:highlight>
              <a:latin typeface="Arial"/>
            </a:rPr>
            <a:t>the social protection system: what is in place?</a:t>
          </a:r>
          <a:endParaRPr lang="en-US" sz="1700" kern="1200"/>
        </a:p>
        <a:p>
          <a:pPr marL="171450" lvl="1" indent="-171450" algn="l" defTabSz="755650" rtl="0">
            <a:lnSpc>
              <a:spcPct val="90000"/>
            </a:lnSpc>
            <a:spcBef>
              <a:spcPct val="0"/>
            </a:spcBef>
            <a:spcAft>
              <a:spcPct val="20000"/>
            </a:spcAft>
            <a:buChar char="•"/>
          </a:pPr>
          <a:r>
            <a:rPr lang="en" sz="1700" b="1" i="0" u="none" strike="noStrike" kern="1200">
              <a:highlight>
                <a:srgbClr val="000000">
                  <a:alpha val="0"/>
                </a:srgbClr>
              </a:highlight>
              <a:latin typeface="Arial"/>
            </a:rPr>
            <a:t>What </a:t>
          </a:r>
          <a:r>
            <a:rPr lang="en" sz="1700" b="0" i="0" u="none" strike="noStrike" kern="1200">
              <a:highlight>
                <a:srgbClr val="000000">
                  <a:alpha val="0"/>
                </a:srgbClr>
              </a:highlight>
              <a:latin typeface="Arial"/>
            </a:rPr>
            <a:t>are their </a:t>
          </a:r>
          <a:r>
            <a:rPr lang="en" sz="1700" b="1" i="0" u="none" strike="noStrike" kern="1200">
              <a:highlight>
                <a:srgbClr val="000000">
                  <a:alpha val="0"/>
                </a:srgbClr>
              </a:highlight>
              <a:latin typeface="Arial"/>
            </a:rPr>
            <a:t>needs</a:t>
          </a:r>
          <a:r>
            <a:rPr lang="en" sz="1700" b="0" i="0" u="none" strike="noStrike" kern="1200">
              <a:highlight>
                <a:srgbClr val="000000">
                  <a:alpha val="0"/>
                </a:srgbClr>
              </a:highlight>
              <a:latin typeface="Arial"/>
            </a:rPr>
            <a:t> that are currently not or insufficiently covered?</a:t>
          </a:r>
          <a:endParaRPr lang="en-US" sz="1700" kern="1200"/>
        </a:p>
        <a:p>
          <a:pPr marL="171450" lvl="1" indent="-171450" algn="l" defTabSz="755650" rtl="0">
            <a:lnSpc>
              <a:spcPct val="90000"/>
            </a:lnSpc>
            <a:spcBef>
              <a:spcPct val="0"/>
            </a:spcBef>
            <a:spcAft>
              <a:spcPct val="20000"/>
            </a:spcAft>
            <a:buChar char="•"/>
          </a:pPr>
          <a:r>
            <a:rPr lang="en" sz="1700" b="1" i="0" u="none" strike="noStrike" kern="1200">
              <a:highlight>
                <a:srgbClr val="000000">
                  <a:alpha val="0"/>
                </a:srgbClr>
              </a:highlight>
              <a:latin typeface="Arial"/>
            </a:rPr>
            <a:t>What are the gaps</a:t>
          </a:r>
          <a:r>
            <a:rPr lang="en" sz="1700" b="0" i="0" u="none" strike="noStrike" kern="1200">
              <a:highlight>
                <a:srgbClr val="000000">
                  <a:alpha val="0"/>
                </a:srgbClr>
              </a:highlight>
              <a:latin typeface="Arial"/>
            </a:rPr>
            <a:t>?</a:t>
          </a:r>
          <a:endParaRPr lang="en-US" sz="1700" kern="1200"/>
        </a:p>
        <a:p>
          <a:pPr marL="171450" lvl="1" indent="-171450" algn="l" defTabSz="755650" rtl="0">
            <a:lnSpc>
              <a:spcPct val="90000"/>
            </a:lnSpc>
            <a:spcBef>
              <a:spcPct val="0"/>
            </a:spcBef>
            <a:spcAft>
              <a:spcPct val="20000"/>
            </a:spcAft>
            <a:buChar char="•"/>
          </a:pPr>
          <a:r>
            <a:rPr lang="en" sz="1700" b="1" i="0" u="none" strike="noStrike" kern="1200">
              <a:highlight>
                <a:srgbClr val="000000">
                  <a:alpha val="0"/>
                </a:srgbClr>
              </a:highlight>
              <a:latin typeface="Arial"/>
            </a:rPr>
            <a:t>Efficiency/effectiveness </a:t>
          </a:r>
          <a:r>
            <a:rPr lang="en" sz="1700" b="0" i="0" u="none" strike="noStrike" kern="1200">
              <a:highlight>
                <a:srgbClr val="000000">
                  <a:alpha val="0"/>
                </a:srgbClr>
              </a:highlight>
              <a:latin typeface="Arial"/>
            </a:rPr>
            <a:t>of existing schemes And need for new program development</a:t>
          </a:r>
          <a:endParaRPr lang="en-US" sz="1700" kern="1200"/>
        </a:p>
        <a:p>
          <a:pPr marL="114300" lvl="1" indent="-114300" algn="l" defTabSz="533400" rtl="0">
            <a:lnSpc>
              <a:spcPct val="90000"/>
            </a:lnSpc>
            <a:spcBef>
              <a:spcPct val="0"/>
            </a:spcBef>
            <a:spcAft>
              <a:spcPct val="20000"/>
            </a:spcAft>
            <a:buChar char="•"/>
          </a:pPr>
          <a:endParaRPr lang="en-US" sz="1200" kern="1200"/>
        </a:p>
      </dsp:txBody>
      <dsp:txXfrm>
        <a:off x="0" y="550468"/>
        <a:ext cx="10464800" cy="1378620"/>
      </dsp:txXfrm>
    </dsp:sp>
    <dsp:sp modelId="{AC74B695-7A30-4048-9177-D27D0C033701}">
      <dsp:nvSpPr>
        <dsp:cNvPr id="0" name=""/>
        <dsp:cNvSpPr/>
      </dsp:nvSpPr>
      <dsp:spPr>
        <a:xfrm>
          <a:off x="0" y="1872215"/>
          <a:ext cx="10464800" cy="504050"/>
        </a:xfrm>
        <a:prstGeom prst="roundRect">
          <a:avLst/>
        </a:prstGeom>
        <a:gradFill rotWithShape="0">
          <a:gsLst>
            <a:gs pos="0">
              <a:schemeClr val="accent6"/>
            </a:gs>
            <a:gs pos="100000">
              <a:schemeClr val="accent1"/>
            </a:gs>
          </a:gsLst>
          <a:path path="circle">
            <a:fillToRect t="100000" r="100000"/>
          </a:path>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 sz="2100" b="1" i="0" u="none" strike="noStrike" kern="1200">
              <a:highlight>
                <a:srgbClr val="000000">
                  <a:alpha val="0"/>
                </a:srgbClr>
              </a:highlight>
              <a:latin typeface="Arial"/>
            </a:rPr>
            <a:t>Informing policies </a:t>
          </a:r>
          <a:endParaRPr lang="en-US" sz="2100" kern="1200"/>
        </a:p>
      </dsp:txBody>
      <dsp:txXfrm>
        <a:off x="24606" y="1896821"/>
        <a:ext cx="10415588" cy="454838"/>
      </dsp:txXfrm>
    </dsp:sp>
    <dsp:sp modelId="{3EBCE896-FEC4-8242-ABD8-CF41094B7AF4}">
      <dsp:nvSpPr>
        <dsp:cNvPr id="0" name=""/>
        <dsp:cNvSpPr/>
      </dsp:nvSpPr>
      <dsp:spPr>
        <a:xfrm>
          <a:off x="0" y="2376266"/>
          <a:ext cx="10464800"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257" tIns="21590" rIns="120904" bIns="21590" numCol="1" spcCol="1270" anchor="t" anchorCtr="0">
          <a:noAutofit/>
        </a:bodyPr>
        <a:lstStyle/>
        <a:p>
          <a:pPr marL="171450" lvl="1" indent="-171450" algn="l" defTabSz="755650" rtl="0">
            <a:lnSpc>
              <a:spcPct val="90000"/>
            </a:lnSpc>
            <a:spcBef>
              <a:spcPct val="0"/>
            </a:spcBef>
            <a:spcAft>
              <a:spcPct val="20000"/>
            </a:spcAft>
            <a:buChar char="•"/>
          </a:pPr>
          <a:r>
            <a:rPr lang="en" sz="1700" b="0" i="0" u="none" strike="noStrike" kern="1200">
              <a:highlight>
                <a:srgbClr val="000000">
                  <a:alpha val="0"/>
                </a:srgbClr>
              </a:highlight>
              <a:latin typeface="Arial"/>
            </a:rPr>
            <a:t>On </a:t>
          </a:r>
          <a:r>
            <a:rPr lang="en" sz="1700" b="1" i="0" u="none" strike="noStrike" kern="1200">
              <a:highlight>
                <a:srgbClr val="000000">
                  <a:alpha val="0"/>
                </a:srgbClr>
              </a:highlight>
              <a:latin typeface="Arial"/>
            </a:rPr>
            <a:t>relevant options to fill the gaps </a:t>
          </a:r>
          <a:r>
            <a:rPr lang="en" sz="1700" b="0" i="0" u="none" strike="noStrike" kern="1200">
              <a:highlight>
                <a:srgbClr val="000000">
                  <a:alpha val="0"/>
                </a:srgbClr>
              </a:highlight>
              <a:latin typeface="Arial"/>
            </a:rPr>
            <a:t>(extending coverage; increasing benefits; reducing current limitations; promoting greater integration</a:t>
          </a:r>
          <a:endParaRPr lang="en-US" sz="1700" kern="1200"/>
        </a:p>
      </dsp:txBody>
      <dsp:txXfrm>
        <a:off x="0" y="2376266"/>
        <a:ext cx="10464800" cy="512325"/>
      </dsp:txXfrm>
    </dsp:sp>
    <dsp:sp modelId="{66C367FF-CE8C-5D4D-86F7-0F86AB646145}">
      <dsp:nvSpPr>
        <dsp:cNvPr id="0" name=""/>
        <dsp:cNvSpPr/>
      </dsp:nvSpPr>
      <dsp:spPr>
        <a:xfrm>
          <a:off x="0" y="2952328"/>
          <a:ext cx="10464800" cy="515766"/>
        </a:xfrm>
        <a:prstGeom prst="roundRect">
          <a:avLst/>
        </a:prstGeom>
        <a:gradFill rotWithShape="0">
          <a:gsLst>
            <a:gs pos="0">
              <a:schemeClr val="accent6"/>
            </a:gs>
            <a:gs pos="100000">
              <a:schemeClr val="accent1"/>
            </a:gs>
          </a:gsLst>
          <a:path path="circle">
            <a:fillToRect t="100000" r="100000"/>
          </a:path>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 sz="2100" b="1" i="0" u="none" strike="noStrike" kern="1200">
              <a:highlight>
                <a:srgbClr val="000000">
                  <a:alpha val="0"/>
                </a:srgbClr>
              </a:highlight>
              <a:latin typeface="Arial"/>
            </a:rPr>
            <a:t>Simulate effects/impacts and estimate cost </a:t>
          </a:r>
          <a:endParaRPr lang="en-US" sz="2100" kern="1200"/>
        </a:p>
      </dsp:txBody>
      <dsp:txXfrm>
        <a:off x="25178" y="2977506"/>
        <a:ext cx="10414444" cy="465410"/>
      </dsp:txXfrm>
    </dsp:sp>
    <dsp:sp modelId="{F7DD148D-ABD2-B140-8F4B-F5C3CB1213CC}">
      <dsp:nvSpPr>
        <dsp:cNvPr id="0" name=""/>
        <dsp:cNvSpPr/>
      </dsp:nvSpPr>
      <dsp:spPr>
        <a:xfrm>
          <a:off x="0" y="3456382"/>
          <a:ext cx="104648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257" tIns="21590" rIns="120904" bIns="21590" numCol="1" spcCol="1270" anchor="t" anchorCtr="0">
          <a:noAutofit/>
        </a:bodyPr>
        <a:lstStyle/>
        <a:p>
          <a:pPr marL="171450" lvl="1" indent="-171450" algn="l" defTabSz="755650" rtl="0">
            <a:lnSpc>
              <a:spcPct val="90000"/>
            </a:lnSpc>
            <a:spcBef>
              <a:spcPct val="0"/>
            </a:spcBef>
            <a:spcAft>
              <a:spcPct val="20000"/>
            </a:spcAft>
            <a:buChar char="•"/>
          </a:pPr>
          <a:r>
            <a:rPr lang="en" sz="1700" b="0" i="0" u="none" strike="noStrike" kern="1200">
              <a:highlight>
                <a:srgbClr val="000000">
                  <a:alpha val="0"/>
                </a:srgbClr>
              </a:highlight>
              <a:latin typeface="Arial"/>
            </a:rPr>
            <a:t>Of possible </a:t>
          </a:r>
          <a:r>
            <a:rPr lang="en" sz="1700" b="1" i="0" u="none" strike="noStrike" kern="1200">
              <a:highlight>
                <a:srgbClr val="000000">
                  <a:alpha val="0"/>
                </a:srgbClr>
              </a:highlight>
              <a:latin typeface="Arial"/>
            </a:rPr>
            <a:t>reforms of</a:t>
          </a:r>
          <a:r>
            <a:rPr lang="en" sz="1700" b="0" i="0" u="none" strike="noStrike" kern="1200">
              <a:highlight>
                <a:srgbClr val="000000">
                  <a:alpha val="0"/>
                </a:srgbClr>
              </a:highlight>
              <a:latin typeface="Arial"/>
            </a:rPr>
            <a:t> existing programs or the </a:t>
          </a:r>
          <a:r>
            <a:rPr lang="en" sz="1700" b="1" i="0" u="none" strike="noStrike" kern="1200">
              <a:highlight>
                <a:srgbClr val="000000">
                  <a:alpha val="0"/>
                </a:srgbClr>
              </a:highlight>
              <a:latin typeface="Arial"/>
            </a:rPr>
            <a:t>development of new programs</a:t>
          </a:r>
          <a:endParaRPr lang="en-US" sz="1700" b="1" kern="1200"/>
        </a:p>
      </dsp:txBody>
      <dsp:txXfrm>
        <a:off x="0" y="3456382"/>
        <a:ext cx="10464800" cy="298080"/>
      </dsp:txXfrm>
    </dsp:sp>
    <dsp:sp modelId="{ED421156-6058-B84E-B272-9E16FFC2DE9A}">
      <dsp:nvSpPr>
        <dsp:cNvPr id="0" name=""/>
        <dsp:cNvSpPr/>
      </dsp:nvSpPr>
      <dsp:spPr>
        <a:xfrm>
          <a:off x="0" y="3759309"/>
          <a:ext cx="10464800" cy="389881"/>
        </a:xfrm>
        <a:prstGeom prst="roundRect">
          <a:avLst/>
        </a:prstGeom>
        <a:gradFill rotWithShape="0">
          <a:gsLst>
            <a:gs pos="0">
              <a:schemeClr val="accent6"/>
            </a:gs>
            <a:gs pos="100000">
              <a:schemeClr val="accent1"/>
            </a:gs>
          </a:gsLst>
          <a:path path="circle">
            <a:fillToRect t="100000" r="100000"/>
          </a:path>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 sz="2100" b="1" i="0" u="none" strike="noStrike" kern="1200">
              <a:highlight>
                <a:srgbClr val="000000">
                  <a:alpha val="0"/>
                </a:srgbClr>
              </a:highlight>
              <a:latin typeface="Arial"/>
            </a:rPr>
            <a:t>Regularly control...</a:t>
          </a:r>
          <a:endParaRPr lang="en-US" sz="2100" kern="1200"/>
        </a:p>
      </dsp:txBody>
      <dsp:txXfrm>
        <a:off x="19032" y="3778341"/>
        <a:ext cx="10426736" cy="351817"/>
      </dsp:txXfrm>
    </dsp:sp>
    <dsp:sp modelId="{23A26D6A-86B6-374A-90F7-42119FC1EF9D}">
      <dsp:nvSpPr>
        <dsp:cNvPr id="0" name=""/>
        <dsp:cNvSpPr/>
      </dsp:nvSpPr>
      <dsp:spPr>
        <a:xfrm>
          <a:off x="0" y="4149191"/>
          <a:ext cx="10464800" cy="80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257" tIns="21590" rIns="120904" bIns="21590" numCol="1" spcCol="1270" anchor="t" anchorCtr="0">
          <a:noAutofit/>
        </a:bodyPr>
        <a:lstStyle/>
        <a:p>
          <a:pPr marL="171450" lvl="1" indent="-171450" algn="l" defTabSz="755650" rtl="0">
            <a:lnSpc>
              <a:spcPct val="90000"/>
            </a:lnSpc>
            <a:spcBef>
              <a:spcPct val="0"/>
            </a:spcBef>
            <a:spcAft>
              <a:spcPct val="20000"/>
            </a:spcAft>
            <a:buChar char="•"/>
          </a:pPr>
          <a:r>
            <a:rPr lang="en" sz="1700" b="0" i="0" u="none" strike="noStrike" kern="1200">
              <a:highlight>
                <a:srgbClr val="000000">
                  <a:alpha val="0"/>
                </a:srgbClr>
              </a:highlight>
              <a:latin typeface="Arial"/>
            </a:rPr>
            <a:t>The </a:t>
          </a:r>
          <a:r>
            <a:rPr lang="en" sz="1700" b="1" i="0" u="none" strike="noStrike" kern="1200">
              <a:highlight>
                <a:srgbClr val="000000">
                  <a:alpha val="0"/>
                </a:srgbClr>
              </a:highlight>
              <a:latin typeface="Arial"/>
            </a:rPr>
            <a:t>extent of coverage</a:t>
          </a:r>
          <a:endParaRPr lang="en-US" sz="1700" b="1" kern="1200"/>
        </a:p>
        <a:p>
          <a:pPr marL="171450" lvl="1" indent="-171450" algn="l" defTabSz="755650" rtl="0">
            <a:lnSpc>
              <a:spcPct val="90000"/>
            </a:lnSpc>
            <a:spcBef>
              <a:spcPct val="0"/>
            </a:spcBef>
            <a:spcAft>
              <a:spcPct val="20000"/>
            </a:spcAft>
            <a:buChar char="•"/>
          </a:pPr>
          <a:r>
            <a:rPr lang="en" sz="1700" b="0" i="0" u="none" strike="noStrike" kern="1200">
              <a:highlight>
                <a:srgbClr val="000000">
                  <a:alpha val="0"/>
                </a:srgbClr>
              </a:highlight>
              <a:latin typeface="Arial"/>
            </a:rPr>
            <a:t>The </a:t>
          </a:r>
          <a:r>
            <a:rPr lang="en" sz="1700" b="1" i="0" u="none" strike="noStrike" kern="1200">
              <a:highlight>
                <a:srgbClr val="000000">
                  <a:alpha val="0"/>
                </a:srgbClr>
              </a:highlight>
              <a:latin typeface="Arial"/>
            </a:rPr>
            <a:t>effects of social protection</a:t>
          </a:r>
          <a:r>
            <a:rPr lang="en" sz="1700" b="0" i="0" u="none" strike="noStrike" kern="1200">
              <a:highlight>
                <a:srgbClr val="000000">
                  <a:alpha val="0"/>
                </a:srgbClr>
              </a:highlight>
              <a:latin typeface="Arial"/>
            </a:rPr>
            <a:t>, e.g., poverty, inequality reduction; income maintenance, etc. (in line with program objectives)</a:t>
          </a:r>
          <a:endParaRPr lang="en-US" sz="1700" kern="1200"/>
        </a:p>
      </dsp:txBody>
      <dsp:txXfrm>
        <a:off x="0" y="4149191"/>
        <a:ext cx="10464800" cy="801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2C733-491E-D946-886E-696D976C232D}">
      <dsp:nvSpPr>
        <dsp:cNvPr id="0" name=""/>
        <dsp:cNvSpPr/>
      </dsp:nvSpPr>
      <dsp:spPr>
        <a:xfrm>
          <a:off x="0" y="104495"/>
          <a:ext cx="10464800" cy="539997"/>
        </a:xfrm>
        <a:prstGeom prst="roundRect">
          <a:avLst/>
        </a:prstGeom>
        <a:gradFill rotWithShape="0">
          <a:gsLst>
            <a:gs pos="0">
              <a:schemeClr val="accent6"/>
            </a:gs>
            <a:gs pos="100000">
              <a:schemeClr val="accent1"/>
            </a:gs>
          </a:gsLst>
          <a:path path="circle">
            <a:fillToRect t="100000" r="100000"/>
          </a:path>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 sz="2100" b="1" i="0" u="none" strike="noStrike" kern="1200">
              <a:highlight>
                <a:srgbClr val="000000">
                  <a:alpha val="0"/>
                </a:srgbClr>
              </a:highlight>
              <a:latin typeface="Arial"/>
            </a:rPr>
            <a:t>Strengthen public trust in social protection systems</a:t>
          </a:r>
          <a:endParaRPr lang="en-US" kern="1200"/>
        </a:p>
      </dsp:txBody>
      <dsp:txXfrm>
        <a:off x="26360" y="130855"/>
        <a:ext cx="10412080" cy="487277"/>
      </dsp:txXfrm>
    </dsp:sp>
    <dsp:sp modelId="{1071B760-6EB1-D346-8B72-5597966A6487}">
      <dsp:nvSpPr>
        <dsp:cNvPr id="0" name=""/>
        <dsp:cNvSpPr/>
      </dsp:nvSpPr>
      <dsp:spPr>
        <a:xfrm>
          <a:off x="0" y="780105"/>
          <a:ext cx="10464800" cy="105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257" tIns="21590" rIns="120904" bIns="21590" numCol="1" spcCol="1270" anchor="t" anchorCtr="0">
          <a:noAutofit/>
        </a:bodyPr>
        <a:lstStyle/>
        <a:p>
          <a:pPr marL="171450" lvl="1" indent="-171450" algn="l" defTabSz="755650" rtl="0">
            <a:lnSpc>
              <a:spcPct val="90000"/>
            </a:lnSpc>
            <a:spcBef>
              <a:spcPts val="600"/>
            </a:spcBef>
            <a:spcAft>
              <a:spcPct val="20000"/>
            </a:spcAft>
            <a:buChar char="•"/>
          </a:pPr>
          <a:r>
            <a:rPr lang="en" sz="1700" b="0" i="0" u="none" strike="noStrike" kern="1200">
              <a:highlight>
                <a:srgbClr val="000000">
                  <a:alpha val="0"/>
                </a:srgbClr>
              </a:highlight>
              <a:latin typeface="Arial"/>
            </a:rPr>
            <a:t>The ability of social protection institutions to </a:t>
          </a:r>
          <a:r>
            <a:rPr lang="en" sz="1700" b="1" i="0" u="none" strike="noStrike" kern="1200">
              <a:highlight>
                <a:srgbClr val="000000">
                  <a:alpha val="0"/>
                </a:srgbClr>
              </a:highlight>
              <a:latin typeface="Arial"/>
            </a:rPr>
            <a:t>regularly release and make available statistics</a:t>
          </a:r>
          <a:r>
            <a:rPr lang="en" sz="1700" b="0" i="0" u="none" strike="noStrike" kern="1200">
              <a:highlight>
                <a:srgbClr val="000000">
                  <a:alpha val="0"/>
                </a:srgbClr>
              </a:highlight>
              <a:latin typeface="Arial"/>
            </a:rPr>
            <a:t>, and demonstrate </a:t>
          </a:r>
          <a:r>
            <a:rPr lang="en" sz="1700" b="1" i="0" u="none" strike="noStrike" kern="1200">
              <a:highlight>
                <a:srgbClr val="000000">
                  <a:alpha val="0"/>
                </a:srgbClr>
              </a:highlight>
              <a:latin typeface="Arial"/>
            </a:rPr>
            <a:t>who benefits </a:t>
          </a:r>
          <a:r>
            <a:rPr lang="en" sz="1700" b="0" i="0" u="none" strike="noStrike" kern="1200">
              <a:highlight>
                <a:srgbClr val="000000">
                  <a:alpha val="0"/>
                </a:srgbClr>
              </a:highlight>
              <a:latin typeface="Arial"/>
            </a:rPr>
            <a:t>from public resources allocated to programs, is essential to promote broader understanding and engage society.</a:t>
          </a:r>
          <a:endParaRPr lang="en-US" sz="1700" kern="1200"/>
        </a:p>
      </dsp:txBody>
      <dsp:txXfrm>
        <a:off x="0" y="780105"/>
        <a:ext cx="10464800" cy="1058804"/>
      </dsp:txXfrm>
    </dsp:sp>
    <dsp:sp modelId="{31BA011E-6C1E-C646-87CD-080B908EA2E8}">
      <dsp:nvSpPr>
        <dsp:cNvPr id="0" name=""/>
        <dsp:cNvSpPr/>
      </dsp:nvSpPr>
      <dsp:spPr>
        <a:xfrm>
          <a:off x="0" y="1743681"/>
          <a:ext cx="10464800" cy="539997"/>
        </a:xfrm>
        <a:prstGeom prst="roundRect">
          <a:avLst/>
        </a:prstGeom>
        <a:gradFill rotWithShape="0">
          <a:gsLst>
            <a:gs pos="0">
              <a:schemeClr val="accent6"/>
            </a:gs>
            <a:gs pos="100000">
              <a:schemeClr val="accent1"/>
            </a:gs>
          </a:gsLst>
          <a:path path="circle">
            <a:fillToRect t="100000" r="100000"/>
          </a:path>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 sz="2100" b="1" i="0" u="none" strike="noStrike" kern="1200">
              <a:highlight>
                <a:srgbClr val="000000">
                  <a:alpha val="0"/>
                </a:srgbClr>
              </a:highlight>
              <a:latin typeface="Arial"/>
            </a:rPr>
            <a:t>Robust statistical systems are also essential for planning purposes</a:t>
          </a:r>
          <a:endParaRPr lang="en-US" kern="1200"/>
        </a:p>
      </dsp:txBody>
      <dsp:txXfrm>
        <a:off x="26360" y="1770041"/>
        <a:ext cx="10412080" cy="487277"/>
      </dsp:txXfrm>
    </dsp:sp>
    <dsp:sp modelId="{47819A0C-45F2-C241-A384-34933DCD7B41}">
      <dsp:nvSpPr>
        <dsp:cNvPr id="0" name=""/>
        <dsp:cNvSpPr/>
      </dsp:nvSpPr>
      <dsp:spPr>
        <a:xfrm>
          <a:off x="0" y="2394850"/>
          <a:ext cx="10464800" cy="105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257" tIns="21590" rIns="120904" bIns="21590" numCol="1" spcCol="1270" anchor="t" anchorCtr="0">
          <a:noAutofit/>
        </a:bodyPr>
        <a:lstStyle/>
        <a:p>
          <a:pPr marL="171450" lvl="1" indent="-171450" algn="l" defTabSz="755650" rtl="0">
            <a:lnSpc>
              <a:spcPct val="90000"/>
            </a:lnSpc>
            <a:spcBef>
              <a:spcPct val="0"/>
            </a:spcBef>
            <a:spcAft>
              <a:spcPct val="20000"/>
            </a:spcAft>
            <a:buChar char="•"/>
          </a:pPr>
          <a:r>
            <a:rPr lang="en" sz="1700" b="0" i="0" u="none" strike="noStrike" kern="1200">
              <a:highlight>
                <a:srgbClr val="000000">
                  <a:alpha val="0"/>
                </a:srgbClr>
              </a:highlight>
              <a:latin typeface="Arial"/>
            </a:rPr>
            <a:t>Actuarial projections, for example, are essential for assessing the financial situation of social security schemes. </a:t>
          </a:r>
          <a:r>
            <a:rPr lang="en" sz="1700" b="1" i="0" u="none" strike="noStrike" kern="1200">
              <a:highlight>
                <a:srgbClr val="000000">
                  <a:alpha val="0"/>
                </a:srgbClr>
              </a:highlight>
              <a:latin typeface="Arial"/>
            </a:rPr>
            <a:t>The quality of the estimates produced by the actuarial models depends on the quality of the data input</a:t>
          </a:r>
          <a:r>
            <a:rPr lang="en" sz="1700" b="0" i="0" u="none" strike="noStrike" kern="1200">
              <a:highlight>
                <a:srgbClr val="000000">
                  <a:alpha val="0"/>
                </a:srgbClr>
              </a:highlight>
              <a:latin typeface="Arial"/>
            </a:rPr>
            <a:t>, and this requires comprehensive management and information systems.</a:t>
          </a:r>
          <a:endParaRPr lang="en-US" sz="1700" kern="1200"/>
        </a:p>
      </dsp:txBody>
      <dsp:txXfrm>
        <a:off x="0" y="2394850"/>
        <a:ext cx="10464800" cy="1058804"/>
      </dsp:txXfrm>
    </dsp:sp>
    <dsp:sp modelId="{E9C32177-B939-FE43-9D52-2F880E31F13F}">
      <dsp:nvSpPr>
        <dsp:cNvPr id="0" name=""/>
        <dsp:cNvSpPr/>
      </dsp:nvSpPr>
      <dsp:spPr>
        <a:xfrm>
          <a:off x="0" y="3328698"/>
          <a:ext cx="10464800" cy="539997"/>
        </a:xfrm>
        <a:prstGeom prst="roundRect">
          <a:avLst/>
        </a:prstGeom>
        <a:gradFill rotWithShape="0">
          <a:gsLst>
            <a:gs pos="0">
              <a:schemeClr val="accent6"/>
            </a:gs>
            <a:gs pos="100000">
              <a:schemeClr val="accent1"/>
            </a:gs>
          </a:gsLst>
          <a:path path="circle">
            <a:fillToRect t="100000" r="100000"/>
          </a:path>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 sz="2100" b="1" i="0" u="none" strike="noStrike" kern="1200">
              <a:highlight>
                <a:srgbClr val="000000">
                  <a:alpha val="0"/>
                </a:srgbClr>
              </a:highlight>
              <a:latin typeface="Arial"/>
            </a:rPr>
            <a:t>Conversely, its absence could jeopardize the achievement of the 2030 Agenda</a:t>
          </a:r>
          <a:endParaRPr lang="en-US" kern="1200"/>
        </a:p>
      </dsp:txBody>
      <dsp:txXfrm>
        <a:off x="26360" y="3355058"/>
        <a:ext cx="10412080" cy="487277"/>
      </dsp:txXfrm>
    </dsp:sp>
    <dsp:sp modelId="{AA42E58B-6C3C-4E65-A9AA-0E82E7358753}">
      <dsp:nvSpPr>
        <dsp:cNvPr id="0" name=""/>
        <dsp:cNvSpPr/>
      </dsp:nvSpPr>
      <dsp:spPr>
        <a:xfrm>
          <a:off x="0" y="3619846"/>
          <a:ext cx="10464800" cy="53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257" tIns="21590" rIns="120904" bIns="21590" numCol="1" spcCol="1270" anchor="t" anchorCtr="0">
          <a:noAutofit/>
        </a:bodyPr>
        <a:lstStyle/>
        <a:p>
          <a:pPr marL="171450" lvl="1" indent="-171450" algn="l" defTabSz="755650" rtl="0">
            <a:lnSpc>
              <a:spcPct val="90000"/>
            </a:lnSpc>
            <a:spcBef>
              <a:spcPct val="0"/>
            </a:spcBef>
            <a:spcAft>
              <a:spcPct val="20000"/>
            </a:spcAft>
            <a:buChar char="•"/>
          </a:pPr>
          <a:endParaRPr lang="en-US" sz="1700" kern="1200"/>
        </a:p>
        <a:p>
          <a:pPr marL="171450" lvl="1" indent="-171450" algn="l" defTabSz="755650" rtl="0">
            <a:lnSpc>
              <a:spcPct val="90000"/>
            </a:lnSpc>
            <a:spcBef>
              <a:spcPct val="0"/>
            </a:spcBef>
            <a:spcAft>
              <a:spcPct val="20000"/>
            </a:spcAft>
            <a:buChar char="•"/>
          </a:pPr>
          <a:r>
            <a:rPr lang="en" sz="1700" b="0" i="0" u="none" strike="noStrike" kern="1200">
              <a:highlight>
                <a:srgbClr val="000000">
                  <a:alpha val="0"/>
                </a:srgbClr>
              </a:highlight>
              <a:latin typeface="Arial"/>
            </a:rPr>
            <a:t>The </a:t>
          </a:r>
          <a:r>
            <a:rPr lang="en" sz="1700" b="1" i="0" u="none" strike="noStrike" kern="1200">
              <a:highlight>
                <a:srgbClr val="000000">
                  <a:alpha val="0"/>
                </a:srgbClr>
              </a:highlight>
              <a:latin typeface="Arial"/>
            </a:rPr>
            <a:t>scarcity of data </a:t>
          </a:r>
          <a:r>
            <a:rPr lang="en" sz="1700" b="0" i="0" u="none" strike="noStrike" kern="1200">
              <a:highlight>
                <a:srgbClr val="000000">
                  <a:alpha val="0"/>
                </a:srgbClr>
              </a:highlight>
              <a:latin typeface="Arial"/>
            </a:rPr>
            <a:t>on </a:t>
          </a:r>
          <a:r>
            <a:rPr lang="en" sz="1700" b="1" i="0" u="none" strike="noStrike" kern="1200">
              <a:highlight>
                <a:srgbClr val="000000">
                  <a:alpha val="0"/>
                </a:srgbClr>
              </a:highlight>
              <a:latin typeface="Arial"/>
            </a:rPr>
            <a:t>coverage gaps </a:t>
          </a:r>
          <a:r>
            <a:rPr lang="en" sz="1700" b="0" i="0" u="none" strike="noStrike" kern="1200">
              <a:highlight>
                <a:srgbClr val="000000">
                  <a:alpha val="0"/>
                </a:srgbClr>
              </a:highlight>
              <a:latin typeface="Arial"/>
            </a:rPr>
            <a:t>prevents identifying which groups are being left behind, as well as the funding needs associated with such gaps</a:t>
          </a:r>
          <a:endParaRPr lang="en-US" sz="1700" kern="1200"/>
        </a:p>
      </dsp:txBody>
      <dsp:txXfrm>
        <a:off x="0" y="3619846"/>
        <a:ext cx="10464800" cy="53404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id-ID"/>
          </a:p>
        </p:txBody>
      </p:sp>
      <p:sp>
        <p:nvSpPr>
          <p:cNvPr id="5123" name="Rectangle 3"/>
          <p:cNvSpPr>
            <a:spLocks noGrp="1" noChangeArrowheads="1"/>
          </p:cNvSpPr>
          <p:nvPr>
            <p:ph type="dt" sz="quarter" idx="1"/>
          </p:nvPr>
        </p:nvSpPr>
        <p:spPr bwMode="auto">
          <a:xfrm>
            <a:off x="3850444"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D96F2457-ACE3-BA4A-873A-FD29B17A1D12}" type="datetime1">
              <a:rPr lang="id-ID"/>
              <a:pPr/>
              <a:t>24/02/2025</a:t>
            </a:fld>
            <a:endParaRPr lang="id-ID"/>
          </a:p>
        </p:txBody>
      </p:sp>
      <p:sp>
        <p:nvSpPr>
          <p:cNvPr id="5124" name="Rectangle 4"/>
          <p:cNvSpPr>
            <a:spLocks noGrp="1" noChangeArrowheads="1"/>
          </p:cNvSpPr>
          <p:nvPr>
            <p:ph type="ftr" sz="quarter" idx="2"/>
          </p:nvPr>
        </p:nvSpPr>
        <p:spPr bwMode="auto">
          <a:xfrm>
            <a:off x="1" y="9428584"/>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id-ID"/>
          </a:p>
        </p:txBody>
      </p:sp>
      <p:sp>
        <p:nvSpPr>
          <p:cNvPr id="5125" name="Rectangle 5"/>
          <p:cNvSpPr>
            <a:spLocks noGrp="1" noChangeArrowheads="1"/>
          </p:cNvSpPr>
          <p:nvPr>
            <p:ph type="sldNum" sz="quarter" idx="3"/>
          </p:nvPr>
        </p:nvSpPr>
        <p:spPr bwMode="auto">
          <a:xfrm>
            <a:off x="3850444" y="9428584"/>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1E29981-8FE8-C344-88CF-A3DAF804C809}" type="slidenum">
              <a:rPr lang="id-ID"/>
              <a:pPr/>
              <a:t>‹#›</a:t>
            </a:fld>
            <a:endParaRPr lang="id-ID"/>
          </a:p>
        </p:txBody>
      </p:sp>
    </p:spTree>
    <p:extLst>
      <p:ext uri="{BB962C8B-B14F-4D97-AF65-F5344CB8AC3E}">
        <p14:creationId xmlns:p14="http://schemas.microsoft.com/office/powerpoint/2010/main" val="2293672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id-ID"/>
          </a:p>
        </p:txBody>
      </p:sp>
      <p:sp>
        <p:nvSpPr>
          <p:cNvPr id="21507" name="Rectangle 3"/>
          <p:cNvSpPr>
            <a:spLocks noGrp="1" noChangeArrowheads="1"/>
          </p:cNvSpPr>
          <p:nvPr>
            <p:ph type="dt" idx="1"/>
          </p:nvPr>
        </p:nvSpPr>
        <p:spPr bwMode="auto">
          <a:xfrm>
            <a:off x="3850444"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AA2CEB4C-364C-674E-A933-C3977187AE0B}" type="datetime1">
              <a:rPr lang="id-ID"/>
              <a:pPr/>
              <a:t>24/02/2025</a:t>
            </a:fld>
            <a:endParaRPr lang="id-ID"/>
          </a:p>
        </p:txBody>
      </p:sp>
      <p:sp>
        <p:nvSpPr>
          <p:cNvPr id="2150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p:spPr>
      </p:sp>
      <p:sp>
        <p:nvSpPr>
          <p:cNvPr id="21509" name="Rectangle 5"/>
          <p:cNvSpPr>
            <a:spLocks noGrp="1" noChangeArrowheads="1"/>
          </p:cNvSpPr>
          <p:nvPr>
            <p:ph type="body" sz="quarter" idx="3"/>
          </p:nvPr>
        </p:nvSpPr>
        <p:spPr bwMode="auto">
          <a:xfrm>
            <a:off x="679768" y="4715154"/>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d-ID"/>
              <a:t>Click to edit Master text styles</a:t>
            </a:r>
          </a:p>
          <a:p>
            <a:pPr lvl="1"/>
            <a:r>
              <a:rPr lang="id-ID"/>
              <a:t>Second level</a:t>
            </a:r>
          </a:p>
          <a:p>
            <a:pPr lvl="2"/>
            <a:r>
              <a:rPr lang="id-ID"/>
              <a:t>Third level</a:t>
            </a:r>
          </a:p>
          <a:p>
            <a:pPr lvl="3"/>
            <a:r>
              <a:rPr lang="id-ID"/>
              <a:t>Fourth level</a:t>
            </a:r>
          </a:p>
          <a:p>
            <a:pPr lvl="4"/>
            <a:r>
              <a:rPr lang="id-ID"/>
              <a:t>Fifth level</a:t>
            </a:r>
          </a:p>
        </p:txBody>
      </p:sp>
      <p:sp>
        <p:nvSpPr>
          <p:cNvPr id="21510" name="Rectangle 6"/>
          <p:cNvSpPr>
            <a:spLocks noGrp="1" noChangeArrowheads="1"/>
          </p:cNvSpPr>
          <p:nvPr>
            <p:ph type="ftr" sz="quarter" idx="4"/>
          </p:nvPr>
        </p:nvSpPr>
        <p:spPr bwMode="auto">
          <a:xfrm>
            <a:off x="1" y="9428584"/>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id-ID"/>
          </a:p>
        </p:txBody>
      </p:sp>
      <p:sp>
        <p:nvSpPr>
          <p:cNvPr id="21511" name="Rectangle 7"/>
          <p:cNvSpPr>
            <a:spLocks noGrp="1" noChangeArrowheads="1"/>
          </p:cNvSpPr>
          <p:nvPr>
            <p:ph type="sldNum" sz="quarter" idx="5"/>
          </p:nvPr>
        </p:nvSpPr>
        <p:spPr bwMode="auto">
          <a:xfrm>
            <a:off x="3850444" y="9428584"/>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8DA8B1A-13F2-1446-8603-74185E46CFC5}" type="slidenum">
              <a:rPr lang="id-ID"/>
              <a:pPr/>
              <a:t>‹#›</a:t>
            </a:fld>
            <a:endParaRPr lang="id-ID"/>
          </a:p>
        </p:txBody>
      </p:sp>
    </p:spTree>
    <p:extLst>
      <p:ext uri="{BB962C8B-B14F-4D97-AF65-F5344CB8AC3E}">
        <p14:creationId xmlns:p14="http://schemas.microsoft.com/office/powerpoint/2010/main" val="872164325"/>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Arial" charset="0"/>
        <a:ea typeface="Arial"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AA2CEB4C-364C-674E-A933-C3977187AE0B}" type="datetime1">
              <a:rPr lang="id-ID" smtClean="0"/>
              <a:pPr/>
              <a:t>24/02/2025</a:t>
            </a:fld>
            <a:endParaRPr lang="id-ID"/>
          </a:p>
        </p:txBody>
      </p:sp>
      <p:sp>
        <p:nvSpPr>
          <p:cNvPr id="5" name="Slide Number Placeholder 4"/>
          <p:cNvSpPr>
            <a:spLocks noGrp="1"/>
          </p:cNvSpPr>
          <p:nvPr>
            <p:ph type="sldNum" sz="quarter" idx="11"/>
          </p:nvPr>
        </p:nvSpPr>
        <p:spPr/>
        <p:txBody>
          <a:bodyPr/>
          <a:lstStyle/>
          <a:p>
            <a:fld id="{58DA8B1A-13F2-1446-8603-74185E46CFC5}" type="slidenum">
              <a:rPr lang="id-ID" smtClean="0"/>
              <a:pPr/>
              <a:t>4</a:t>
            </a:fld>
            <a:endParaRPr lang="id-ID"/>
          </a:p>
        </p:txBody>
      </p:sp>
    </p:spTree>
    <p:extLst>
      <p:ext uri="{BB962C8B-B14F-4D97-AF65-F5344CB8AC3E}">
        <p14:creationId xmlns:p14="http://schemas.microsoft.com/office/powerpoint/2010/main" val="3646665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AA2CEB4C-364C-674E-A933-C3977187AE0B}" type="datetime1">
              <a:rPr lang="id-ID" smtClean="0"/>
              <a:pPr/>
              <a:t>24/02/2025</a:t>
            </a:fld>
            <a:endParaRPr lang="id-ID"/>
          </a:p>
        </p:txBody>
      </p:sp>
      <p:sp>
        <p:nvSpPr>
          <p:cNvPr id="5" name="Slide Number Placeholder 4"/>
          <p:cNvSpPr>
            <a:spLocks noGrp="1"/>
          </p:cNvSpPr>
          <p:nvPr>
            <p:ph type="sldNum" sz="quarter" idx="11"/>
          </p:nvPr>
        </p:nvSpPr>
        <p:spPr/>
        <p:txBody>
          <a:bodyPr/>
          <a:lstStyle/>
          <a:p>
            <a:fld id="{58DA8B1A-13F2-1446-8603-74185E46CFC5}" type="slidenum">
              <a:rPr lang="id-ID" smtClean="0"/>
              <a:pPr/>
              <a:t>27</a:t>
            </a:fld>
            <a:endParaRPr lang="id-ID"/>
          </a:p>
        </p:txBody>
      </p:sp>
    </p:spTree>
    <p:extLst>
      <p:ext uri="{BB962C8B-B14F-4D97-AF65-F5344CB8AC3E}">
        <p14:creationId xmlns:p14="http://schemas.microsoft.com/office/powerpoint/2010/main" val="412269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AA2CEB4C-364C-674E-A933-C3977187AE0B}" type="datetime1">
              <a:rPr lang="id-ID" smtClean="0"/>
              <a:pPr/>
              <a:t>24/02/2025</a:t>
            </a:fld>
            <a:endParaRPr lang="id-ID"/>
          </a:p>
        </p:txBody>
      </p:sp>
      <p:sp>
        <p:nvSpPr>
          <p:cNvPr id="5" name="Slide Number Placeholder 4"/>
          <p:cNvSpPr>
            <a:spLocks noGrp="1"/>
          </p:cNvSpPr>
          <p:nvPr>
            <p:ph type="sldNum" sz="quarter" idx="11"/>
          </p:nvPr>
        </p:nvSpPr>
        <p:spPr/>
        <p:txBody>
          <a:bodyPr/>
          <a:lstStyle/>
          <a:p>
            <a:fld id="{58DA8B1A-13F2-1446-8603-74185E46CFC5}" type="slidenum">
              <a:rPr lang="id-ID" smtClean="0"/>
              <a:pPr/>
              <a:t>29</a:t>
            </a:fld>
            <a:endParaRPr lang="id-ID"/>
          </a:p>
        </p:txBody>
      </p:sp>
    </p:spTree>
    <p:extLst>
      <p:ext uri="{BB962C8B-B14F-4D97-AF65-F5344CB8AC3E}">
        <p14:creationId xmlns:p14="http://schemas.microsoft.com/office/powerpoint/2010/main" val="4257055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AA2CEB4C-364C-674E-A933-C3977187AE0B}" type="datetime1">
              <a:rPr lang="id-ID" smtClean="0"/>
              <a:pPr/>
              <a:t>24/02/2025</a:t>
            </a:fld>
            <a:endParaRPr lang="id-ID"/>
          </a:p>
        </p:txBody>
      </p:sp>
      <p:sp>
        <p:nvSpPr>
          <p:cNvPr id="5" name="Slide Number Placeholder 4"/>
          <p:cNvSpPr>
            <a:spLocks noGrp="1"/>
          </p:cNvSpPr>
          <p:nvPr>
            <p:ph type="sldNum" sz="quarter" idx="11"/>
          </p:nvPr>
        </p:nvSpPr>
        <p:spPr/>
        <p:txBody>
          <a:bodyPr/>
          <a:lstStyle/>
          <a:p>
            <a:fld id="{58DA8B1A-13F2-1446-8603-74185E46CFC5}" type="slidenum">
              <a:rPr lang="id-ID" smtClean="0"/>
              <a:pPr/>
              <a:t>30</a:t>
            </a:fld>
            <a:endParaRPr lang="id-ID"/>
          </a:p>
        </p:txBody>
      </p:sp>
    </p:spTree>
    <p:extLst>
      <p:ext uri="{BB962C8B-B14F-4D97-AF65-F5344CB8AC3E}">
        <p14:creationId xmlns:p14="http://schemas.microsoft.com/office/powerpoint/2010/main" val="161470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24/02/2025</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849541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AA2CEB4C-364C-674E-A933-C3977187AE0B}" type="datetime1">
              <a:rPr lang="id-ID" smtClean="0"/>
              <a:pPr/>
              <a:t>24/02/2025</a:t>
            </a:fld>
            <a:endParaRPr lang="id-ID"/>
          </a:p>
        </p:txBody>
      </p:sp>
      <p:sp>
        <p:nvSpPr>
          <p:cNvPr id="5" name="Slide Number Placeholder 4"/>
          <p:cNvSpPr>
            <a:spLocks noGrp="1"/>
          </p:cNvSpPr>
          <p:nvPr>
            <p:ph type="sldNum" sz="quarter" idx="11"/>
          </p:nvPr>
        </p:nvSpPr>
        <p:spPr/>
        <p:txBody>
          <a:bodyPr/>
          <a:lstStyle/>
          <a:p>
            <a:fld id="{58DA8B1A-13F2-1446-8603-74185E46CFC5}" type="slidenum">
              <a:rPr lang="id-ID" smtClean="0"/>
              <a:pPr/>
              <a:t>10</a:t>
            </a:fld>
            <a:endParaRPr lang="id-ID"/>
          </a:p>
        </p:txBody>
      </p:sp>
    </p:spTree>
    <p:extLst>
      <p:ext uri="{BB962C8B-B14F-4D97-AF65-F5344CB8AC3E}">
        <p14:creationId xmlns:p14="http://schemas.microsoft.com/office/powerpoint/2010/main" val="75002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AFC7D-A40F-B149-B436-F5BA027FAE60}" type="slidenum">
              <a:rPr kumimoji="0" lang="en-GB" sz="1200" b="0" i="0" u="none" strike="noStrike" kern="1200" cap="none" spc="0" normalizeH="0" baseline="0" noProof="0" smtClean="0">
                <a:ln>
                  <a:noFill/>
                </a:ln>
                <a:solidFill>
                  <a:srgbClr val="343336"/>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343336"/>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7154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AFC7D-A40F-B149-B436-F5BA027FAE60}" type="slidenum">
              <a:rPr kumimoji="0" lang="en-GB" sz="1200" b="0" i="0" u="none" strike="noStrike" kern="1200" cap="none" spc="0" normalizeH="0" baseline="0" noProof="0" smtClean="0">
                <a:ln>
                  <a:noFill/>
                </a:ln>
                <a:solidFill>
                  <a:srgbClr val="343336"/>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343336"/>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588358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AFC7D-A40F-B149-B436-F5BA027FAE60}" type="slidenum">
              <a:rPr kumimoji="0" lang="en-GB" sz="1200" b="0" i="0" u="none" strike="noStrike" kern="1200" cap="none" spc="0" normalizeH="0" baseline="0" noProof="0" smtClean="0">
                <a:ln>
                  <a:noFill/>
                </a:ln>
                <a:solidFill>
                  <a:srgbClr val="343336"/>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343336"/>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865307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AFC7D-A40F-B149-B436-F5BA027FAE60}" type="slidenum">
              <a:rPr kumimoji="0" lang="en-GB" sz="1200" b="0" i="0" u="none" strike="noStrike" kern="1200" cap="none" spc="0" normalizeH="0" baseline="0" noProof="0" smtClean="0">
                <a:ln>
                  <a:noFill/>
                </a:ln>
                <a:solidFill>
                  <a:srgbClr val="343336"/>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343336"/>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497565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999740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61295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fld id="{AA2CEB4C-364C-674E-A933-C3977187AE0B}" type="datetime1">
              <a:rPr lang="id-ID" smtClean="0"/>
              <a:pPr/>
              <a:t>24/02/2025</a:t>
            </a:fld>
            <a:endParaRPr lang="id-ID"/>
          </a:p>
        </p:txBody>
      </p:sp>
      <p:sp>
        <p:nvSpPr>
          <p:cNvPr id="5" name="Slide Number Placeholder 4"/>
          <p:cNvSpPr>
            <a:spLocks noGrp="1"/>
          </p:cNvSpPr>
          <p:nvPr>
            <p:ph type="sldNum" sz="quarter" idx="11"/>
          </p:nvPr>
        </p:nvSpPr>
        <p:spPr/>
        <p:txBody>
          <a:bodyPr/>
          <a:lstStyle/>
          <a:p>
            <a:fld id="{58DA8B1A-13F2-1446-8603-74185E46CFC5}" type="slidenum">
              <a:rPr lang="id-ID" smtClean="0"/>
              <a:pPr/>
              <a:t>25</a:t>
            </a:fld>
            <a:endParaRPr lang="id-ID"/>
          </a:p>
        </p:txBody>
      </p:sp>
    </p:spTree>
    <p:extLst>
      <p:ext uri="{BB962C8B-B14F-4D97-AF65-F5344CB8AC3E}">
        <p14:creationId xmlns:p14="http://schemas.microsoft.com/office/powerpoint/2010/main" val="2626896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emf"/><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1582" y="6145249"/>
            <a:ext cx="1682500" cy="542545"/>
          </a:xfrm>
          <a:prstGeom prst="rect">
            <a:avLst/>
          </a:prstGeom>
        </p:spPr>
      </p:pic>
    </p:spTree>
    <p:custDataLst>
      <p:tags r:id="rId1"/>
    </p:custDataLst>
    <p:extLst>
      <p:ext uri="{BB962C8B-B14F-4D97-AF65-F5344CB8AC3E}">
        <p14:creationId xmlns:p14="http://schemas.microsoft.com/office/powerpoint/2010/main" val="1649445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1582" y="6145249"/>
            <a:ext cx="1682500" cy="542545"/>
          </a:xfrm>
          <a:prstGeom prst="rect">
            <a:avLst/>
          </a:prstGeom>
        </p:spPr>
      </p:pic>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0" y="476673"/>
            <a:ext cx="5384800" cy="4248471"/>
          </a:xfrm>
          <a:prstGeom prst="rect">
            <a:avLst/>
          </a:prstGeom>
        </p:spPr>
        <p:txBody>
          <a:bodyPr/>
          <a:lstStyle>
            <a:lvl1pPr marL="457200" indent="-457200">
              <a:buClr>
                <a:srgbClr val="82A8B6"/>
              </a:buClr>
              <a:buFont typeface="Wingdings" panose="05000000000000000000" pitchFamily="2" charset="2"/>
              <a:buChar cha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p:cNvSpPr txBox="1"/>
          <p:nvPr userDrawn="1"/>
        </p:nvSpPr>
        <p:spPr>
          <a:xfrm>
            <a:off x="4559829" y="4077072"/>
            <a:ext cx="3456384" cy="369332"/>
          </a:xfrm>
          <a:prstGeom prst="rect">
            <a:avLst/>
          </a:prstGeom>
          <a:noFill/>
        </p:spPr>
        <p:txBody>
          <a:bodyPr wrap="square" rtlCol="0">
            <a:spAutoFit/>
          </a:bodyPr>
          <a:lstStyle/>
          <a:p>
            <a:endParaRPr lang="en-GB"/>
          </a:p>
        </p:txBody>
      </p:sp>
      <p:sp>
        <p:nvSpPr>
          <p:cNvPr id="6" name="Content Placeholder 2"/>
          <p:cNvSpPr>
            <a:spLocks noGrp="1"/>
          </p:cNvSpPr>
          <p:nvPr>
            <p:ph sz="half" idx="10"/>
          </p:nvPr>
        </p:nvSpPr>
        <p:spPr>
          <a:xfrm>
            <a:off x="859800" y="481397"/>
            <a:ext cx="5428221" cy="4243747"/>
          </a:xfrm>
          <a:prstGeom prst="rect">
            <a:avLst/>
          </a:prstGeom>
        </p:spPr>
        <p:txBody>
          <a:bodyPr/>
          <a:lstStyle>
            <a:lvl1pPr>
              <a:buClr>
                <a:srgbClr val="82A8B6"/>
              </a:buCl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4096811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91477" y="476672"/>
            <a:ext cx="10492747" cy="720080"/>
          </a:xfrm>
          <a:prstGeom prst="rect">
            <a:avLst/>
          </a:prstGeom>
        </p:spPr>
        <p:txBody>
          <a:bodyPr/>
          <a:lstStyle>
            <a:lvl1pPr>
              <a:defRPr b="1">
                <a:solidFill>
                  <a:srgbClr val="154F98"/>
                </a:solidFill>
                <a:latin typeface="Arial Narrow" panose="020B0606020202030204"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1391477" y="1340768"/>
            <a:ext cx="10465163" cy="4536504"/>
          </a:xfrm>
          <a:prstGeom prst="rect">
            <a:avLst/>
          </a:prstGeom>
        </p:spPr>
        <p:txBody>
          <a:bodyPr/>
          <a:lstStyle>
            <a:lvl1pPr marL="342900" indent="-342900">
              <a:buClr>
                <a:srgbClr val="154F98"/>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1pPr>
            <a:lvl2pPr marL="742950" indent="-285750">
              <a:buClr>
                <a:srgbClr val="154F98"/>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marL="1143000" indent="-228600">
              <a:buClr>
                <a:srgbClr val="154F98"/>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3670842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Vertical Text Placeholder 2"/>
          <p:cNvSpPr>
            <a:spLocks noGrp="1"/>
          </p:cNvSpPr>
          <p:nvPr>
            <p:ph type="body" orient="vert" idx="1"/>
          </p:nvPr>
        </p:nvSpPr>
        <p:spPr>
          <a:xfrm>
            <a:off x="623392" y="476673"/>
            <a:ext cx="10972800" cy="4525963"/>
          </a:xfrm>
          <a:prstGeom prst="rect">
            <a:avLst/>
          </a:prstGeom>
        </p:spPr>
        <p:txBody>
          <a:bodyPr vert="eaVert"/>
          <a:lstStyle>
            <a:lvl1pPr>
              <a:buClr>
                <a:srgbClr val="82A8B6"/>
              </a:buClr>
              <a:defRPr/>
            </a:lvl1pPr>
            <a:lvl2pPr>
              <a:buClr>
                <a:srgbClr val="82A8B6"/>
              </a:buClr>
              <a:defRPr/>
            </a:lvl2pPr>
            <a:lvl3pPr>
              <a:buClr>
                <a:srgbClr val="82A8B6"/>
              </a:buClr>
              <a:defRPr/>
            </a:lvl3pPr>
            <a:lvl4pPr>
              <a:buClr>
                <a:srgbClr val="82A8B6"/>
              </a:buClr>
              <a:defRPr/>
            </a:lvl4pPr>
            <a:lvl5pPr>
              <a:buClr>
                <a:srgbClr val="82A8B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841591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928580" y="1874640"/>
            <a:ext cx="10363200" cy="1362075"/>
          </a:xfrm>
          <a:prstGeom prst="rect">
            <a:avLst/>
          </a:prstGeom>
        </p:spPr>
        <p:txBody>
          <a:bodyPr anchor="t"/>
          <a:lstStyle>
            <a:lvl1pPr algn="l">
              <a:defRPr sz="4000" b="1" cap="all">
                <a:solidFill>
                  <a:srgbClr val="154F98"/>
                </a:solidFill>
                <a:latin typeface="Arial" pitchFamily="34" charset="0"/>
                <a:cs typeface="Arial" pitchFamily="34" charset="0"/>
              </a:defRPr>
            </a:lvl1pPr>
          </a:lstStyle>
          <a:p>
            <a:r>
              <a:rPr lang="en-US"/>
              <a:t>Click to edit Master title style</a:t>
            </a:r>
            <a:endParaRPr lang="en-GB"/>
          </a:p>
        </p:txBody>
      </p:sp>
      <p:sp>
        <p:nvSpPr>
          <p:cNvPr id="7" name="Text Placeholder 2"/>
          <p:cNvSpPr>
            <a:spLocks noGrp="1"/>
          </p:cNvSpPr>
          <p:nvPr>
            <p:ph type="body" idx="1"/>
          </p:nvPr>
        </p:nvSpPr>
        <p:spPr>
          <a:xfrm>
            <a:off x="928580" y="332657"/>
            <a:ext cx="10363200" cy="1500187"/>
          </a:xfrm>
          <a:prstGeom prst="rect">
            <a:avLst/>
          </a:prstGeo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ustDataLst>
      <p:tags r:id="rId1"/>
    </p:custDataLst>
    <p:extLst>
      <p:ext uri="{BB962C8B-B14F-4D97-AF65-F5344CB8AC3E}">
        <p14:creationId xmlns:p14="http://schemas.microsoft.com/office/powerpoint/2010/main" val="1824727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1582" y="6145249"/>
            <a:ext cx="1682500" cy="542545"/>
          </a:xfrm>
          <a:prstGeom prst="rect">
            <a:avLst/>
          </a:prstGeom>
        </p:spPr>
      </p:pic>
    </p:spTree>
    <p:custDataLst>
      <p:tags r:id="rId1"/>
    </p:custDataLst>
    <p:extLst>
      <p:ext uri="{BB962C8B-B14F-4D97-AF65-F5344CB8AC3E}">
        <p14:creationId xmlns:p14="http://schemas.microsoft.com/office/powerpoint/2010/main" val="1024312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0" y="476673"/>
            <a:ext cx="5384800" cy="4248471"/>
          </a:xfrm>
          <a:prstGeom prst="rect">
            <a:avLst/>
          </a:prstGeom>
        </p:spPr>
        <p:txBody>
          <a:bodyPr/>
          <a:lstStyle>
            <a:lvl1pPr marL="457200" indent="-457200">
              <a:buClr>
                <a:srgbClr val="82A8B6"/>
              </a:buClr>
              <a:buFont typeface="Wingdings" panose="05000000000000000000" pitchFamily="2" charset="2"/>
              <a:buChar cha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p:cNvSpPr txBox="1"/>
          <p:nvPr userDrawn="1"/>
        </p:nvSpPr>
        <p:spPr>
          <a:xfrm>
            <a:off x="4559829" y="4077072"/>
            <a:ext cx="3456384" cy="369332"/>
          </a:xfrm>
          <a:prstGeom prst="rect">
            <a:avLst/>
          </a:prstGeom>
          <a:noFill/>
        </p:spPr>
        <p:txBody>
          <a:bodyPr wrap="square" rtlCol="0">
            <a:spAutoFit/>
          </a:bodyPr>
          <a:lstStyle/>
          <a:p>
            <a:endParaRPr lang="en-GB"/>
          </a:p>
        </p:txBody>
      </p:sp>
      <p:sp>
        <p:nvSpPr>
          <p:cNvPr id="6" name="Content Placeholder 2"/>
          <p:cNvSpPr>
            <a:spLocks noGrp="1"/>
          </p:cNvSpPr>
          <p:nvPr>
            <p:ph sz="half" idx="10"/>
          </p:nvPr>
        </p:nvSpPr>
        <p:spPr>
          <a:xfrm>
            <a:off x="859800" y="481397"/>
            <a:ext cx="5428221" cy="4243747"/>
          </a:xfrm>
          <a:prstGeom prst="rect">
            <a:avLst/>
          </a:prstGeom>
        </p:spPr>
        <p:txBody>
          <a:bodyPr/>
          <a:lstStyle>
            <a:lvl1pPr>
              <a:buClr>
                <a:srgbClr val="82A8B6"/>
              </a:buCl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76078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91477" y="476672"/>
            <a:ext cx="10492747" cy="720080"/>
          </a:xfrm>
          <a:prstGeom prst="rect">
            <a:avLst/>
          </a:prstGeom>
        </p:spPr>
        <p:txBody>
          <a:bodyPr/>
          <a:lstStyle>
            <a:lvl1pPr>
              <a:defRPr b="1">
                <a:solidFill>
                  <a:srgbClr val="154F98"/>
                </a:solidFill>
                <a:latin typeface="Arial Narrow" panose="020B0606020202030204"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1391477" y="1340768"/>
            <a:ext cx="10465163" cy="4536504"/>
          </a:xfrm>
          <a:prstGeom prst="rect">
            <a:avLst/>
          </a:prstGeom>
        </p:spPr>
        <p:txBody>
          <a:bodyPr/>
          <a:lstStyle>
            <a:lvl1pPr marL="342900" indent="-342900">
              <a:buClr>
                <a:srgbClr val="154F98"/>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1pPr>
            <a:lvl2pPr marL="742950" indent="-285750">
              <a:buClr>
                <a:srgbClr val="154F98"/>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marL="1143000" indent="-228600">
              <a:buClr>
                <a:srgbClr val="154F98"/>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634236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Vertical Text Placeholder 2"/>
          <p:cNvSpPr>
            <a:spLocks noGrp="1"/>
          </p:cNvSpPr>
          <p:nvPr>
            <p:ph type="body" orient="vert" idx="1"/>
          </p:nvPr>
        </p:nvSpPr>
        <p:spPr>
          <a:xfrm>
            <a:off x="623392" y="476673"/>
            <a:ext cx="10972800" cy="4525963"/>
          </a:xfrm>
          <a:prstGeom prst="rect">
            <a:avLst/>
          </a:prstGeom>
        </p:spPr>
        <p:txBody>
          <a:bodyPr vert="eaVert"/>
          <a:lstStyle>
            <a:lvl1pPr>
              <a:buClr>
                <a:srgbClr val="82A8B6"/>
              </a:buClr>
              <a:defRPr/>
            </a:lvl1pPr>
            <a:lvl2pPr>
              <a:buClr>
                <a:srgbClr val="82A8B6"/>
              </a:buClr>
              <a:defRPr/>
            </a:lvl2pPr>
            <a:lvl3pPr>
              <a:buClr>
                <a:srgbClr val="82A8B6"/>
              </a:buClr>
              <a:defRPr/>
            </a:lvl3pPr>
            <a:lvl4pPr>
              <a:buClr>
                <a:srgbClr val="82A8B6"/>
              </a:buClr>
              <a:defRPr/>
            </a:lvl4pPr>
            <a:lvl5pPr>
              <a:buClr>
                <a:srgbClr val="82A8B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427306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928580" y="1874640"/>
            <a:ext cx="10363200" cy="1362075"/>
          </a:xfrm>
          <a:prstGeom prst="rect">
            <a:avLst/>
          </a:prstGeom>
        </p:spPr>
        <p:txBody>
          <a:bodyPr anchor="t"/>
          <a:lstStyle>
            <a:lvl1pPr algn="l">
              <a:defRPr sz="4000" b="1" cap="all">
                <a:solidFill>
                  <a:srgbClr val="154F98"/>
                </a:solidFill>
                <a:latin typeface="Arial" pitchFamily="34" charset="0"/>
                <a:cs typeface="Arial" pitchFamily="34" charset="0"/>
              </a:defRPr>
            </a:lvl1pPr>
          </a:lstStyle>
          <a:p>
            <a:r>
              <a:rPr lang="en-US"/>
              <a:t>Click to edit Master title style</a:t>
            </a:r>
            <a:endParaRPr lang="en-GB"/>
          </a:p>
        </p:txBody>
      </p:sp>
      <p:sp>
        <p:nvSpPr>
          <p:cNvPr id="7" name="Text Placeholder 2"/>
          <p:cNvSpPr>
            <a:spLocks noGrp="1"/>
          </p:cNvSpPr>
          <p:nvPr>
            <p:ph type="body" idx="1"/>
          </p:nvPr>
        </p:nvSpPr>
        <p:spPr>
          <a:xfrm>
            <a:off x="928580" y="332657"/>
            <a:ext cx="10363200" cy="1500187"/>
          </a:xfrm>
          <a:prstGeom prst="rect">
            <a:avLst/>
          </a:prstGeo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ustDataLst>
      <p:tags r:id="rId1"/>
    </p:custDataLst>
    <p:extLst>
      <p:ext uri="{BB962C8B-B14F-4D97-AF65-F5344CB8AC3E}">
        <p14:creationId xmlns:p14="http://schemas.microsoft.com/office/powerpoint/2010/main" val="226266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0" y="476673"/>
            <a:ext cx="5384800" cy="4248471"/>
          </a:xfrm>
          <a:prstGeom prst="rect">
            <a:avLst/>
          </a:prstGeom>
        </p:spPr>
        <p:txBody>
          <a:bodyPr/>
          <a:lstStyle>
            <a:lvl1pPr marL="457200" indent="-457200">
              <a:buClr>
                <a:srgbClr val="82A8B6"/>
              </a:buClr>
              <a:buFont typeface="Wingdings" panose="05000000000000000000" pitchFamily="2" charset="2"/>
              <a:buChar cha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p:cNvSpPr txBox="1"/>
          <p:nvPr userDrawn="1"/>
        </p:nvSpPr>
        <p:spPr>
          <a:xfrm>
            <a:off x="4559829" y="4077072"/>
            <a:ext cx="3456384" cy="369332"/>
          </a:xfrm>
          <a:prstGeom prst="rect">
            <a:avLst/>
          </a:prstGeom>
          <a:noFill/>
        </p:spPr>
        <p:txBody>
          <a:bodyPr wrap="square" rtlCol="0">
            <a:spAutoFit/>
          </a:bodyPr>
          <a:lstStyle/>
          <a:p>
            <a:endParaRPr lang="en-GB"/>
          </a:p>
        </p:txBody>
      </p:sp>
      <p:sp>
        <p:nvSpPr>
          <p:cNvPr id="6" name="Content Placeholder 2"/>
          <p:cNvSpPr>
            <a:spLocks noGrp="1"/>
          </p:cNvSpPr>
          <p:nvPr>
            <p:ph sz="half" idx="10"/>
          </p:nvPr>
        </p:nvSpPr>
        <p:spPr>
          <a:xfrm>
            <a:off x="859800" y="481397"/>
            <a:ext cx="5428221" cy="4243747"/>
          </a:xfrm>
          <a:prstGeom prst="rect">
            <a:avLst/>
          </a:prstGeom>
        </p:spPr>
        <p:txBody>
          <a:bodyPr/>
          <a:lstStyle>
            <a:lvl1pPr>
              <a:buClr>
                <a:srgbClr val="82A8B6"/>
              </a:buCl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92953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044B7961-D78F-4211-827C-5779469EED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2987675"/>
            <a:ext cx="2143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81B9C70A-6B9B-45A7-A11D-32FEB04D891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0538" y="490538"/>
            <a:ext cx="1371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90538" y="2873014"/>
            <a:ext cx="7200000" cy="608525"/>
          </a:xfrm>
        </p:spPr>
        <p:txBody>
          <a:bodyPr bIns="54000">
            <a:noAutofit/>
          </a:bodyPr>
          <a:lstStyle>
            <a:lvl1pPr algn="l">
              <a:defRPr sz="4000"/>
            </a:lvl1pPr>
          </a:lstStyle>
          <a:p>
            <a:r>
              <a:rPr lang="en-US"/>
              <a:t>Click to edit Master title style</a:t>
            </a:r>
            <a:endParaRPr lang="en-GB"/>
          </a:p>
        </p:txBody>
      </p:sp>
      <p:sp>
        <p:nvSpPr>
          <p:cNvPr id="3" name="Subtitle 2"/>
          <p:cNvSpPr>
            <a:spLocks noGrp="1"/>
          </p:cNvSpPr>
          <p:nvPr>
            <p:ph type="subTitle" idx="1"/>
          </p:nvPr>
        </p:nvSpPr>
        <p:spPr>
          <a:xfrm>
            <a:off x="490538" y="3481539"/>
            <a:ext cx="7200000" cy="1655762"/>
          </a:xfrm>
        </p:spPr>
        <p:txBody>
          <a:bodyPr>
            <a:noAutofit/>
          </a:bodyPr>
          <a:lstStyle>
            <a:lvl1pPr marL="0" indent="0" algn="l">
              <a:lnSpc>
                <a:spcPct val="90000"/>
              </a:lnSpc>
              <a:spcAft>
                <a:spcPts val="1200"/>
              </a:spcAft>
              <a:buNone/>
              <a:defRPr sz="4000" b="0">
                <a:solidFill>
                  <a:schemeClr val="accent1"/>
                </a:solidFill>
              </a:defRPr>
            </a:lvl1pPr>
            <a:lvl2pPr marL="0" indent="0" algn="l">
              <a:buNone/>
              <a:defRPr sz="1400">
                <a:solidFill>
                  <a:schemeClr val="accent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Picture Placeholder 10"/>
          <p:cNvSpPr>
            <a:spLocks noGrp="1"/>
          </p:cNvSpPr>
          <p:nvPr>
            <p:ph type="pic" sz="quarter" idx="13"/>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txBody>
          <a:bodyPr rtlCol="0">
            <a:noAutofit/>
          </a:bodyPr>
          <a:lstStyle>
            <a:lvl1pPr algn="r">
              <a:defRPr sz="1000">
                <a:solidFill>
                  <a:schemeClr val="bg1"/>
                </a:solidFill>
              </a:defRPr>
            </a:lvl1pPr>
          </a:lstStyle>
          <a:p>
            <a:pPr lvl="0"/>
            <a:r>
              <a:rPr lang="en-US" noProof="0"/>
              <a:t>Click icon to add picture</a:t>
            </a:r>
            <a:endParaRPr lang="en-GB" noProof="0"/>
          </a:p>
        </p:txBody>
      </p:sp>
      <p:sp>
        <p:nvSpPr>
          <p:cNvPr id="7" name="Date Placeholder 3">
            <a:extLst>
              <a:ext uri="{FF2B5EF4-FFF2-40B4-BE49-F238E27FC236}">
                <a16:creationId xmlns:a16="http://schemas.microsoft.com/office/drawing/2014/main" id="{2FCF98E5-DE81-4EDC-BD8B-8196B0E65FA6}"/>
              </a:ext>
            </a:extLst>
          </p:cNvPr>
          <p:cNvSpPr>
            <a:spLocks noGrp="1"/>
          </p:cNvSpPr>
          <p:nvPr>
            <p:ph type="dt" sz="half" idx="14"/>
          </p:nvPr>
        </p:nvSpPr>
        <p:spPr>
          <a:xfrm>
            <a:off x="490538" y="6180138"/>
            <a:ext cx="2743200" cy="215900"/>
          </a:xfrm>
        </p:spPr>
        <p:txBody>
          <a:bodyPr anchor="b" anchorCtr="0"/>
          <a:lstStyle>
            <a:lvl1pPr>
              <a:defRPr sz="1000">
                <a:solidFill>
                  <a:schemeClr val="accent1"/>
                </a:solidFill>
              </a:defRPr>
            </a:lvl1pPr>
          </a:lstStyle>
          <a:p>
            <a:pPr>
              <a:defRPr/>
            </a:pPr>
            <a:r>
              <a:rPr lang="en-GB"/>
              <a:t>Date: Monday / 01 / October / 2019</a:t>
            </a:r>
          </a:p>
        </p:txBody>
      </p:sp>
      <p:sp>
        <p:nvSpPr>
          <p:cNvPr id="8" name="Footer Placeholder 4">
            <a:extLst>
              <a:ext uri="{FF2B5EF4-FFF2-40B4-BE49-F238E27FC236}">
                <a16:creationId xmlns:a16="http://schemas.microsoft.com/office/drawing/2014/main" id="{4486125D-F52A-493F-94DB-9D73B58D0340}"/>
              </a:ext>
            </a:extLst>
          </p:cNvPr>
          <p:cNvSpPr>
            <a:spLocks noGrp="1"/>
          </p:cNvSpPr>
          <p:nvPr>
            <p:ph type="ftr" sz="quarter" idx="15"/>
          </p:nvPr>
        </p:nvSpPr>
        <p:spPr>
          <a:xfrm>
            <a:off x="490538" y="6858000"/>
            <a:ext cx="5605462" cy="179388"/>
          </a:xfrm>
        </p:spPr>
        <p:txBody>
          <a:bodyPr/>
          <a:lstStyle>
            <a:lvl1pPr>
              <a:defRPr>
                <a:noFill/>
              </a:defRPr>
            </a:lvl1pPr>
          </a:lstStyle>
          <a:p>
            <a:pPr>
              <a:defRPr/>
            </a:pPr>
            <a:r>
              <a:rPr lang="en-GB"/>
              <a:t>Advancing social justice, promoting decent work</a:t>
            </a:r>
          </a:p>
        </p:txBody>
      </p:sp>
      <p:sp>
        <p:nvSpPr>
          <p:cNvPr id="9" name="Slide Number Placeholder 5">
            <a:extLst>
              <a:ext uri="{FF2B5EF4-FFF2-40B4-BE49-F238E27FC236}">
                <a16:creationId xmlns:a16="http://schemas.microsoft.com/office/drawing/2014/main" id="{CDD26F02-9394-4143-923B-9768DC314A90}"/>
              </a:ext>
            </a:extLst>
          </p:cNvPr>
          <p:cNvSpPr>
            <a:spLocks noGrp="1"/>
          </p:cNvSpPr>
          <p:nvPr>
            <p:ph type="sldNum" sz="quarter" idx="16"/>
          </p:nvPr>
        </p:nvSpPr>
        <p:spPr>
          <a:xfrm>
            <a:off x="11161713" y="6870700"/>
            <a:ext cx="539750" cy="287338"/>
          </a:xfrm>
        </p:spPr>
        <p:txBody>
          <a:bodyPr/>
          <a:lstStyle>
            <a:lvl1pPr>
              <a:defRPr>
                <a:solidFill>
                  <a:schemeClr val="tx1"/>
                </a:solidFill>
              </a:defRPr>
            </a:lvl1pPr>
          </a:lstStyle>
          <a:p>
            <a:pPr>
              <a:defRPr/>
            </a:pPr>
            <a:fld id="{67CE75BE-8D1F-458F-925F-A8731A1E5702}" type="slidenum">
              <a:rPr lang="en-GB"/>
              <a:pPr>
                <a:defRPr/>
              </a:pPr>
              <a:t>‹#›</a:t>
            </a:fld>
            <a:endParaRPr lang="en-GB"/>
          </a:p>
        </p:txBody>
      </p:sp>
    </p:spTree>
    <p:extLst>
      <p:ext uri="{BB962C8B-B14F-4D97-AF65-F5344CB8AC3E}">
        <p14:creationId xmlns:p14="http://schemas.microsoft.com/office/powerpoint/2010/main" val="3413024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02C870-B247-4EE7-B8FE-0590426E4885}"/>
              </a:ext>
            </a:extLst>
          </p:cNvPr>
          <p:cNvSpPr>
            <a:spLocks noGrp="1"/>
          </p:cNvSpPr>
          <p:nvPr>
            <p:ph type="dt" sz="half" idx="10"/>
          </p:nvPr>
        </p:nvSpPr>
        <p:spPr/>
        <p:txBody>
          <a:bodyPr/>
          <a:lstStyle>
            <a:lvl1pPr>
              <a:defRPr/>
            </a:lvl1pPr>
          </a:lstStyle>
          <a:p>
            <a:pPr>
              <a:defRPr/>
            </a:pPr>
            <a:r>
              <a:rPr lang="en-GB"/>
              <a:t>Date: Monday / 01 / October / 2019</a:t>
            </a:r>
          </a:p>
        </p:txBody>
      </p:sp>
      <p:sp>
        <p:nvSpPr>
          <p:cNvPr id="5" name="Footer Placeholder 4">
            <a:extLst>
              <a:ext uri="{FF2B5EF4-FFF2-40B4-BE49-F238E27FC236}">
                <a16:creationId xmlns:a16="http://schemas.microsoft.com/office/drawing/2014/main" id="{6E97D656-C2B6-4D6E-BEE4-6DCAAE549155}"/>
              </a:ext>
            </a:extLst>
          </p:cNvPr>
          <p:cNvSpPr>
            <a:spLocks noGrp="1"/>
          </p:cNvSpPr>
          <p:nvPr>
            <p:ph type="ftr" sz="quarter" idx="11"/>
          </p:nvPr>
        </p:nvSpPr>
        <p:spPr/>
        <p:txBody>
          <a:bodyPr/>
          <a:lstStyle>
            <a:lvl1pPr>
              <a:defRPr/>
            </a:lvl1pPr>
          </a:lstStyle>
          <a:p>
            <a:pPr>
              <a:defRPr/>
            </a:pPr>
            <a:r>
              <a:rPr lang="en-GB"/>
              <a:t>Advancing social justice, promoting decent work</a:t>
            </a:r>
          </a:p>
        </p:txBody>
      </p:sp>
      <p:sp>
        <p:nvSpPr>
          <p:cNvPr id="6" name="Slide Number Placeholder 5">
            <a:extLst>
              <a:ext uri="{FF2B5EF4-FFF2-40B4-BE49-F238E27FC236}">
                <a16:creationId xmlns:a16="http://schemas.microsoft.com/office/drawing/2014/main" id="{DDA6DCD4-0D84-43DA-AAD4-F253F2D7B481}"/>
              </a:ext>
            </a:extLst>
          </p:cNvPr>
          <p:cNvSpPr>
            <a:spLocks noGrp="1"/>
          </p:cNvSpPr>
          <p:nvPr>
            <p:ph type="sldNum" sz="quarter" idx="12"/>
          </p:nvPr>
        </p:nvSpPr>
        <p:spPr/>
        <p:txBody>
          <a:bodyPr/>
          <a:lstStyle>
            <a:lvl1pPr>
              <a:defRPr/>
            </a:lvl1pPr>
          </a:lstStyle>
          <a:p>
            <a:pPr>
              <a:defRPr/>
            </a:pPr>
            <a:fld id="{DAC62D61-8EFA-4508-98DC-90F7DEB328C5}" type="slidenum">
              <a:rPr lang="en-GB"/>
              <a:pPr>
                <a:defRPr/>
              </a:pPr>
              <a:t>‹#›</a:t>
            </a:fld>
            <a:endParaRPr lang="en-GB"/>
          </a:p>
        </p:txBody>
      </p:sp>
    </p:spTree>
    <p:extLst>
      <p:ext uri="{BB962C8B-B14F-4D97-AF65-F5344CB8AC3E}">
        <p14:creationId xmlns:p14="http://schemas.microsoft.com/office/powerpoint/2010/main" val="1781344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Pattern">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F660E577-5A32-4490-9E8C-BBC12B5BB7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7834" b="41969"/>
          <a:stretch>
            <a:fillRect/>
          </a:stretch>
        </p:blipFill>
        <p:spPr bwMode="auto">
          <a:xfrm>
            <a:off x="4581525" y="3244850"/>
            <a:ext cx="76200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3"/>
          </p:nvPr>
        </p:nvSpPr>
        <p:spPr>
          <a:xfrm>
            <a:off x="490538" y="4796725"/>
            <a:ext cx="3412800" cy="970829"/>
          </a:xfrm>
        </p:spPr>
        <p:txBody>
          <a:bodyPr tIns="108000">
            <a:spAutoFit/>
          </a:bodyPr>
          <a:lstStyle>
            <a:lvl1pPr marL="489600" indent="-489600">
              <a:buSzPct val="150000"/>
              <a:buFontTx/>
              <a:buBlip>
                <a:blip r:embed="rId3"/>
              </a:buBlip>
              <a:defRPr b="0">
                <a:solidFill>
                  <a:schemeClr val="tx1"/>
                </a:solidFill>
              </a:defRPr>
            </a:lvl1pPr>
            <a:lvl2pPr marL="669600" indent="-180000">
              <a:buClr>
                <a:schemeClr val="accent2"/>
              </a:buClr>
              <a:buSzPct val="80000"/>
              <a:buFont typeface="Wingdings 3" panose="05040102010807070707" pitchFamily="18" charset="2"/>
              <a:buChar char="u"/>
              <a:defRPr sz="1000"/>
            </a:lvl2pPr>
          </a:lstStyle>
          <a:p>
            <a:pPr lvl="0"/>
            <a:r>
              <a:rPr lang="en-US"/>
              <a:t>Click to edit Master text styles</a:t>
            </a:r>
          </a:p>
          <a:p>
            <a:pPr lvl="1"/>
            <a:r>
              <a:rPr lang="en-US"/>
              <a:t>Second level</a:t>
            </a:r>
          </a:p>
        </p:txBody>
      </p:sp>
      <p:sp>
        <p:nvSpPr>
          <p:cNvPr id="6" name="Date Placeholder 3">
            <a:extLst>
              <a:ext uri="{FF2B5EF4-FFF2-40B4-BE49-F238E27FC236}">
                <a16:creationId xmlns:a16="http://schemas.microsoft.com/office/drawing/2014/main" id="{B12A2A41-BDBF-4000-9716-BF519B9E3307}"/>
              </a:ext>
            </a:extLst>
          </p:cNvPr>
          <p:cNvSpPr>
            <a:spLocks noGrp="1"/>
          </p:cNvSpPr>
          <p:nvPr>
            <p:ph type="dt" sz="half" idx="14"/>
          </p:nvPr>
        </p:nvSpPr>
        <p:spPr/>
        <p:txBody>
          <a:bodyPr/>
          <a:lstStyle>
            <a:lvl1pPr>
              <a:defRPr/>
            </a:lvl1pPr>
          </a:lstStyle>
          <a:p>
            <a:pPr>
              <a:defRPr/>
            </a:pPr>
            <a:r>
              <a:rPr lang="en-GB"/>
              <a:t>Date: Monday / 01 / October / 2019</a:t>
            </a:r>
          </a:p>
        </p:txBody>
      </p:sp>
      <p:sp>
        <p:nvSpPr>
          <p:cNvPr id="7" name="Footer Placeholder 4">
            <a:extLst>
              <a:ext uri="{FF2B5EF4-FFF2-40B4-BE49-F238E27FC236}">
                <a16:creationId xmlns:a16="http://schemas.microsoft.com/office/drawing/2014/main" id="{F4D5F4F5-87A8-4184-8CFE-306C670ACEC1}"/>
              </a:ext>
            </a:extLst>
          </p:cNvPr>
          <p:cNvSpPr>
            <a:spLocks noGrp="1"/>
          </p:cNvSpPr>
          <p:nvPr>
            <p:ph type="ftr" sz="quarter" idx="15"/>
          </p:nvPr>
        </p:nvSpPr>
        <p:spPr/>
        <p:txBody>
          <a:bodyPr/>
          <a:lstStyle>
            <a:lvl1pPr>
              <a:defRPr/>
            </a:lvl1pPr>
          </a:lstStyle>
          <a:p>
            <a:pPr>
              <a:defRPr/>
            </a:pPr>
            <a:r>
              <a:rPr lang="en-GB"/>
              <a:t>Advancing social justice, promoting decent work</a:t>
            </a:r>
          </a:p>
        </p:txBody>
      </p:sp>
      <p:sp>
        <p:nvSpPr>
          <p:cNvPr id="8" name="Slide Number Placeholder 5">
            <a:extLst>
              <a:ext uri="{FF2B5EF4-FFF2-40B4-BE49-F238E27FC236}">
                <a16:creationId xmlns:a16="http://schemas.microsoft.com/office/drawing/2014/main" id="{B0743D4B-CF09-4170-987A-76A60357E134}"/>
              </a:ext>
            </a:extLst>
          </p:cNvPr>
          <p:cNvSpPr>
            <a:spLocks noGrp="1"/>
          </p:cNvSpPr>
          <p:nvPr>
            <p:ph type="sldNum" sz="quarter" idx="16"/>
          </p:nvPr>
        </p:nvSpPr>
        <p:spPr/>
        <p:txBody>
          <a:bodyPr/>
          <a:lstStyle>
            <a:lvl1pPr>
              <a:defRPr/>
            </a:lvl1pPr>
          </a:lstStyle>
          <a:p>
            <a:pPr>
              <a:defRPr/>
            </a:pPr>
            <a:fld id="{57A57F5F-C2F2-48E6-9B0F-7C1B9194E44B}" type="slidenum">
              <a:rPr lang="en-GB"/>
              <a:pPr>
                <a:defRPr/>
              </a:pPr>
              <a:t>‹#›</a:t>
            </a:fld>
            <a:endParaRPr lang="en-GB"/>
          </a:p>
        </p:txBody>
      </p:sp>
    </p:spTree>
    <p:extLst>
      <p:ext uri="{BB962C8B-B14F-4D97-AF65-F5344CB8AC3E}">
        <p14:creationId xmlns:p14="http://schemas.microsoft.com/office/powerpoint/2010/main" val="1470000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Corner Im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5C541-3CA5-41C8-8926-A29D6FAD206C}"/>
              </a:ext>
            </a:extLst>
          </p:cNvPr>
          <p:cNvSpPr txBox="1">
            <a:spLocks noChangeArrowheads="1"/>
          </p:cNvSpPr>
          <p:nvPr userDrawn="1"/>
        </p:nvSpPr>
        <p:spPr bwMode="auto">
          <a:xfrm>
            <a:off x="4686300" y="6870700"/>
            <a:ext cx="75057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GB" sz="1000"/>
              <a:t>NB Manually place “ilo.org” device in front of image</a:t>
            </a:r>
          </a:p>
        </p:txBody>
      </p:sp>
      <p:sp>
        <p:nvSpPr>
          <p:cNvPr id="8" name="Picture Placeholder 7"/>
          <p:cNvSpPr>
            <a:spLocks noGrp="1"/>
          </p:cNvSpPr>
          <p:nvPr>
            <p:ph type="pic" sz="quarter" idx="13"/>
          </p:nvPr>
        </p:nvSpPr>
        <p:spPr>
          <a:xfrm>
            <a:off x="4692650" y="2538000"/>
            <a:ext cx="7499350" cy="4320000"/>
          </a:xfrm>
          <a:custGeom>
            <a:avLst/>
            <a:gdLst>
              <a:gd name="connsiteX0" fmla="*/ 0 w 7499350"/>
              <a:gd name="connsiteY0" fmla="*/ 0 h 4320000"/>
              <a:gd name="connsiteX1" fmla="*/ 7499350 w 7499350"/>
              <a:gd name="connsiteY1" fmla="*/ 0 h 4320000"/>
              <a:gd name="connsiteX2" fmla="*/ 7499350 w 7499350"/>
              <a:gd name="connsiteY2" fmla="*/ 4320000 h 4320000"/>
              <a:gd name="connsiteX3" fmla="*/ 0 w 7499350"/>
              <a:gd name="connsiteY3" fmla="*/ 4320000 h 4320000"/>
              <a:gd name="connsiteX4" fmla="*/ 0 w 7499350"/>
              <a:gd name="connsiteY4" fmla="*/ 0 h 4320000"/>
              <a:gd name="connsiteX0" fmla="*/ 0 w 7499350"/>
              <a:gd name="connsiteY0" fmla="*/ 4320000 h 4320000"/>
              <a:gd name="connsiteX1" fmla="*/ 7499350 w 7499350"/>
              <a:gd name="connsiteY1" fmla="*/ 0 h 4320000"/>
              <a:gd name="connsiteX2" fmla="*/ 7499350 w 7499350"/>
              <a:gd name="connsiteY2" fmla="*/ 4320000 h 4320000"/>
              <a:gd name="connsiteX3" fmla="*/ 0 w 749935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7499350" h="4320000">
                <a:moveTo>
                  <a:pt x="0" y="4320000"/>
                </a:moveTo>
                <a:lnTo>
                  <a:pt x="7499350" y="0"/>
                </a:lnTo>
                <a:lnTo>
                  <a:pt x="7499350" y="4320000"/>
                </a:lnTo>
                <a:lnTo>
                  <a:pt x="0" y="4320000"/>
                </a:lnTo>
                <a:close/>
              </a:path>
            </a:pathLst>
          </a:custGeom>
        </p:spPr>
        <p:txBody>
          <a:bodyPr rtlCol="0" anchor="b">
            <a:noAutofit/>
          </a:bodyPr>
          <a:lstStyle>
            <a:lvl1pPr algn="r">
              <a:defRPr sz="1000" b="1">
                <a:solidFill>
                  <a:schemeClr val="tx1"/>
                </a:solidFill>
              </a:defRPr>
            </a:lvl1pPr>
          </a:lstStyle>
          <a:p>
            <a:pPr lvl="0"/>
            <a:r>
              <a:rPr lang="en-US" noProof="0"/>
              <a:t>Click icon to add picture</a:t>
            </a:r>
            <a:endParaRPr lang="en-GB" noProof="0"/>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a:extLst>
              <a:ext uri="{FF2B5EF4-FFF2-40B4-BE49-F238E27FC236}">
                <a16:creationId xmlns:a16="http://schemas.microsoft.com/office/drawing/2014/main" id="{8851EBC5-31F1-40FC-89C1-DE215AA90EBC}"/>
              </a:ext>
            </a:extLst>
          </p:cNvPr>
          <p:cNvSpPr>
            <a:spLocks noGrp="1"/>
          </p:cNvSpPr>
          <p:nvPr>
            <p:ph type="dt" sz="half" idx="14"/>
          </p:nvPr>
        </p:nvSpPr>
        <p:spPr/>
        <p:txBody>
          <a:bodyPr/>
          <a:lstStyle>
            <a:lvl1pPr>
              <a:defRPr/>
            </a:lvl1pPr>
          </a:lstStyle>
          <a:p>
            <a:pPr>
              <a:defRPr/>
            </a:pPr>
            <a:r>
              <a:rPr lang="en-GB"/>
              <a:t>Date: Monday / 01 / October / 2019</a:t>
            </a:r>
          </a:p>
        </p:txBody>
      </p:sp>
      <p:sp>
        <p:nvSpPr>
          <p:cNvPr id="7" name="Footer Placeholder 4">
            <a:extLst>
              <a:ext uri="{FF2B5EF4-FFF2-40B4-BE49-F238E27FC236}">
                <a16:creationId xmlns:a16="http://schemas.microsoft.com/office/drawing/2014/main" id="{AFA5CF5F-BA52-40EE-95ED-38C7652A25BC}"/>
              </a:ext>
            </a:extLst>
          </p:cNvPr>
          <p:cNvSpPr>
            <a:spLocks noGrp="1"/>
          </p:cNvSpPr>
          <p:nvPr>
            <p:ph type="ftr" sz="quarter" idx="15"/>
          </p:nvPr>
        </p:nvSpPr>
        <p:spPr/>
        <p:txBody>
          <a:bodyPr/>
          <a:lstStyle>
            <a:lvl1pPr>
              <a:defRPr/>
            </a:lvl1pPr>
          </a:lstStyle>
          <a:p>
            <a:pPr>
              <a:defRPr/>
            </a:pPr>
            <a:r>
              <a:rPr lang="en-GB"/>
              <a:t>Advancing social justice, promoting decent work</a:t>
            </a:r>
          </a:p>
        </p:txBody>
      </p:sp>
      <p:sp>
        <p:nvSpPr>
          <p:cNvPr id="9" name="Slide Number Placeholder 5">
            <a:extLst>
              <a:ext uri="{FF2B5EF4-FFF2-40B4-BE49-F238E27FC236}">
                <a16:creationId xmlns:a16="http://schemas.microsoft.com/office/drawing/2014/main" id="{81747031-9A35-4FA9-9150-F96E5AF08126}"/>
              </a:ext>
            </a:extLst>
          </p:cNvPr>
          <p:cNvSpPr>
            <a:spLocks noGrp="1"/>
          </p:cNvSpPr>
          <p:nvPr>
            <p:ph type="sldNum" sz="quarter" idx="16"/>
          </p:nvPr>
        </p:nvSpPr>
        <p:spPr/>
        <p:txBody>
          <a:bodyPr/>
          <a:lstStyle>
            <a:lvl1pPr>
              <a:defRPr/>
            </a:lvl1pPr>
          </a:lstStyle>
          <a:p>
            <a:pPr>
              <a:defRPr/>
            </a:pPr>
            <a:fld id="{851944E4-486B-4C66-A791-0E933F479452}" type="slidenum">
              <a:rPr lang="en-GB"/>
              <a:pPr>
                <a:defRPr/>
              </a:pPr>
              <a:t>‹#›</a:t>
            </a:fld>
            <a:endParaRPr lang="en-GB"/>
          </a:p>
        </p:txBody>
      </p:sp>
    </p:spTree>
    <p:extLst>
      <p:ext uri="{BB962C8B-B14F-4D97-AF65-F5344CB8AC3E}">
        <p14:creationId xmlns:p14="http://schemas.microsoft.com/office/powerpoint/2010/main" val="3943210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Image/Caption">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B78210-7FC9-4AE7-8998-907855207F90}"/>
              </a:ext>
            </a:extLst>
          </p:cNvPr>
          <p:cNvSpPr txBox="1">
            <a:spLocks noChangeArrowheads="1"/>
          </p:cNvSpPr>
          <p:nvPr userDrawn="1"/>
        </p:nvSpPr>
        <p:spPr bwMode="auto">
          <a:xfrm>
            <a:off x="4686300" y="6870700"/>
            <a:ext cx="75057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GB" sz="1000"/>
              <a:t>NB Manually place “ilo.org” device in front of image</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9"/>
          <p:cNvSpPr>
            <a:spLocks noGrp="1"/>
          </p:cNvSpPr>
          <p:nvPr>
            <p:ph type="pic" sz="quarter" idx="13"/>
          </p:nvPr>
        </p:nvSpPr>
        <p:spPr>
          <a:xfrm>
            <a:off x="8289130" y="981075"/>
            <a:ext cx="3902869" cy="5876925"/>
          </a:xfrm>
          <a:custGeom>
            <a:avLst/>
            <a:gdLst>
              <a:gd name="connsiteX0" fmla="*/ 0 w 3902869"/>
              <a:gd name="connsiteY0" fmla="*/ 0 h 5876925"/>
              <a:gd name="connsiteX1" fmla="*/ 3902869 w 3902869"/>
              <a:gd name="connsiteY1" fmla="*/ 0 h 5876925"/>
              <a:gd name="connsiteX2" fmla="*/ 3902869 w 3902869"/>
              <a:gd name="connsiteY2" fmla="*/ 5876925 h 5876925"/>
              <a:gd name="connsiteX3" fmla="*/ 0 w 3902869"/>
              <a:gd name="connsiteY3" fmla="*/ 5876925 h 5876925"/>
              <a:gd name="connsiteX4" fmla="*/ 0 w 3902869"/>
              <a:gd name="connsiteY4" fmla="*/ 0 h 5876925"/>
              <a:gd name="connsiteX0" fmla="*/ 0 w 3902869"/>
              <a:gd name="connsiteY0" fmla="*/ 0 h 5876925"/>
              <a:gd name="connsiteX1" fmla="*/ 3898107 w 3902869"/>
              <a:gd name="connsiteY1" fmla="*/ 2252663 h 5876925"/>
              <a:gd name="connsiteX2" fmla="*/ 3902869 w 3902869"/>
              <a:gd name="connsiteY2" fmla="*/ 5876925 h 5876925"/>
              <a:gd name="connsiteX3" fmla="*/ 0 w 3902869"/>
              <a:gd name="connsiteY3" fmla="*/ 5876925 h 5876925"/>
              <a:gd name="connsiteX4" fmla="*/ 0 w 3902869"/>
              <a:gd name="connsiteY4" fmla="*/ 0 h 5876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869" h="5876925">
                <a:moveTo>
                  <a:pt x="0" y="0"/>
                </a:moveTo>
                <a:lnTo>
                  <a:pt x="3898107" y="2252663"/>
                </a:lnTo>
                <a:cubicBezTo>
                  <a:pt x="3899694" y="3460750"/>
                  <a:pt x="3901282" y="4668838"/>
                  <a:pt x="3902869" y="5876925"/>
                </a:cubicBezTo>
                <a:lnTo>
                  <a:pt x="0" y="5876925"/>
                </a:lnTo>
                <a:lnTo>
                  <a:pt x="0" y="0"/>
                </a:lnTo>
                <a:close/>
              </a:path>
            </a:pathLst>
          </a:custGeom>
        </p:spPr>
        <p:txBody>
          <a:bodyPr rtlCol="0" anchor="b">
            <a:noAutofit/>
          </a:bodyPr>
          <a:lstStyle>
            <a:lvl1pPr algn="r">
              <a:defRPr sz="1000">
                <a:solidFill>
                  <a:schemeClr val="tx1"/>
                </a:solidFill>
              </a:defRPr>
            </a:lvl1pPr>
          </a:lstStyle>
          <a:p>
            <a:pPr lvl="0"/>
            <a:r>
              <a:rPr lang="en-US" noProof="0"/>
              <a:t>Click icon to add picture</a:t>
            </a:r>
            <a:endParaRPr lang="en-GB" noProof="0"/>
          </a:p>
        </p:txBody>
      </p:sp>
      <p:sp>
        <p:nvSpPr>
          <p:cNvPr id="12" name="Text Placeholder 11"/>
          <p:cNvSpPr>
            <a:spLocks noGrp="1"/>
          </p:cNvSpPr>
          <p:nvPr>
            <p:ph type="body" sz="quarter" idx="14"/>
          </p:nvPr>
        </p:nvSpPr>
        <p:spPr>
          <a:xfrm>
            <a:off x="8288338" y="5876925"/>
            <a:ext cx="3413125" cy="247650"/>
          </a:xfrm>
          <a:custGeom>
            <a:avLst/>
            <a:gdLst>
              <a:gd name="connsiteX0" fmla="*/ 0 w 3413125"/>
              <a:gd name="connsiteY0" fmla="*/ 0 h 247650"/>
              <a:gd name="connsiteX1" fmla="*/ 3413125 w 3413125"/>
              <a:gd name="connsiteY1" fmla="*/ 0 h 247650"/>
              <a:gd name="connsiteX2" fmla="*/ 3413125 w 3413125"/>
              <a:gd name="connsiteY2" fmla="*/ 247650 h 247650"/>
              <a:gd name="connsiteX3" fmla="*/ 0 w 3413125"/>
              <a:gd name="connsiteY3" fmla="*/ 247650 h 247650"/>
              <a:gd name="connsiteX4" fmla="*/ 0 w 3413125"/>
              <a:gd name="connsiteY4" fmla="*/ 0 h 247650"/>
              <a:gd name="connsiteX0" fmla="*/ 0 w 3413125"/>
              <a:gd name="connsiteY0" fmla="*/ 0 h 247650"/>
              <a:gd name="connsiteX1" fmla="*/ 3153569 w 3413125"/>
              <a:gd name="connsiteY1" fmla="*/ 0 h 247650"/>
              <a:gd name="connsiteX2" fmla="*/ 3413125 w 3413125"/>
              <a:gd name="connsiteY2" fmla="*/ 247650 h 247650"/>
              <a:gd name="connsiteX3" fmla="*/ 0 w 3413125"/>
              <a:gd name="connsiteY3" fmla="*/ 247650 h 247650"/>
              <a:gd name="connsiteX4" fmla="*/ 0 w 3413125"/>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25" h="247650">
                <a:moveTo>
                  <a:pt x="0" y="0"/>
                </a:moveTo>
                <a:lnTo>
                  <a:pt x="3153569" y="0"/>
                </a:lnTo>
                <a:lnTo>
                  <a:pt x="3413125" y="247650"/>
                </a:lnTo>
                <a:lnTo>
                  <a:pt x="0" y="247650"/>
                </a:lnTo>
                <a:lnTo>
                  <a:pt x="0" y="0"/>
                </a:lnTo>
                <a:close/>
              </a:path>
            </a:pathLst>
          </a:custGeom>
          <a:solidFill>
            <a:schemeClr val="accent2"/>
          </a:solidFill>
        </p:spPr>
        <p:txBody>
          <a:bodyPr lIns="108000" anchor="ctr"/>
          <a:lstStyle>
            <a:lvl1pPr>
              <a:defRPr sz="1000" b="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p:txBody>
      </p:sp>
      <p:sp>
        <p:nvSpPr>
          <p:cNvPr id="7" name="Date Placeholder 3">
            <a:extLst>
              <a:ext uri="{FF2B5EF4-FFF2-40B4-BE49-F238E27FC236}">
                <a16:creationId xmlns:a16="http://schemas.microsoft.com/office/drawing/2014/main" id="{01715F53-AE73-478D-B575-597DA38535E0}"/>
              </a:ext>
            </a:extLst>
          </p:cNvPr>
          <p:cNvSpPr>
            <a:spLocks noGrp="1"/>
          </p:cNvSpPr>
          <p:nvPr>
            <p:ph type="dt" sz="half" idx="15"/>
          </p:nvPr>
        </p:nvSpPr>
        <p:spPr/>
        <p:txBody>
          <a:bodyPr/>
          <a:lstStyle>
            <a:lvl1pPr>
              <a:defRPr/>
            </a:lvl1pPr>
          </a:lstStyle>
          <a:p>
            <a:pPr>
              <a:defRPr/>
            </a:pPr>
            <a:r>
              <a:rPr lang="en-GB"/>
              <a:t>Date: Monday / 01 / October / 2019</a:t>
            </a:r>
          </a:p>
        </p:txBody>
      </p:sp>
      <p:sp>
        <p:nvSpPr>
          <p:cNvPr id="8" name="Footer Placeholder 4">
            <a:extLst>
              <a:ext uri="{FF2B5EF4-FFF2-40B4-BE49-F238E27FC236}">
                <a16:creationId xmlns:a16="http://schemas.microsoft.com/office/drawing/2014/main" id="{6DB18358-DD41-4D38-BBF4-294F7BE77CFD}"/>
              </a:ext>
            </a:extLst>
          </p:cNvPr>
          <p:cNvSpPr>
            <a:spLocks noGrp="1"/>
          </p:cNvSpPr>
          <p:nvPr>
            <p:ph type="ftr" sz="quarter" idx="16"/>
          </p:nvPr>
        </p:nvSpPr>
        <p:spPr/>
        <p:txBody>
          <a:bodyPr/>
          <a:lstStyle>
            <a:lvl1pPr>
              <a:defRPr/>
            </a:lvl1pPr>
          </a:lstStyle>
          <a:p>
            <a:pPr>
              <a:defRPr/>
            </a:pPr>
            <a:r>
              <a:rPr lang="en-GB"/>
              <a:t>Advancing social justice, promoting decent work</a:t>
            </a:r>
          </a:p>
        </p:txBody>
      </p:sp>
      <p:sp>
        <p:nvSpPr>
          <p:cNvPr id="9" name="Slide Number Placeholder 5">
            <a:extLst>
              <a:ext uri="{FF2B5EF4-FFF2-40B4-BE49-F238E27FC236}">
                <a16:creationId xmlns:a16="http://schemas.microsoft.com/office/drawing/2014/main" id="{F81B5F47-6D53-471D-8C9E-9694A4384792}"/>
              </a:ext>
            </a:extLst>
          </p:cNvPr>
          <p:cNvSpPr>
            <a:spLocks noGrp="1"/>
          </p:cNvSpPr>
          <p:nvPr>
            <p:ph type="sldNum" sz="quarter" idx="17"/>
          </p:nvPr>
        </p:nvSpPr>
        <p:spPr/>
        <p:txBody>
          <a:bodyPr/>
          <a:lstStyle>
            <a:lvl1pPr>
              <a:defRPr/>
            </a:lvl1pPr>
          </a:lstStyle>
          <a:p>
            <a:pPr>
              <a:defRPr/>
            </a:pPr>
            <a:fld id="{9C2B2A95-52D5-4068-BF69-EE73C7E21908}" type="slidenum">
              <a:rPr lang="en-GB"/>
              <a:pPr>
                <a:defRPr/>
              </a:pPr>
              <a:t>‹#›</a:t>
            </a:fld>
            <a:endParaRPr lang="en-GB"/>
          </a:p>
        </p:txBody>
      </p:sp>
    </p:spTree>
    <p:extLst>
      <p:ext uri="{BB962C8B-B14F-4D97-AF65-F5344CB8AC3E}">
        <p14:creationId xmlns:p14="http://schemas.microsoft.com/office/powerpoint/2010/main" val="19130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5360400" cy="3482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1062" y="2393949"/>
            <a:ext cx="5360400" cy="3482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4160930B-318D-4556-9F0A-43AC070BC611}"/>
              </a:ext>
            </a:extLst>
          </p:cNvPr>
          <p:cNvSpPr>
            <a:spLocks noGrp="1"/>
          </p:cNvSpPr>
          <p:nvPr>
            <p:ph type="dt" sz="half" idx="10"/>
          </p:nvPr>
        </p:nvSpPr>
        <p:spPr/>
        <p:txBody>
          <a:bodyPr/>
          <a:lstStyle>
            <a:lvl1pPr>
              <a:defRPr/>
            </a:lvl1pPr>
          </a:lstStyle>
          <a:p>
            <a:pPr>
              <a:defRPr/>
            </a:pPr>
            <a:r>
              <a:rPr lang="en-GB"/>
              <a:t>Date: Monday / 01 / October / 2019</a:t>
            </a:r>
          </a:p>
        </p:txBody>
      </p:sp>
      <p:sp>
        <p:nvSpPr>
          <p:cNvPr id="6" name="Footer Placeholder 4">
            <a:extLst>
              <a:ext uri="{FF2B5EF4-FFF2-40B4-BE49-F238E27FC236}">
                <a16:creationId xmlns:a16="http://schemas.microsoft.com/office/drawing/2014/main" id="{8B4A47ED-9E43-4B49-AFDF-2AC2F6C8559D}"/>
              </a:ext>
            </a:extLst>
          </p:cNvPr>
          <p:cNvSpPr>
            <a:spLocks noGrp="1"/>
          </p:cNvSpPr>
          <p:nvPr>
            <p:ph type="ftr" sz="quarter" idx="11"/>
          </p:nvPr>
        </p:nvSpPr>
        <p:spPr/>
        <p:txBody>
          <a:bodyPr/>
          <a:lstStyle>
            <a:lvl1pPr>
              <a:defRPr/>
            </a:lvl1pPr>
          </a:lstStyle>
          <a:p>
            <a:pPr>
              <a:defRPr/>
            </a:pPr>
            <a:r>
              <a:rPr lang="en-GB"/>
              <a:t>Advancing social justice, promoting decent work</a:t>
            </a:r>
          </a:p>
        </p:txBody>
      </p:sp>
      <p:sp>
        <p:nvSpPr>
          <p:cNvPr id="7" name="Slide Number Placeholder 5">
            <a:extLst>
              <a:ext uri="{FF2B5EF4-FFF2-40B4-BE49-F238E27FC236}">
                <a16:creationId xmlns:a16="http://schemas.microsoft.com/office/drawing/2014/main" id="{B28E9824-B6EB-43AC-86C2-477E707D6FB9}"/>
              </a:ext>
            </a:extLst>
          </p:cNvPr>
          <p:cNvSpPr>
            <a:spLocks noGrp="1"/>
          </p:cNvSpPr>
          <p:nvPr>
            <p:ph type="sldNum" sz="quarter" idx="12"/>
          </p:nvPr>
        </p:nvSpPr>
        <p:spPr/>
        <p:txBody>
          <a:bodyPr/>
          <a:lstStyle>
            <a:lvl1pPr>
              <a:defRPr/>
            </a:lvl1pPr>
          </a:lstStyle>
          <a:p>
            <a:pPr>
              <a:defRPr/>
            </a:pPr>
            <a:fld id="{D7DB1D86-DC85-43B5-BD8B-9931F0D7B708}" type="slidenum">
              <a:rPr lang="en-GB"/>
              <a:pPr>
                <a:defRPr/>
              </a:pPr>
              <a:t>‹#›</a:t>
            </a:fld>
            <a:endParaRPr lang="en-GB"/>
          </a:p>
        </p:txBody>
      </p:sp>
    </p:spTree>
    <p:extLst>
      <p:ext uri="{BB962C8B-B14F-4D97-AF65-F5344CB8AC3E}">
        <p14:creationId xmlns:p14="http://schemas.microsoft.com/office/powerpoint/2010/main" val="1847091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3"/>
          <p:cNvSpPr>
            <a:spLocks noGrp="1"/>
          </p:cNvSpPr>
          <p:nvPr>
            <p:ph sz="half" idx="13"/>
          </p:nvPr>
        </p:nvSpPr>
        <p:spPr>
          <a:xfrm>
            <a:off x="8288662" y="2393949"/>
            <a:ext cx="3412800" cy="3482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a:extLst>
              <a:ext uri="{FF2B5EF4-FFF2-40B4-BE49-F238E27FC236}">
                <a16:creationId xmlns:a16="http://schemas.microsoft.com/office/drawing/2014/main" id="{C36CB4F1-B519-44F9-B41C-891675E26DCC}"/>
              </a:ext>
            </a:extLst>
          </p:cNvPr>
          <p:cNvSpPr>
            <a:spLocks noGrp="1"/>
          </p:cNvSpPr>
          <p:nvPr>
            <p:ph type="dt" sz="half" idx="14"/>
          </p:nvPr>
        </p:nvSpPr>
        <p:spPr/>
        <p:txBody>
          <a:bodyPr/>
          <a:lstStyle>
            <a:lvl1pPr>
              <a:defRPr/>
            </a:lvl1pPr>
          </a:lstStyle>
          <a:p>
            <a:pPr>
              <a:defRPr/>
            </a:pPr>
            <a:r>
              <a:rPr lang="en-GB"/>
              <a:t>Date: Monday / 01 / October / 2019</a:t>
            </a:r>
          </a:p>
        </p:txBody>
      </p:sp>
      <p:sp>
        <p:nvSpPr>
          <p:cNvPr id="7" name="Footer Placeholder 4">
            <a:extLst>
              <a:ext uri="{FF2B5EF4-FFF2-40B4-BE49-F238E27FC236}">
                <a16:creationId xmlns:a16="http://schemas.microsoft.com/office/drawing/2014/main" id="{4B10CFF4-510F-4F3D-AE6D-E267BF0FF56C}"/>
              </a:ext>
            </a:extLst>
          </p:cNvPr>
          <p:cNvSpPr>
            <a:spLocks noGrp="1"/>
          </p:cNvSpPr>
          <p:nvPr>
            <p:ph type="ftr" sz="quarter" idx="15"/>
          </p:nvPr>
        </p:nvSpPr>
        <p:spPr/>
        <p:txBody>
          <a:bodyPr/>
          <a:lstStyle>
            <a:lvl1pPr>
              <a:defRPr/>
            </a:lvl1pPr>
          </a:lstStyle>
          <a:p>
            <a:pPr>
              <a:defRPr/>
            </a:pPr>
            <a:r>
              <a:rPr lang="en-GB"/>
              <a:t>Advancing social justice, promoting decent work</a:t>
            </a:r>
          </a:p>
        </p:txBody>
      </p:sp>
      <p:sp>
        <p:nvSpPr>
          <p:cNvPr id="9" name="Slide Number Placeholder 5">
            <a:extLst>
              <a:ext uri="{FF2B5EF4-FFF2-40B4-BE49-F238E27FC236}">
                <a16:creationId xmlns:a16="http://schemas.microsoft.com/office/drawing/2014/main" id="{1E8095E9-1B07-4A83-A901-2560300074D7}"/>
              </a:ext>
            </a:extLst>
          </p:cNvPr>
          <p:cNvSpPr>
            <a:spLocks noGrp="1"/>
          </p:cNvSpPr>
          <p:nvPr>
            <p:ph type="sldNum" sz="quarter" idx="16"/>
          </p:nvPr>
        </p:nvSpPr>
        <p:spPr/>
        <p:txBody>
          <a:bodyPr/>
          <a:lstStyle>
            <a:lvl1pPr>
              <a:defRPr/>
            </a:lvl1pPr>
          </a:lstStyle>
          <a:p>
            <a:pPr>
              <a:defRPr/>
            </a:pPr>
            <a:fld id="{C29ADB9C-CB8E-4BC6-99DE-5AD9191B1057}" type="slidenum">
              <a:rPr lang="en-GB"/>
              <a:pPr>
                <a:defRPr/>
              </a:pPr>
              <a:t>‹#›</a:t>
            </a:fld>
            <a:endParaRPr lang="en-GB"/>
          </a:p>
        </p:txBody>
      </p:sp>
    </p:spTree>
    <p:extLst>
      <p:ext uri="{BB962C8B-B14F-4D97-AF65-F5344CB8AC3E}">
        <p14:creationId xmlns:p14="http://schemas.microsoft.com/office/powerpoint/2010/main" val="4248921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with Sta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3"/>
          </p:nvPr>
        </p:nvSpPr>
        <p:spPr>
          <a:xfrm>
            <a:off x="8288662" y="2393950"/>
            <a:ext cx="3412801" cy="3482975"/>
          </a:xfrm>
        </p:spPr>
        <p:txBody>
          <a:bodyPr tIns="54000"/>
          <a:lstStyle>
            <a:lvl1pPr marL="360000" indent="-360000">
              <a:lnSpc>
                <a:spcPct val="80000"/>
              </a:lnSpc>
              <a:spcBef>
                <a:spcPts val="3200"/>
              </a:spcBef>
              <a:spcAft>
                <a:spcPts val="0"/>
              </a:spcAft>
              <a:buClr>
                <a:schemeClr val="accent2"/>
              </a:buClr>
              <a:buFontTx/>
              <a:buBlip>
                <a:blip r:embed="rId2"/>
              </a:buBlip>
              <a:defRPr sz="6000" b="0" spc="-200" baseline="0">
                <a:solidFill>
                  <a:schemeClr val="accent1"/>
                </a:solidFill>
              </a:defRPr>
            </a:lvl1pPr>
            <a:lvl2pPr marL="360000" indent="0">
              <a:lnSpc>
                <a:spcPct val="100000"/>
              </a:lnSpc>
              <a:spcBef>
                <a:spcPts val="0"/>
              </a:spcBef>
              <a:spcAft>
                <a:spcPts val="0"/>
              </a:spcAft>
              <a:buFontTx/>
              <a:buNone/>
              <a:defRPr sz="1000"/>
            </a:lvl2pPr>
          </a:lstStyle>
          <a:p>
            <a:pPr lvl="0"/>
            <a:r>
              <a:rPr lang="en-US"/>
              <a:t>Click to edit Master text styles</a:t>
            </a:r>
          </a:p>
          <a:p>
            <a:pPr lvl="1"/>
            <a:r>
              <a:rPr lang="en-US"/>
              <a:t>Second level</a:t>
            </a:r>
          </a:p>
        </p:txBody>
      </p:sp>
      <p:sp>
        <p:nvSpPr>
          <p:cNvPr id="6" name="Date Placeholder 3">
            <a:extLst>
              <a:ext uri="{FF2B5EF4-FFF2-40B4-BE49-F238E27FC236}">
                <a16:creationId xmlns:a16="http://schemas.microsoft.com/office/drawing/2014/main" id="{33148282-9388-4317-87F1-7347170F94EF}"/>
              </a:ext>
            </a:extLst>
          </p:cNvPr>
          <p:cNvSpPr>
            <a:spLocks noGrp="1"/>
          </p:cNvSpPr>
          <p:nvPr>
            <p:ph type="dt" sz="half" idx="14"/>
          </p:nvPr>
        </p:nvSpPr>
        <p:spPr/>
        <p:txBody>
          <a:bodyPr/>
          <a:lstStyle>
            <a:lvl1pPr>
              <a:defRPr/>
            </a:lvl1pPr>
          </a:lstStyle>
          <a:p>
            <a:pPr>
              <a:defRPr/>
            </a:pPr>
            <a:r>
              <a:rPr lang="en-GB"/>
              <a:t>Date: Monday / 01 / October / 2019</a:t>
            </a:r>
          </a:p>
        </p:txBody>
      </p:sp>
      <p:sp>
        <p:nvSpPr>
          <p:cNvPr id="7" name="Footer Placeholder 4">
            <a:extLst>
              <a:ext uri="{FF2B5EF4-FFF2-40B4-BE49-F238E27FC236}">
                <a16:creationId xmlns:a16="http://schemas.microsoft.com/office/drawing/2014/main" id="{1EF28A17-8944-4B4F-8612-1B54B1FAD11D}"/>
              </a:ext>
            </a:extLst>
          </p:cNvPr>
          <p:cNvSpPr>
            <a:spLocks noGrp="1"/>
          </p:cNvSpPr>
          <p:nvPr>
            <p:ph type="ftr" sz="quarter" idx="15"/>
          </p:nvPr>
        </p:nvSpPr>
        <p:spPr/>
        <p:txBody>
          <a:bodyPr/>
          <a:lstStyle>
            <a:lvl1pPr>
              <a:defRPr/>
            </a:lvl1pPr>
          </a:lstStyle>
          <a:p>
            <a:pPr>
              <a:defRPr/>
            </a:pPr>
            <a:r>
              <a:rPr lang="en-GB"/>
              <a:t>Advancing social justice, promoting decent work</a:t>
            </a:r>
          </a:p>
        </p:txBody>
      </p:sp>
      <p:sp>
        <p:nvSpPr>
          <p:cNvPr id="8" name="Slide Number Placeholder 5">
            <a:extLst>
              <a:ext uri="{FF2B5EF4-FFF2-40B4-BE49-F238E27FC236}">
                <a16:creationId xmlns:a16="http://schemas.microsoft.com/office/drawing/2014/main" id="{4DB7F630-D8DC-4E12-97F8-F13A21626CC0}"/>
              </a:ext>
            </a:extLst>
          </p:cNvPr>
          <p:cNvSpPr>
            <a:spLocks noGrp="1"/>
          </p:cNvSpPr>
          <p:nvPr>
            <p:ph type="sldNum" sz="quarter" idx="16"/>
          </p:nvPr>
        </p:nvSpPr>
        <p:spPr/>
        <p:txBody>
          <a:bodyPr/>
          <a:lstStyle>
            <a:lvl1pPr>
              <a:defRPr/>
            </a:lvl1pPr>
          </a:lstStyle>
          <a:p>
            <a:pPr>
              <a:defRPr/>
            </a:pPr>
            <a:fld id="{1A52770F-780E-4ACA-95F9-D5B0FFD927B2}" type="slidenum">
              <a:rPr lang="en-GB"/>
              <a:pPr>
                <a:defRPr/>
              </a:pPr>
              <a:t>‹#›</a:t>
            </a:fld>
            <a:endParaRPr lang="en-GB"/>
          </a:p>
        </p:txBody>
      </p:sp>
    </p:spTree>
    <p:extLst>
      <p:ext uri="{BB962C8B-B14F-4D97-AF65-F5344CB8AC3E}">
        <p14:creationId xmlns:p14="http://schemas.microsoft.com/office/powerpoint/2010/main" val="1839329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9"/>
          <p:cNvSpPr>
            <a:spLocks noGrp="1"/>
          </p:cNvSpPr>
          <p:nvPr>
            <p:ph type="body" sz="quarter" idx="13"/>
          </p:nvPr>
        </p:nvSpPr>
        <p:spPr>
          <a:xfrm>
            <a:off x="490538" y="2393950"/>
            <a:ext cx="7380000" cy="3482976"/>
          </a:xfrm>
        </p:spPr>
        <p:txBody>
          <a:bodyPr>
            <a:noAutofit/>
          </a:bodyPr>
          <a:lstStyle>
            <a:lvl1pPr marL="489600" indent="-489600">
              <a:buSzPct val="120000"/>
              <a:buFontTx/>
              <a:buBlip>
                <a:blip r:embed="rId2"/>
              </a:buBlip>
              <a:defRPr sz="2300" b="0">
                <a:solidFill>
                  <a:schemeClr val="tx1"/>
                </a:solidFill>
              </a:defRPr>
            </a:lvl1pPr>
            <a:lvl2pPr marL="489600" indent="0">
              <a:buClr>
                <a:schemeClr val="accent2"/>
              </a:buClr>
              <a:buSzPct val="80000"/>
              <a:buFont typeface="Wingdings 3" panose="05040102010807070707" pitchFamily="18" charset="2"/>
              <a:buNone/>
              <a:defRPr sz="2300" baseline="0"/>
            </a:lvl2pPr>
            <a:lvl3pPr marL="669600" indent="-180000">
              <a:spcBef>
                <a:spcPts val="1800"/>
              </a:spcBef>
              <a:defRPr sz="1000"/>
            </a:lvl3pPr>
          </a:lstStyle>
          <a:p>
            <a:pPr lvl="0"/>
            <a:r>
              <a:rPr lang="en-US"/>
              <a:t>Click to edit Master text styles</a:t>
            </a:r>
          </a:p>
          <a:p>
            <a:pPr lvl="1"/>
            <a:r>
              <a:rPr lang="en-US"/>
              <a:t>Second level</a:t>
            </a:r>
          </a:p>
          <a:p>
            <a:pPr lvl="2"/>
            <a:r>
              <a:rPr lang="en-US"/>
              <a:t>Third level</a:t>
            </a:r>
          </a:p>
        </p:txBody>
      </p:sp>
      <p:sp>
        <p:nvSpPr>
          <p:cNvPr id="8" name="Picture Placeholder 7"/>
          <p:cNvSpPr>
            <a:spLocks noGrp="1"/>
          </p:cNvSpPr>
          <p:nvPr>
            <p:ph type="pic" sz="quarter" idx="14"/>
          </p:nvPr>
        </p:nvSpPr>
        <p:spPr>
          <a:xfrm>
            <a:off x="8270663" y="2447925"/>
            <a:ext cx="3430800" cy="3429000"/>
          </a:xfrm>
        </p:spPr>
        <p:txBody>
          <a:bodyPr rtlCol="0">
            <a:noAutofit/>
          </a:bodyPr>
          <a:lstStyle>
            <a:lvl1pPr>
              <a:defRPr sz="1000">
                <a:solidFill>
                  <a:schemeClr val="tx1"/>
                </a:solidFill>
              </a:defRPr>
            </a:lvl1pPr>
          </a:lstStyle>
          <a:p>
            <a:pPr lvl="0"/>
            <a:r>
              <a:rPr lang="en-US" noProof="0"/>
              <a:t>Click icon to add picture</a:t>
            </a:r>
            <a:endParaRPr lang="en-GB" noProof="0"/>
          </a:p>
        </p:txBody>
      </p:sp>
      <p:sp>
        <p:nvSpPr>
          <p:cNvPr id="5" name="Date Placeholder 3">
            <a:extLst>
              <a:ext uri="{FF2B5EF4-FFF2-40B4-BE49-F238E27FC236}">
                <a16:creationId xmlns:a16="http://schemas.microsoft.com/office/drawing/2014/main" id="{3E27FED3-EF33-4B49-8996-DF62F4C568C2}"/>
              </a:ext>
            </a:extLst>
          </p:cNvPr>
          <p:cNvSpPr>
            <a:spLocks noGrp="1"/>
          </p:cNvSpPr>
          <p:nvPr>
            <p:ph type="dt" sz="half" idx="15"/>
          </p:nvPr>
        </p:nvSpPr>
        <p:spPr/>
        <p:txBody>
          <a:bodyPr/>
          <a:lstStyle>
            <a:lvl1pPr>
              <a:defRPr/>
            </a:lvl1pPr>
          </a:lstStyle>
          <a:p>
            <a:pPr>
              <a:defRPr/>
            </a:pPr>
            <a:r>
              <a:rPr lang="en-GB"/>
              <a:t>Date: Monday / 01 / October / 2019</a:t>
            </a:r>
          </a:p>
        </p:txBody>
      </p:sp>
      <p:sp>
        <p:nvSpPr>
          <p:cNvPr id="7" name="Footer Placeholder 4">
            <a:extLst>
              <a:ext uri="{FF2B5EF4-FFF2-40B4-BE49-F238E27FC236}">
                <a16:creationId xmlns:a16="http://schemas.microsoft.com/office/drawing/2014/main" id="{7D9F5B6B-2AB3-4E4A-AB13-16C39AE69FC6}"/>
              </a:ext>
            </a:extLst>
          </p:cNvPr>
          <p:cNvSpPr>
            <a:spLocks noGrp="1"/>
          </p:cNvSpPr>
          <p:nvPr>
            <p:ph type="ftr" sz="quarter" idx="16"/>
          </p:nvPr>
        </p:nvSpPr>
        <p:spPr/>
        <p:txBody>
          <a:bodyPr/>
          <a:lstStyle>
            <a:lvl1pPr>
              <a:defRPr/>
            </a:lvl1pPr>
          </a:lstStyle>
          <a:p>
            <a:pPr>
              <a:defRPr/>
            </a:pPr>
            <a:r>
              <a:rPr lang="en-GB"/>
              <a:t>Advancing social justice, promoting decent work</a:t>
            </a:r>
          </a:p>
        </p:txBody>
      </p:sp>
      <p:sp>
        <p:nvSpPr>
          <p:cNvPr id="9" name="Slide Number Placeholder 5">
            <a:extLst>
              <a:ext uri="{FF2B5EF4-FFF2-40B4-BE49-F238E27FC236}">
                <a16:creationId xmlns:a16="http://schemas.microsoft.com/office/drawing/2014/main" id="{D79E0C0D-EE68-4BCE-82FA-3B305E9BEFCB}"/>
              </a:ext>
            </a:extLst>
          </p:cNvPr>
          <p:cNvSpPr>
            <a:spLocks noGrp="1"/>
          </p:cNvSpPr>
          <p:nvPr>
            <p:ph type="sldNum" sz="quarter" idx="17"/>
          </p:nvPr>
        </p:nvSpPr>
        <p:spPr/>
        <p:txBody>
          <a:bodyPr/>
          <a:lstStyle>
            <a:lvl1pPr>
              <a:defRPr/>
            </a:lvl1pPr>
          </a:lstStyle>
          <a:p>
            <a:pPr>
              <a:defRPr/>
            </a:pPr>
            <a:fld id="{2A15C81F-7352-45C1-ACA2-4BAFCB520E33}" type="slidenum">
              <a:rPr lang="en-GB"/>
              <a:pPr>
                <a:defRPr/>
              </a:pPr>
              <a:t>‹#›</a:t>
            </a:fld>
            <a:endParaRPr lang="en-GB"/>
          </a:p>
        </p:txBody>
      </p:sp>
    </p:spTree>
    <p:extLst>
      <p:ext uri="{BB962C8B-B14F-4D97-AF65-F5344CB8AC3E}">
        <p14:creationId xmlns:p14="http://schemas.microsoft.com/office/powerpoint/2010/main" val="1363994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A3C0FD0D-099A-4F6F-85AB-DCCD676C2FD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0538" y="490538"/>
            <a:ext cx="1371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a:extLst>
              <a:ext uri="{FF2B5EF4-FFF2-40B4-BE49-F238E27FC236}">
                <a16:creationId xmlns:a16="http://schemas.microsoft.com/office/drawing/2014/main" id="{D610AC23-E2BC-4AC3-BD86-C2130B88BAEC}"/>
              </a:ext>
            </a:extLst>
          </p:cNvPr>
          <p:cNvSpPr/>
          <p:nvPr userDrawn="1"/>
        </p:nvSpPr>
        <p:spPr>
          <a:xfrm flipH="1">
            <a:off x="5529263" y="3006725"/>
            <a:ext cx="6662737" cy="38512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13">
            <a:extLst>
              <a:ext uri="{FF2B5EF4-FFF2-40B4-BE49-F238E27FC236}">
                <a16:creationId xmlns:a16="http://schemas.microsoft.com/office/drawing/2014/main" id="{108D3FA8-8B9F-41C4-9E17-8DF33B5FF3E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2987675"/>
            <a:ext cx="2143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0538" y="2872800"/>
            <a:ext cx="7200000" cy="608525"/>
          </a:xfrm>
        </p:spPr>
        <p:txBody>
          <a:bodyPr bIns="5400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CADA90D-5283-45CF-8C0E-99A0C029B0C5}"/>
              </a:ext>
            </a:extLst>
          </p:cNvPr>
          <p:cNvSpPr>
            <a:spLocks noGrp="1"/>
          </p:cNvSpPr>
          <p:nvPr>
            <p:ph type="dt" sz="half" idx="10"/>
          </p:nvPr>
        </p:nvSpPr>
        <p:spPr/>
        <p:txBody>
          <a:bodyPr/>
          <a:lstStyle>
            <a:lvl1pPr>
              <a:defRPr/>
            </a:lvl1pPr>
          </a:lstStyle>
          <a:p>
            <a:pPr>
              <a:defRPr/>
            </a:pPr>
            <a:r>
              <a:rPr lang="en-GB"/>
              <a:t>Date: Monday / 01 / October / 2019</a:t>
            </a:r>
          </a:p>
        </p:txBody>
      </p:sp>
      <p:sp>
        <p:nvSpPr>
          <p:cNvPr id="8" name="Footer Placeholder 4">
            <a:extLst>
              <a:ext uri="{FF2B5EF4-FFF2-40B4-BE49-F238E27FC236}">
                <a16:creationId xmlns:a16="http://schemas.microsoft.com/office/drawing/2014/main" id="{060D91A0-E2AD-411F-A78F-7F7DE0A2695D}"/>
              </a:ext>
            </a:extLst>
          </p:cNvPr>
          <p:cNvSpPr>
            <a:spLocks noGrp="1"/>
          </p:cNvSpPr>
          <p:nvPr>
            <p:ph type="ftr" sz="quarter" idx="11"/>
          </p:nvPr>
        </p:nvSpPr>
        <p:spPr>
          <a:xfrm>
            <a:off x="3621088" y="6867525"/>
            <a:ext cx="5605462" cy="179388"/>
          </a:xfrm>
        </p:spPr>
        <p:txBody>
          <a:bodyPr/>
          <a:lstStyle>
            <a:lvl1pPr>
              <a:defRPr>
                <a:noFill/>
              </a:defRPr>
            </a:lvl1pPr>
          </a:lstStyle>
          <a:p>
            <a:pPr>
              <a:defRPr/>
            </a:pPr>
            <a:r>
              <a:rPr lang="en-GB"/>
              <a:t>Advancing social justice, promoting decent work</a:t>
            </a:r>
          </a:p>
        </p:txBody>
      </p:sp>
      <p:sp>
        <p:nvSpPr>
          <p:cNvPr id="9" name="Slide Number Placeholder 5">
            <a:extLst>
              <a:ext uri="{FF2B5EF4-FFF2-40B4-BE49-F238E27FC236}">
                <a16:creationId xmlns:a16="http://schemas.microsoft.com/office/drawing/2014/main" id="{A14A0421-73B9-4C70-826D-A672C042509D}"/>
              </a:ext>
            </a:extLst>
          </p:cNvPr>
          <p:cNvSpPr>
            <a:spLocks noGrp="1"/>
          </p:cNvSpPr>
          <p:nvPr>
            <p:ph type="sldNum" sz="quarter" idx="12"/>
          </p:nvPr>
        </p:nvSpPr>
        <p:spPr>
          <a:xfrm>
            <a:off x="11161713" y="6870700"/>
            <a:ext cx="539750" cy="287338"/>
          </a:xfrm>
        </p:spPr>
        <p:txBody>
          <a:bodyPr/>
          <a:lstStyle>
            <a:lvl1pPr>
              <a:defRPr>
                <a:solidFill>
                  <a:schemeClr val="tx1"/>
                </a:solidFill>
              </a:defRPr>
            </a:lvl1pPr>
          </a:lstStyle>
          <a:p>
            <a:pPr>
              <a:defRPr/>
            </a:pPr>
            <a:fld id="{F45D4AAD-E997-4ADA-8299-3BB528586DE4}" type="slidenum">
              <a:rPr lang="en-GB"/>
              <a:pPr>
                <a:defRPr/>
              </a:pPr>
              <a:t>‹#›</a:t>
            </a:fld>
            <a:endParaRPr lang="en-GB"/>
          </a:p>
        </p:txBody>
      </p:sp>
    </p:spTree>
    <p:extLst>
      <p:ext uri="{BB962C8B-B14F-4D97-AF65-F5344CB8AC3E}">
        <p14:creationId xmlns:p14="http://schemas.microsoft.com/office/powerpoint/2010/main" val="2813649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91477" y="476672"/>
            <a:ext cx="10492747" cy="720080"/>
          </a:xfrm>
          <a:prstGeom prst="rect">
            <a:avLst/>
          </a:prstGeom>
        </p:spPr>
        <p:txBody>
          <a:bodyPr/>
          <a:lstStyle>
            <a:lvl1pPr>
              <a:defRPr b="1">
                <a:solidFill>
                  <a:srgbClr val="154F98"/>
                </a:solidFill>
                <a:latin typeface="Arial Narrow" panose="020B0606020202030204"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1391477" y="1340768"/>
            <a:ext cx="10465163" cy="4536504"/>
          </a:xfrm>
          <a:prstGeom prst="rect">
            <a:avLst/>
          </a:prstGeom>
        </p:spPr>
        <p:txBody>
          <a:bodyPr/>
          <a:lstStyle>
            <a:lvl1pPr marL="342900" indent="-342900">
              <a:buClr>
                <a:srgbClr val="154F98"/>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1pPr>
            <a:lvl2pPr marL="742950" indent="-285750">
              <a:buClr>
                <a:srgbClr val="154F98"/>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marL="1143000" indent="-228600">
              <a:buClr>
                <a:srgbClr val="154F98"/>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3181672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B">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73C0A070-19FF-40F0-8185-E4DAA2B7F54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0538" y="490538"/>
            <a:ext cx="1371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a:extLst>
              <a:ext uri="{FF2B5EF4-FFF2-40B4-BE49-F238E27FC236}">
                <a16:creationId xmlns:a16="http://schemas.microsoft.com/office/drawing/2014/main" id="{7E2C5479-3361-4FA4-A1CB-96BB80FEFC2B}"/>
              </a:ext>
            </a:extLst>
          </p:cNvPr>
          <p:cNvSpPr/>
          <p:nvPr userDrawn="1"/>
        </p:nvSpPr>
        <p:spPr>
          <a:xfrm flipH="1">
            <a:off x="8286750" y="4600575"/>
            <a:ext cx="3905250" cy="22574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13">
            <a:extLst>
              <a:ext uri="{FF2B5EF4-FFF2-40B4-BE49-F238E27FC236}">
                <a16:creationId xmlns:a16="http://schemas.microsoft.com/office/drawing/2014/main" id="{A9E3C3AC-48C9-42FB-A19A-CA24EFD710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2987675"/>
            <a:ext cx="2143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a:extLst>
              <a:ext uri="{FF2B5EF4-FFF2-40B4-BE49-F238E27FC236}">
                <a16:creationId xmlns:a16="http://schemas.microsoft.com/office/drawing/2014/main" id="{DA49583B-EEFE-4248-A61B-92EF9C80410B}"/>
              </a:ext>
            </a:extLst>
          </p:cNvPr>
          <p:cNvSpPr/>
          <p:nvPr userDrawn="1"/>
        </p:nvSpPr>
        <p:spPr>
          <a:xfrm rot="10800000">
            <a:off x="3190875" y="1588"/>
            <a:ext cx="8999538" cy="52006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490538" y="2872800"/>
            <a:ext cx="7200000" cy="608525"/>
          </a:xfrm>
        </p:spPr>
        <p:txBody>
          <a:bodyPr bIns="5400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520A0D00-22A0-43D5-BBAD-7531862BB2A1}"/>
              </a:ext>
            </a:extLst>
          </p:cNvPr>
          <p:cNvSpPr>
            <a:spLocks noGrp="1"/>
          </p:cNvSpPr>
          <p:nvPr>
            <p:ph type="dt" sz="half" idx="10"/>
          </p:nvPr>
        </p:nvSpPr>
        <p:spPr/>
        <p:txBody>
          <a:bodyPr/>
          <a:lstStyle>
            <a:lvl1pPr>
              <a:defRPr/>
            </a:lvl1pPr>
          </a:lstStyle>
          <a:p>
            <a:pPr>
              <a:defRPr/>
            </a:pPr>
            <a:r>
              <a:rPr lang="en-GB"/>
              <a:t>Date: Monday / 01 / October / 2019</a:t>
            </a:r>
          </a:p>
        </p:txBody>
      </p:sp>
      <p:sp>
        <p:nvSpPr>
          <p:cNvPr id="9" name="Footer Placeholder 4">
            <a:extLst>
              <a:ext uri="{FF2B5EF4-FFF2-40B4-BE49-F238E27FC236}">
                <a16:creationId xmlns:a16="http://schemas.microsoft.com/office/drawing/2014/main" id="{5960DAFD-A48B-4703-A237-86C8E1AD4716}"/>
              </a:ext>
            </a:extLst>
          </p:cNvPr>
          <p:cNvSpPr>
            <a:spLocks noGrp="1"/>
          </p:cNvSpPr>
          <p:nvPr>
            <p:ph type="ftr" sz="quarter" idx="11"/>
          </p:nvPr>
        </p:nvSpPr>
        <p:spPr>
          <a:xfrm>
            <a:off x="3602038" y="6865938"/>
            <a:ext cx="5605462" cy="180975"/>
          </a:xfrm>
        </p:spPr>
        <p:txBody>
          <a:bodyPr/>
          <a:lstStyle>
            <a:lvl1pPr>
              <a:defRPr>
                <a:noFill/>
              </a:defRPr>
            </a:lvl1pPr>
          </a:lstStyle>
          <a:p>
            <a:pPr>
              <a:defRPr/>
            </a:pPr>
            <a:r>
              <a:rPr lang="en-GB"/>
              <a:t>Advancing social justice, promoting decent work</a:t>
            </a:r>
          </a:p>
        </p:txBody>
      </p:sp>
      <p:sp>
        <p:nvSpPr>
          <p:cNvPr id="10" name="Slide Number Placeholder 5">
            <a:extLst>
              <a:ext uri="{FF2B5EF4-FFF2-40B4-BE49-F238E27FC236}">
                <a16:creationId xmlns:a16="http://schemas.microsoft.com/office/drawing/2014/main" id="{AFC2A1D8-8854-4FEC-980D-59364F58BA6F}"/>
              </a:ext>
            </a:extLst>
          </p:cNvPr>
          <p:cNvSpPr>
            <a:spLocks noGrp="1"/>
          </p:cNvSpPr>
          <p:nvPr>
            <p:ph type="sldNum" sz="quarter" idx="12"/>
          </p:nvPr>
        </p:nvSpPr>
        <p:spPr>
          <a:xfrm>
            <a:off x="11161713" y="6870700"/>
            <a:ext cx="539750" cy="287338"/>
          </a:xfrm>
        </p:spPr>
        <p:txBody>
          <a:bodyPr/>
          <a:lstStyle>
            <a:lvl1pPr>
              <a:defRPr>
                <a:solidFill>
                  <a:schemeClr val="tx1"/>
                </a:solidFill>
              </a:defRPr>
            </a:lvl1pPr>
          </a:lstStyle>
          <a:p>
            <a:pPr>
              <a:defRPr/>
            </a:pPr>
            <a:fld id="{DBBED079-2665-4699-A3D3-30B3C28D45C3}" type="slidenum">
              <a:rPr lang="en-GB"/>
              <a:pPr>
                <a:defRPr/>
              </a:pPr>
              <a:t>‹#›</a:t>
            </a:fld>
            <a:endParaRPr lang="en-GB"/>
          </a:p>
        </p:txBody>
      </p:sp>
    </p:spTree>
    <p:extLst>
      <p:ext uri="{BB962C8B-B14F-4D97-AF65-F5344CB8AC3E}">
        <p14:creationId xmlns:p14="http://schemas.microsoft.com/office/powerpoint/2010/main" val="2375579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C">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97AE888B-C0A0-40D3-8A97-2EBD7CD2BDA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0538" y="490538"/>
            <a:ext cx="1371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1330F803-ABE6-4078-974E-252F951156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2987675"/>
            <a:ext cx="2143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a:extLst>
              <a:ext uri="{FF2B5EF4-FFF2-40B4-BE49-F238E27FC236}">
                <a16:creationId xmlns:a16="http://schemas.microsoft.com/office/drawing/2014/main" id="{0DC8D7EA-BD84-45B8-B8BD-E95BD9DE3082}"/>
              </a:ext>
            </a:extLst>
          </p:cNvPr>
          <p:cNvSpPr/>
          <p:nvPr userDrawn="1"/>
        </p:nvSpPr>
        <p:spPr>
          <a:xfrm rot="10800000">
            <a:off x="5307013" y="0"/>
            <a:ext cx="6884987" cy="397827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490538" y="2872800"/>
            <a:ext cx="7200000" cy="608525"/>
          </a:xfrm>
        </p:spPr>
        <p:txBody>
          <a:bodyPr bIns="5400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9DF46061-4831-45EC-9295-9D0674A18A68}"/>
              </a:ext>
            </a:extLst>
          </p:cNvPr>
          <p:cNvSpPr>
            <a:spLocks noGrp="1"/>
          </p:cNvSpPr>
          <p:nvPr>
            <p:ph type="dt" sz="half" idx="10"/>
          </p:nvPr>
        </p:nvSpPr>
        <p:spPr/>
        <p:txBody>
          <a:bodyPr/>
          <a:lstStyle>
            <a:lvl1pPr>
              <a:defRPr/>
            </a:lvl1pPr>
          </a:lstStyle>
          <a:p>
            <a:pPr>
              <a:defRPr/>
            </a:pPr>
            <a:r>
              <a:rPr lang="en-GB"/>
              <a:t>Date: Monday / 01 / October / 2019</a:t>
            </a:r>
          </a:p>
        </p:txBody>
      </p:sp>
      <p:sp>
        <p:nvSpPr>
          <p:cNvPr id="8" name="Footer Placeholder 4">
            <a:extLst>
              <a:ext uri="{FF2B5EF4-FFF2-40B4-BE49-F238E27FC236}">
                <a16:creationId xmlns:a16="http://schemas.microsoft.com/office/drawing/2014/main" id="{3D1FE4F7-A650-4892-ABD4-A1BBF27D40CC}"/>
              </a:ext>
            </a:extLst>
          </p:cNvPr>
          <p:cNvSpPr>
            <a:spLocks noGrp="1"/>
          </p:cNvSpPr>
          <p:nvPr>
            <p:ph type="ftr" sz="quarter" idx="11"/>
          </p:nvPr>
        </p:nvSpPr>
        <p:spPr>
          <a:xfrm>
            <a:off x="3602038" y="6865938"/>
            <a:ext cx="5605462" cy="180975"/>
          </a:xfrm>
        </p:spPr>
        <p:txBody>
          <a:bodyPr/>
          <a:lstStyle>
            <a:lvl1pPr>
              <a:defRPr>
                <a:noFill/>
              </a:defRPr>
            </a:lvl1pPr>
          </a:lstStyle>
          <a:p>
            <a:pPr>
              <a:defRPr/>
            </a:pPr>
            <a:r>
              <a:rPr lang="en-GB"/>
              <a:t>Advancing social justice, promoting decent work</a:t>
            </a:r>
          </a:p>
        </p:txBody>
      </p:sp>
      <p:sp>
        <p:nvSpPr>
          <p:cNvPr id="9" name="Slide Number Placeholder 5">
            <a:extLst>
              <a:ext uri="{FF2B5EF4-FFF2-40B4-BE49-F238E27FC236}">
                <a16:creationId xmlns:a16="http://schemas.microsoft.com/office/drawing/2014/main" id="{B424FB10-C37C-4BAF-9152-CF5963BE0F57}"/>
              </a:ext>
            </a:extLst>
          </p:cNvPr>
          <p:cNvSpPr>
            <a:spLocks noGrp="1"/>
          </p:cNvSpPr>
          <p:nvPr>
            <p:ph type="sldNum" sz="quarter" idx="12"/>
          </p:nvPr>
        </p:nvSpPr>
        <p:spPr>
          <a:xfrm>
            <a:off x="11161713" y="6870700"/>
            <a:ext cx="539750" cy="287338"/>
          </a:xfrm>
        </p:spPr>
        <p:txBody>
          <a:bodyPr/>
          <a:lstStyle>
            <a:lvl1pPr>
              <a:defRPr>
                <a:solidFill>
                  <a:schemeClr val="tx1"/>
                </a:solidFill>
              </a:defRPr>
            </a:lvl1pPr>
          </a:lstStyle>
          <a:p>
            <a:pPr>
              <a:defRPr/>
            </a:pPr>
            <a:fld id="{728D98B3-B0F6-4F4E-8862-245402C9260B}" type="slidenum">
              <a:rPr lang="en-GB"/>
              <a:pPr>
                <a:defRPr/>
              </a:pPr>
              <a:t>‹#›</a:t>
            </a:fld>
            <a:endParaRPr lang="en-GB"/>
          </a:p>
        </p:txBody>
      </p:sp>
    </p:spTree>
    <p:extLst>
      <p:ext uri="{BB962C8B-B14F-4D97-AF65-F5344CB8AC3E}">
        <p14:creationId xmlns:p14="http://schemas.microsoft.com/office/powerpoint/2010/main" val="4036011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hot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DBE072A1-A40E-410D-B30F-26CAF64FBEBC}"/>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0538" y="490538"/>
            <a:ext cx="1371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5CCEEF16-523B-4387-9C63-369298B0FB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2987675"/>
            <a:ext cx="2143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0538" y="2872800"/>
            <a:ext cx="7200000" cy="608525"/>
          </a:xfrm>
        </p:spPr>
        <p:txBody>
          <a:bodyPr bIns="54000">
            <a:noAutofit/>
          </a:bodyPr>
          <a:lstStyle>
            <a:lvl1pPr>
              <a:lnSpc>
                <a:spcPct val="90000"/>
              </a:lnSpc>
              <a:defRPr sz="400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857FA88C-EACB-43E7-90C2-821B9C976BB5}"/>
              </a:ext>
            </a:extLst>
          </p:cNvPr>
          <p:cNvSpPr>
            <a:spLocks noGrp="1"/>
          </p:cNvSpPr>
          <p:nvPr>
            <p:ph type="dt" sz="half" idx="10"/>
          </p:nvPr>
        </p:nvSpPr>
        <p:spPr/>
        <p:txBody>
          <a:bodyPr/>
          <a:lstStyle>
            <a:lvl1pPr>
              <a:defRPr/>
            </a:lvl1pPr>
          </a:lstStyle>
          <a:p>
            <a:pPr>
              <a:defRPr/>
            </a:pPr>
            <a:r>
              <a:rPr lang="en-GB"/>
              <a:t>Date: Monday / 01 / October / 2019</a:t>
            </a:r>
          </a:p>
        </p:txBody>
      </p:sp>
      <p:sp>
        <p:nvSpPr>
          <p:cNvPr id="7" name="Footer Placeholder 4">
            <a:extLst>
              <a:ext uri="{FF2B5EF4-FFF2-40B4-BE49-F238E27FC236}">
                <a16:creationId xmlns:a16="http://schemas.microsoft.com/office/drawing/2014/main" id="{9DA4B26F-DA87-436E-AAB5-1E1F133B2313}"/>
              </a:ext>
            </a:extLst>
          </p:cNvPr>
          <p:cNvSpPr>
            <a:spLocks noGrp="1"/>
          </p:cNvSpPr>
          <p:nvPr>
            <p:ph type="ftr" sz="quarter" idx="11"/>
          </p:nvPr>
        </p:nvSpPr>
        <p:spPr>
          <a:xfrm>
            <a:off x="3602038" y="6870700"/>
            <a:ext cx="5605462" cy="179388"/>
          </a:xfrm>
        </p:spPr>
        <p:txBody>
          <a:bodyPr/>
          <a:lstStyle>
            <a:lvl1pPr>
              <a:defRPr>
                <a:noFill/>
              </a:defRPr>
            </a:lvl1pPr>
          </a:lstStyle>
          <a:p>
            <a:pPr>
              <a:defRPr/>
            </a:pPr>
            <a:r>
              <a:rPr lang="en-GB"/>
              <a:t>Advancing social justice, promoting decent work</a:t>
            </a:r>
          </a:p>
        </p:txBody>
      </p:sp>
      <p:sp>
        <p:nvSpPr>
          <p:cNvPr id="8" name="Slide Number Placeholder 5">
            <a:extLst>
              <a:ext uri="{FF2B5EF4-FFF2-40B4-BE49-F238E27FC236}">
                <a16:creationId xmlns:a16="http://schemas.microsoft.com/office/drawing/2014/main" id="{8F8640B2-5E83-4276-AEDA-FA7D70AB4D70}"/>
              </a:ext>
            </a:extLst>
          </p:cNvPr>
          <p:cNvSpPr>
            <a:spLocks noGrp="1"/>
          </p:cNvSpPr>
          <p:nvPr>
            <p:ph type="sldNum" sz="quarter" idx="12"/>
          </p:nvPr>
        </p:nvSpPr>
        <p:spPr>
          <a:xfrm>
            <a:off x="11161713" y="6870700"/>
            <a:ext cx="539750" cy="287338"/>
          </a:xfrm>
        </p:spPr>
        <p:txBody>
          <a:bodyPr/>
          <a:lstStyle>
            <a:lvl1pPr>
              <a:defRPr>
                <a:solidFill>
                  <a:schemeClr val="tx1"/>
                </a:solidFill>
              </a:defRPr>
            </a:lvl1pPr>
          </a:lstStyle>
          <a:p>
            <a:pPr>
              <a:defRPr/>
            </a:pPr>
            <a:fld id="{675A7771-0D2E-4711-9871-1FC8D6A782E9}" type="slidenum">
              <a:rPr lang="en-GB"/>
              <a:pPr>
                <a:defRPr/>
              </a:pPr>
              <a:t>‹#›</a:t>
            </a:fld>
            <a:endParaRPr lang="en-GB"/>
          </a:p>
        </p:txBody>
      </p:sp>
    </p:spTree>
    <p:extLst>
      <p:ext uri="{BB962C8B-B14F-4D97-AF65-F5344CB8AC3E}">
        <p14:creationId xmlns:p14="http://schemas.microsoft.com/office/powerpoint/2010/main" val="176167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attern">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D273CCBD-A827-4330-8C89-3D7BC46214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 t="21407" r="38481" b="40746"/>
          <a:stretch>
            <a:fillRect/>
          </a:stretch>
        </p:blipFill>
        <p:spPr bwMode="auto">
          <a:xfrm>
            <a:off x="-1398588" y="1085850"/>
            <a:ext cx="13604876"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BF863579-AB27-4981-88EF-CFD9CCF1719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0538" y="490538"/>
            <a:ext cx="1371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a16="http://schemas.microsoft.com/office/drawing/2014/main" id="{D573AD65-8EFD-4A0C-875A-7EB28C5E0CE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2987675"/>
            <a:ext cx="2143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0538" y="2872800"/>
            <a:ext cx="7200000" cy="608525"/>
          </a:xfrm>
        </p:spPr>
        <p:txBody>
          <a:bodyPr bIns="5400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5868000" cy="648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20A1D36-FDA6-4F67-AF48-829DA7368EAB}"/>
              </a:ext>
            </a:extLst>
          </p:cNvPr>
          <p:cNvSpPr>
            <a:spLocks noGrp="1"/>
          </p:cNvSpPr>
          <p:nvPr>
            <p:ph type="dt" sz="half" idx="10"/>
          </p:nvPr>
        </p:nvSpPr>
        <p:spPr/>
        <p:txBody>
          <a:bodyPr/>
          <a:lstStyle>
            <a:lvl1pPr>
              <a:defRPr/>
            </a:lvl1pPr>
          </a:lstStyle>
          <a:p>
            <a:pPr>
              <a:defRPr/>
            </a:pPr>
            <a:r>
              <a:rPr lang="en-GB"/>
              <a:t>Date: Monday / 01 / October / 2019</a:t>
            </a:r>
          </a:p>
        </p:txBody>
      </p:sp>
      <p:sp>
        <p:nvSpPr>
          <p:cNvPr id="8" name="Footer Placeholder 4">
            <a:extLst>
              <a:ext uri="{FF2B5EF4-FFF2-40B4-BE49-F238E27FC236}">
                <a16:creationId xmlns:a16="http://schemas.microsoft.com/office/drawing/2014/main" id="{BE0A8A1E-3B6A-4D44-A916-6A161B468FC4}"/>
              </a:ext>
            </a:extLst>
          </p:cNvPr>
          <p:cNvSpPr>
            <a:spLocks noGrp="1"/>
          </p:cNvSpPr>
          <p:nvPr>
            <p:ph type="ftr" sz="quarter" idx="11"/>
          </p:nvPr>
        </p:nvSpPr>
        <p:spPr>
          <a:xfrm>
            <a:off x="3649663" y="6870700"/>
            <a:ext cx="5605462" cy="179388"/>
          </a:xfrm>
        </p:spPr>
        <p:txBody>
          <a:bodyPr/>
          <a:lstStyle>
            <a:lvl1pPr>
              <a:defRPr>
                <a:noFill/>
              </a:defRPr>
            </a:lvl1pPr>
          </a:lstStyle>
          <a:p>
            <a:pPr>
              <a:defRPr/>
            </a:pPr>
            <a:r>
              <a:rPr lang="en-GB"/>
              <a:t>Advancing social justice, promoting decent work</a:t>
            </a:r>
          </a:p>
        </p:txBody>
      </p:sp>
      <p:sp>
        <p:nvSpPr>
          <p:cNvPr id="9" name="Slide Number Placeholder 5">
            <a:extLst>
              <a:ext uri="{FF2B5EF4-FFF2-40B4-BE49-F238E27FC236}">
                <a16:creationId xmlns:a16="http://schemas.microsoft.com/office/drawing/2014/main" id="{6071C3FA-F6AA-4C7C-B494-BF5EFB745585}"/>
              </a:ext>
            </a:extLst>
          </p:cNvPr>
          <p:cNvSpPr>
            <a:spLocks noGrp="1"/>
          </p:cNvSpPr>
          <p:nvPr>
            <p:ph type="sldNum" sz="quarter" idx="12"/>
          </p:nvPr>
        </p:nvSpPr>
        <p:spPr>
          <a:xfrm>
            <a:off x="11161713" y="6870700"/>
            <a:ext cx="539750" cy="287338"/>
          </a:xfrm>
        </p:spPr>
        <p:txBody>
          <a:bodyPr/>
          <a:lstStyle>
            <a:lvl1pPr>
              <a:defRPr>
                <a:solidFill>
                  <a:schemeClr val="tx1"/>
                </a:solidFill>
              </a:defRPr>
            </a:lvl1pPr>
          </a:lstStyle>
          <a:p>
            <a:pPr>
              <a:defRPr/>
            </a:pPr>
            <a:fld id="{FFF11DD1-7E14-4E3C-B072-FCF8CAB803B3}" type="slidenum">
              <a:rPr lang="en-GB"/>
              <a:pPr>
                <a:defRPr/>
              </a:pPr>
              <a:t>‹#›</a:t>
            </a:fld>
            <a:endParaRPr lang="en-GB"/>
          </a:p>
        </p:txBody>
      </p:sp>
    </p:spTree>
    <p:extLst>
      <p:ext uri="{BB962C8B-B14F-4D97-AF65-F5344CB8AC3E}">
        <p14:creationId xmlns:p14="http://schemas.microsoft.com/office/powerpoint/2010/main" val="2481779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8B608778-8A21-474E-A30A-840B468593DF}"/>
              </a:ext>
            </a:extLst>
          </p:cNvPr>
          <p:cNvSpPr>
            <a:spLocks noGrp="1"/>
          </p:cNvSpPr>
          <p:nvPr>
            <p:ph type="dt" sz="half" idx="10"/>
          </p:nvPr>
        </p:nvSpPr>
        <p:spPr/>
        <p:txBody>
          <a:bodyPr/>
          <a:lstStyle>
            <a:lvl1pPr>
              <a:defRPr/>
            </a:lvl1pPr>
          </a:lstStyle>
          <a:p>
            <a:pPr>
              <a:defRPr/>
            </a:pPr>
            <a:r>
              <a:rPr lang="en-GB"/>
              <a:t>Date: Monday / 01 / October / 2019</a:t>
            </a:r>
          </a:p>
        </p:txBody>
      </p:sp>
      <p:sp>
        <p:nvSpPr>
          <p:cNvPr id="4" name="Footer Placeholder 4">
            <a:extLst>
              <a:ext uri="{FF2B5EF4-FFF2-40B4-BE49-F238E27FC236}">
                <a16:creationId xmlns:a16="http://schemas.microsoft.com/office/drawing/2014/main" id="{8A960484-F165-4635-9E61-C5B10A03088F}"/>
              </a:ext>
            </a:extLst>
          </p:cNvPr>
          <p:cNvSpPr>
            <a:spLocks noGrp="1"/>
          </p:cNvSpPr>
          <p:nvPr>
            <p:ph type="ftr" sz="quarter" idx="11"/>
          </p:nvPr>
        </p:nvSpPr>
        <p:spPr/>
        <p:txBody>
          <a:bodyPr/>
          <a:lstStyle>
            <a:lvl1pPr>
              <a:defRPr/>
            </a:lvl1pPr>
          </a:lstStyle>
          <a:p>
            <a:pPr>
              <a:defRPr/>
            </a:pPr>
            <a:r>
              <a:rPr lang="en-GB"/>
              <a:t>Advancing social justice, promoting decent work</a:t>
            </a:r>
          </a:p>
        </p:txBody>
      </p:sp>
      <p:sp>
        <p:nvSpPr>
          <p:cNvPr id="5" name="Slide Number Placeholder 5">
            <a:extLst>
              <a:ext uri="{FF2B5EF4-FFF2-40B4-BE49-F238E27FC236}">
                <a16:creationId xmlns:a16="http://schemas.microsoft.com/office/drawing/2014/main" id="{DC385E25-107A-4DB2-BB72-373566B39B3F}"/>
              </a:ext>
            </a:extLst>
          </p:cNvPr>
          <p:cNvSpPr>
            <a:spLocks noGrp="1"/>
          </p:cNvSpPr>
          <p:nvPr>
            <p:ph type="sldNum" sz="quarter" idx="12"/>
          </p:nvPr>
        </p:nvSpPr>
        <p:spPr/>
        <p:txBody>
          <a:bodyPr/>
          <a:lstStyle>
            <a:lvl1pPr>
              <a:defRPr/>
            </a:lvl1pPr>
          </a:lstStyle>
          <a:p>
            <a:pPr>
              <a:defRPr/>
            </a:pPr>
            <a:fld id="{4E05A7E6-C436-485A-89ED-C8686AB5A1BD}" type="slidenum">
              <a:rPr lang="en-GB"/>
              <a:pPr>
                <a:defRPr/>
              </a:pPr>
              <a:t>‹#›</a:t>
            </a:fld>
            <a:endParaRPr lang="en-GB"/>
          </a:p>
        </p:txBody>
      </p:sp>
    </p:spTree>
    <p:extLst>
      <p:ext uri="{BB962C8B-B14F-4D97-AF65-F5344CB8AC3E}">
        <p14:creationId xmlns:p14="http://schemas.microsoft.com/office/powerpoint/2010/main" val="1944184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9795B3B-A05D-40E7-A4E3-5149CB35FD43}"/>
              </a:ext>
            </a:extLst>
          </p:cNvPr>
          <p:cNvSpPr>
            <a:spLocks noGrp="1"/>
          </p:cNvSpPr>
          <p:nvPr>
            <p:ph type="dt" sz="half" idx="10"/>
          </p:nvPr>
        </p:nvSpPr>
        <p:spPr/>
        <p:txBody>
          <a:bodyPr/>
          <a:lstStyle>
            <a:lvl1pPr>
              <a:defRPr/>
            </a:lvl1pPr>
          </a:lstStyle>
          <a:p>
            <a:pPr>
              <a:defRPr/>
            </a:pPr>
            <a:r>
              <a:rPr lang="en-GB"/>
              <a:t>Date: Monday / 01 / October / 2019</a:t>
            </a:r>
          </a:p>
        </p:txBody>
      </p:sp>
      <p:sp>
        <p:nvSpPr>
          <p:cNvPr id="3" name="Footer Placeholder 4">
            <a:extLst>
              <a:ext uri="{FF2B5EF4-FFF2-40B4-BE49-F238E27FC236}">
                <a16:creationId xmlns:a16="http://schemas.microsoft.com/office/drawing/2014/main" id="{1D8F705B-35B4-4225-AF64-CA0DA4F94725}"/>
              </a:ext>
            </a:extLst>
          </p:cNvPr>
          <p:cNvSpPr>
            <a:spLocks noGrp="1"/>
          </p:cNvSpPr>
          <p:nvPr>
            <p:ph type="ftr" sz="quarter" idx="11"/>
          </p:nvPr>
        </p:nvSpPr>
        <p:spPr/>
        <p:txBody>
          <a:bodyPr/>
          <a:lstStyle>
            <a:lvl1pPr>
              <a:defRPr/>
            </a:lvl1pPr>
          </a:lstStyle>
          <a:p>
            <a:pPr>
              <a:defRPr/>
            </a:pPr>
            <a:r>
              <a:rPr lang="en-GB"/>
              <a:t>Advancing social justice, promoting decent work</a:t>
            </a:r>
          </a:p>
        </p:txBody>
      </p:sp>
      <p:sp>
        <p:nvSpPr>
          <p:cNvPr id="4" name="Slide Number Placeholder 5">
            <a:extLst>
              <a:ext uri="{FF2B5EF4-FFF2-40B4-BE49-F238E27FC236}">
                <a16:creationId xmlns:a16="http://schemas.microsoft.com/office/drawing/2014/main" id="{291F9DB8-ABDB-4965-93D1-A4E7F3E104AA}"/>
              </a:ext>
            </a:extLst>
          </p:cNvPr>
          <p:cNvSpPr>
            <a:spLocks noGrp="1"/>
          </p:cNvSpPr>
          <p:nvPr>
            <p:ph type="sldNum" sz="quarter" idx="12"/>
          </p:nvPr>
        </p:nvSpPr>
        <p:spPr/>
        <p:txBody>
          <a:bodyPr/>
          <a:lstStyle>
            <a:lvl1pPr>
              <a:defRPr/>
            </a:lvl1pPr>
          </a:lstStyle>
          <a:p>
            <a:pPr>
              <a:defRPr/>
            </a:pPr>
            <a:fld id="{50C6A2D8-E637-4CCC-9DE6-2596E2A953FE}" type="slidenum">
              <a:rPr lang="en-GB"/>
              <a:pPr>
                <a:defRPr/>
              </a:pPr>
              <a:t>‹#›</a:t>
            </a:fld>
            <a:endParaRPr lang="en-GB"/>
          </a:p>
        </p:txBody>
      </p:sp>
    </p:spTree>
    <p:extLst>
      <p:ext uri="{BB962C8B-B14F-4D97-AF65-F5344CB8AC3E}">
        <p14:creationId xmlns:p14="http://schemas.microsoft.com/office/powerpoint/2010/main" val="1321653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861206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0538" y="2873014"/>
            <a:ext cx="7200000" cy="608525"/>
          </a:xfrm>
        </p:spPr>
        <p:txBody>
          <a:bodyPr wrap="square" bIns="54000" anchor="t" anchorCtr="0">
            <a:noAutofit/>
          </a:bodyPr>
          <a:lstStyle>
            <a:lvl1pPr algn="l">
              <a:defRPr sz="4000"/>
            </a:lvl1pPr>
          </a:lstStyle>
          <a:p>
            <a:r>
              <a:rPr lang="en-US"/>
              <a:t>Click to edit Master title style</a:t>
            </a:r>
            <a:endParaRPr lang="en-GB"/>
          </a:p>
        </p:txBody>
      </p:sp>
      <p:sp>
        <p:nvSpPr>
          <p:cNvPr id="3" name="Subtitle 2"/>
          <p:cNvSpPr>
            <a:spLocks noGrp="1"/>
          </p:cNvSpPr>
          <p:nvPr>
            <p:ph type="subTitle" idx="1"/>
          </p:nvPr>
        </p:nvSpPr>
        <p:spPr>
          <a:xfrm>
            <a:off x="490538" y="3481539"/>
            <a:ext cx="7200000" cy="1655762"/>
          </a:xfrm>
        </p:spPr>
        <p:txBody>
          <a:bodyPr>
            <a:noAutofit/>
          </a:bodyPr>
          <a:lstStyle>
            <a:lvl1pPr marL="0" indent="0" algn="l">
              <a:lnSpc>
                <a:spcPct val="90000"/>
              </a:lnSpc>
              <a:spcAft>
                <a:spcPts val="1200"/>
              </a:spcAft>
              <a:buNone/>
              <a:defRPr sz="4000" b="0">
                <a:solidFill>
                  <a:schemeClr val="accent1"/>
                </a:solidFill>
              </a:defRPr>
            </a:lvl1pPr>
            <a:lvl2pPr marL="0" indent="0" algn="l">
              <a:buNone/>
              <a:defRPr sz="1400">
                <a:solidFill>
                  <a:schemeClr val="accent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490538" y="6180035"/>
            <a:ext cx="2743200" cy="216000"/>
          </a:xfrm>
        </p:spPr>
        <p:txBody>
          <a:bodyPr anchor="b" anchorCtr="0">
            <a:noAutofit/>
          </a:bodyPr>
          <a:lstStyle>
            <a:lvl1pPr>
              <a:defRPr sz="1000">
                <a:solidFill>
                  <a:schemeClr val="accent1"/>
                </a:solidFill>
              </a:defRPr>
            </a:lvl1pPr>
          </a:lstStyle>
          <a:p>
            <a:r>
              <a:rPr lang="en-GB"/>
              <a:t>Date: Monday / 01 / October / 2019</a:t>
            </a:r>
          </a:p>
        </p:txBody>
      </p:sp>
      <p:sp>
        <p:nvSpPr>
          <p:cNvPr id="5" name="Footer Placeholder 4"/>
          <p:cNvSpPr>
            <a:spLocks noGrp="1"/>
          </p:cNvSpPr>
          <p:nvPr>
            <p:ph type="ftr" sz="quarter" idx="11"/>
          </p:nvPr>
        </p:nvSpPr>
        <p:spPr>
          <a:xfrm>
            <a:off x="490538" y="685800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11" name="Picture Placeholder 10"/>
          <p:cNvSpPr>
            <a:spLocks noGrp="1"/>
          </p:cNvSpPr>
          <p:nvPr>
            <p:ph type="pic" sz="quarter" idx="13" hasCustomPrompt="1"/>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txBody>
          <a:bodyPr>
            <a:noAutofit/>
          </a:bodyPr>
          <a:lstStyle>
            <a:lvl1pPr algn="r">
              <a:defRPr sz="1000">
                <a:solidFill>
                  <a:schemeClr val="bg1"/>
                </a:solidFill>
              </a:defRPr>
            </a:lvl1pPr>
          </a:lstStyle>
          <a:p>
            <a:r>
              <a:rPr lang="en-GB"/>
              <a:t>Click icon to insert picture, or leave unchanged for plain colour fill</a:t>
            </a:r>
          </a:p>
        </p:txBody>
      </p:sp>
    </p:spTree>
    <p:extLst>
      <p:ext uri="{BB962C8B-B14F-4D97-AF65-F5344CB8AC3E}">
        <p14:creationId xmlns:p14="http://schemas.microsoft.com/office/powerpoint/2010/main" val="3842636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08883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 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7834" b="41970"/>
          <a:stretch/>
        </p:blipFill>
        <p:spPr>
          <a:xfrm>
            <a:off x="4581526" y="3244430"/>
            <a:ext cx="7619999" cy="3623095"/>
          </a:xfrm>
          <a:prstGeom prst="rect">
            <a:avLst/>
          </a:prstGeom>
        </p:spPr>
      </p:pic>
      <p:sp>
        <p:nvSpPr>
          <p:cNvPr id="10" name="Text Placeholder 9"/>
          <p:cNvSpPr>
            <a:spLocks noGrp="1"/>
          </p:cNvSpPr>
          <p:nvPr>
            <p:ph type="body" sz="quarter" idx="13"/>
          </p:nvPr>
        </p:nvSpPr>
        <p:spPr>
          <a:xfrm>
            <a:off x="490538" y="4796725"/>
            <a:ext cx="3412800" cy="970829"/>
          </a:xfrm>
        </p:spPr>
        <p:txBody>
          <a:bodyPr tIns="108000">
            <a:spAutoFit/>
          </a:bodyPr>
          <a:lstStyle>
            <a:lvl1pPr marL="489600" indent="-489600">
              <a:buSzPct val="150000"/>
              <a:buFontTx/>
              <a:buBlip>
                <a:blip r:embed="rId3"/>
              </a:buBlip>
              <a:defRPr b="0">
                <a:solidFill>
                  <a:schemeClr val="tx1"/>
                </a:solidFill>
              </a:defRPr>
            </a:lvl1pPr>
            <a:lvl2pPr marL="669600" indent="-180000">
              <a:buClr>
                <a:schemeClr val="accent2"/>
              </a:buClr>
              <a:buSzPct val="80000"/>
              <a:buFont typeface="Wingdings 3" panose="05040102010807070707" pitchFamily="18" charset="2"/>
              <a:buChar char="u"/>
              <a:defRPr sz="10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61368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91477" y="476672"/>
            <a:ext cx="10492747" cy="720080"/>
          </a:xfrm>
          <a:prstGeom prst="rect">
            <a:avLst/>
          </a:prstGeom>
        </p:spPr>
        <p:txBody>
          <a:bodyPr/>
          <a:lstStyle>
            <a:lvl1pPr>
              <a:defRPr b="1">
                <a:solidFill>
                  <a:srgbClr val="154F98"/>
                </a:solidFill>
                <a:latin typeface="Arial Narrow" panose="020B0606020202030204"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1391477" y="1340768"/>
            <a:ext cx="10465163" cy="4536504"/>
          </a:xfrm>
          <a:prstGeom prst="rect">
            <a:avLst/>
          </a:prstGeom>
        </p:spPr>
        <p:txBody>
          <a:bodyPr/>
          <a:lstStyle>
            <a:lvl1pPr marL="342900" indent="-342900">
              <a:buClr>
                <a:srgbClr val="154F98"/>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1pPr>
            <a:lvl2pPr marL="742950" indent="-285750">
              <a:buClr>
                <a:srgbClr val="154F98"/>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marL="1143000" indent="-228600">
              <a:buClr>
                <a:srgbClr val="154F98"/>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010853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 Corner Imag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692650" y="2538000"/>
            <a:ext cx="7499350" cy="4320000"/>
          </a:xfrm>
          <a:custGeom>
            <a:avLst/>
            <a:gdLst>
              <a:gd name="connsiteX0" fmla="*/ 0 w 7499350"/>
              <a:gd name="connsiteY0" fmla="*/ 0 h 4320000"/>
              <a:gd name="connsiteX1" fmla="*/ 7499350 w 7499350"/>
              <a:gd name="connsiteY1" fmla="*/ 0 h 4320000"/>
              <a:gd name="connsiteX2" fmla="*/ 7499350 w 7499350"/>
              <a:gd name="connsiteY2" fmla="*/ 4320000 h 4320000"/>
              <a:gd name="connsiteX3" fmla="*/ 0 w 7499350"/>
              <a:gd name="connsiteY3" fmla="*/ 4320000 h 4320000"/>
              <a:gd name="connsiteX4" fmla="*/ 0 w 7499350"/>
              <a:gd name="connsiteY4" fmla="*/ 0 h 4320000"/>
              <a:gd name="connsiteX0" fmla="*/ 0 w 7499350"/>
              <a:gd name="connsiteY0" fmla="*/ 4320000 h 4320000"/>
              <a:gd name="connsiteX1" fmla="*/ 7499350 w 7499350"/>
              <a:gd name="connsiteY1" fmla="*/ 0 h 4320000"/>
              <a:gd name="connsiteX2" fmla="*/ 7499350 w 7499350"/>
              <a:gd name="connsiteY2" fmla="*/ 4320000 h 4320000"/>
              <a:gd name="connsiteX3" fmla="*/ 0 w 749935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7499350" h="4320000">
                <a:moveTo>
                  <a:pt x="0" y="4320000"/>
                </a:moveTo>
                <a:lnTo>
                  <a:pt x="7499350" y="0"/>
                </a:lnTo>
                <a:lnTo>
                  <a:pt x="7499350" y="4320000"/>
                </a:lnTo>
                <a:lnTo>
                  <a:pt x="0" y="4320000"/>
                </a:lnTo>
                <a:close/>
              </a:path>
            </a:pathLst>
          </a:custGeom>
        </p:spPr>
        <p:txBody>
          <a:bodyPr anchor="b" anchorCtr="0"/>
          <a:lstStyle>
            <a:lvl1pPr algn="r">
              <a:defRPr sz="1000" b="1">
                <a:solidFill>
                  <a:schemeClr val="tx1"/>
                </a:solidFill>
              </a:defRPr>
            </a:lvl1pPr>
          </a:lstStyle>
          <a:p>
            <a:r>
              <a:rPr lang="en-GB"/>
              <a:t>Click icon to insert picture</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Tree>
    <p:extLst>
      <p:ext uri="{BB962C8B-B14F-4D97-AF65-F5344CB8AC3E}">
        <p14:creationId xmlns:p14="http://schemas.microsoft.com/office/powerpoint/2010/main" val="2691795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 Image/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
        <p:nvSpPr>
          <p:cNvPr id="10" name="Picture Placeholder 9"/>
          <p:cNvSpPr>
            <a:spLocks noGrp="1"/>
          </p:cNvSpPr>
          <p:nvPr>
            <p:ph type="pic" sz="quarter" idx="13" hasCustomPrompt="1"/>
          </p:nvPr>
        </p:nvSpPr>
        <p:spPr>
          <a:xfrm>
            <a:off x="8289130" y="981075"/>
            <a:ext cx="3902869" cy="5876925"/>
          </a:xfrm>
          <a:custGeom>
            <a:avLst/>
            <a:gdLst>
              <a:gd name="connsiteX0" fmla="*/ 0 w 3902869"/>
              <a:gd name="connsiteY0" fmla="*/ 0 h 5876925"/>
              <a:gd name="connsiteX1" fmla="*/ 3902869 w 3902869"/>
              <a:gd name="connsiteY1" fmla="*/ 0 h 5876925"/>
              <a:gd name="connsiteX2" fmla="*/ 3902869 w 3902869"/>
              <a:gd name="connsiteY2" fmla="*/ 5876925 h 5876925"/>
              <a:gd name="connsiteX3" fmla="*/ 0 w 3902869"/>
              <a:gd name="connsiteY3" fmla="*/ 5876925 h 5876925"/>
              <a:gd name="connsiteX4" fmla="*/ 0 w 3902869"/>
              <a:gd name="connsiteY4" fmla="*/ 0 h 5876925"/>
              <a:gd name="connsiteX0" fmla="*/ 0 w 3902869"/>
              <a:gd name="connsiteY0" fmla="*/ 0 h 5876925"/>
              <a:gd name="connsiteX1" fmla="*/ 3898107 w 3902869"/>
              <a:gd name="connsiteY1" fmla="*/ 2252663 h 5876925"/>
              <a:gd name="connsiteX2" fmla="*/ 3902869 w 3902869"/>
              <a:gd name="connsiteY2" fmla="*/ 5876925 h 5876925"/>
              <a:gd name="connsiteX3" fmla="*/ 0 w 3902869"/>
              <a:gd name="connsiteY3" fmla="*/ 5876925 h 5876925"/>
              <a:gd name="connsiteX4" fmla="*/ 0 w 3902869"/>
              <a:gd name="connsiteY4" fmla="*/ 0 h 5876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869" h="5876925">
                <a:moveTo>
                  <a:pt x="0" y="0"/>
                </a:moveTo>
                <a:lnTo>
                  <a:pt x="3898107" y="2252663"/>
                </a:lnTo>
                <a:cubicBezTo>
                  <a:pt x="3899694" y="3460750"/>
                  <a:pt x="3901282" y="4668838"/>
                  <a:pt x="3902869" y="5876925"/>
                </a:cubicBezTo>
                <a:lnTo>
                  <a:pt x="0" y="5876925"/>
                </a:lnTo>
                <a:lnTo>
                  <a:pt x="0" y="0"/>
                </a:lnTo>
                <a:close/>
              </a:path>
            </a:pathLst>
          </a:custGeom>
        </p:spPr>
        <p:txBody>
          <a:bodyPr anchor="b" anchorCtr="0"/>
          <a:lstStyle>
            <a:lvl1pPr algn="r">
              <a:defRPr sz="1000">
                <a:solidFill>
                  <a:schemeClr val="tx1"/>
                </a:solidFill>
              </a:defRPr>
            </a:lvl1pPr>
          </a:lstStyle>
          <a:p>
            <a:r>
              <a:rPr lang="en-GB"/>
              <a:t>Click icon to insert picture</a:t>
            </a:r>
          </a:p>
        </p:txBody>
      </p:sp>
      <p:sp>
        <p:nvSpPr>
          <p:cNvPr id="12" name="Text Placeholder 11"/>
          <p:cNvSpPr>
            <a:spLocks noGrp="1"/>
          </p:cNvSpPr>
          <p:nvPr>
            <p:ph type="body" sz="quarter" idx="14"/>
          </p:nvPr>
        </p:nvSpPr>
        <p:spPr>
          <a:xfrm>
            <a:off x="8288338" y="5876925"/>
            <a:ext cx="3413125" cy="247650"/>
          </a:xfrm>
          <a:custGeom>
            <a:avLst/>
            <a:gdLst>
              <a:gd name="connsiteX0" fmla="*/ 0 w 3413125"/>
              <a:gd name="connsiteY0" fmla="*/ 0 h 247650"/>
              <a:gd name="connsiteX1" fmla="*/ 3413125 w 3413125"/>
              <a:gd name="connsiteY1" fmla="*/ 0 h 247650"/>
              <a:gd name="connsiteX2" fmla="*/ 3413125 w 3413125"/>
              <a:gd name="connsiteY2" fmla="*/ 247650 h 247650"/>
              <a:gd name="connsiteX3" fmla="*/ 0 w 3413125"/>
              <a:gd name="connsiteY3" fmla="*/ 247650 h 247650"/>
              <a:gd name="connsiteX4" fmla="*/ 0 w 3413125"/>
              <a:gd name="connsiteY4" fmla="*/ 0 h 247650"/>
              <a:gd name="connsiteX0" fmla="*/ 0 w 3413125"/>
              <a:gd name="connsiteY0" fmla="*/ 0 h 247650"/>
              <a:gd name="connsiteX1" fmla="*/ 3153569 w 3413125"/>
              <a:gd name="connsiteY1" fmla="*/ 0 h 247650"/>
              <a:gd name="connsiteX2" fmla="*/ 3413125 w 3413125"/>
              <a:gd name="connsiteY2" fmla="*/ 247650 h 247650"/>
              <a:gd name="connsiteX3" fmla="*/ 0 w 3413125"/>
              <a:gd name="connsiteY3" fmla="*/ 247650 h 247650"/>
              <a:gd name="connsiteX4" fmla="*/ 0 w 3413125"/>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25" h="247650">
                <a:moveTo>
                  <a:pt x="0" y="0"/>
                </a:moveTo>
                <a:lnTo>
                  <a:pt x="3153569" y="0"/>
                </a:lnTo>
                <a:lnTo>
                  <a:pt x="3413125" y="247650"/>
                </a:lnTo>
                <a:lnTo>
                  <a:pt x="0" y="247650"/>
                </a:lnTo>
                <a:lnTo>
                  <a:pt x="0" y="0"/>
                </a:lnTo>
                <a:close/>
              </a:path>
            </a:pathLst>
          </a:custGeom>
          <a:solidFill>
            <a:schemeClr val="accent2"/>
          </a:solidFill>
        </p:spPr>
        <p:txBody>
          <a:bodyPr lIns="108000" anchor="ctr" anchorCtr="0"/>
          <a:lstStyle>
            <a:lvl1pPr>
              <a:defRPr sz="1000" b="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Edit Master text styles</a:t>
            </a:r>
          </a:p>
        </p:txBody>
      </p:sp>
    </p:spTree>
    <p:extLst>
      <p:ext uri="{BB962C8B-B14F-4D97-AF65-F5344CB8AC3E}">
        <p14:creationId xmlns:p14="http://schemas.microsoft.com/office/powerpoint/2010/main" val="2327176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53604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1062" y="2393949"/>
            <a:ext cx="53604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3562799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8" name="Content Placeholder 3"/>
          <p:cNvSpPr>
            <a:spLocks noGrp="1"/>
          </p:cNvSpPr>
          <p:nvPr>
            <p:ph sz="half" idx="13"/>
          </p:nvPr>
        </p:nvSpPr>
        <p:spPr>
          <a:xfrm>
            <a:off x="8288662"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0979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ntent with Sta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10" name="Text Placeholder 9"/>
          <p:cNvSpPr>
            <a:spLocks noGrp="1"/>
          </p:cNvSpPr>
          <p:nvPr>
            <p:ph type="body" sz="quarter" idx="13" hasCustomPrompt="1"/>
          </p:nvPr>
        </p:nvSpPr>
        <p:spPr>
          <a:xfrm>
            <a:off x="8288662" y="2393950"/>
            <a:ext cx="3412801" cy="3482975"/>
          </a:xfrm>
        </p:spPr>
        <p:txBody>
          <a:bodyPr tIns="54000"/>
          <a:lstStyle>
            <a:lvl1pPr marL="360000" indent="-360000">
              <a:lnSpc>
                <a:spcPct val="80000"/>
              </a:lnSpc>
              <a:spcBef>
                <a:spcPts val="3200"/>
              </a:spcBef>
              <a:spcAft>
                <a:spcPts val="0"/>
              </a:spcAft>
              <a:buClr>
                <a:schemeClr val="accent2"/>
              </a:buClr>
              <a:buFontTx/>
              <a:buBlip>
                <a:blip r:embed="rId2"/>
              </a:buBlip>
              <a:defRPr sz="6000" b="0" spc="-200" baseline="0">
                <a:solidFill>
                  <a:schemeClr val="accent1"/>
                </a:solidFill>
              </a:defRPr>
            </a:lvl1pPr>
            <a:lvl2pPr marL="360000" indent="0">
              <a:lnSpc>
                <a:spcPct val="100000"/>
              </a:lnSpc>
              <a:spcBef>
                <a:spcPts val="0"/>
              </a:spcBef>
              <a:spcAft>
                <a:spcPts val="0"/>
              </a:spcAft>
              <a:buFontTx/>
              <a:buNone/>
              <a:defRPr sz="1000"/>
            </a:lvl2pPr>
          </a:lstStyle>
          <a:p>
            <a:pPr lvl="0"/>
            <a:r>
              <a:rPr lang="en-US"/>
              <a:t>00.0%</a:t>
            </a:r>
          </a:p>
          <a:p>
            <a:pPr lvl="1"/>
            <a:r>
              <a:rPr lang="en-US"/>
              <a:t>Supporting text</a:t>
            </a:r>
            <a:endParaRPr lang="en-GB"/>
          </a:p>
        </p:txBody>
      </p:sp>
    </p:spTree>
    <p:extLst>
      <p:ext uri="{BB962C8B-B14F-4D97-AF65-F5344CB8AC3E}">
        <p14:creationId xmlns:p14="http://schemas.microsoft.com/office/powerpoint/2010/main" val="2141033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
        <p:nvSpPr>
          <p:cNvPr id="6" name="Text Placeholder 9"/>
          <p:cNvSpPr>
            <a:spLocks noGrp="1"/>
          </p:cNvSpPr>
          <p:nvPr>
            <p:ph type="body" sz="quarter" idx="13" hasCustomPrompt="1"/>
          </p:nvPr>
        </p:nvSpPr>
        <p:spPr>
          <a:xfrm>
            <a:off x="490538" y="2393950"/>
            <a:ext cx="7380000" cy="3482976"/>
          </a:xfrm>
        </p:spPr>
        <p:txBody>
          <a:bodyPr tIns="0">
            <a:noAutofit/>
          </a:bodyPr>
          <a:lstStyle>
            <a:lvl1pPr marL="489600" indent="-489600">
              <a:buSzPct val="120000"/>
              <a:buFontTx/>
              <a:buBlip>
                <a:blip r:embed="rId2"/>
              </a:buBlip>
              <a:defRPr sz="2300" b="0">
                <a:solidFill>
                  <a:schemeClr val="tx1"/>
                </a:solidFill>
              </a:defRPr>
            </a:lvl1pPr>
            <a:lvl2pPr marL="489600" indent="0">
              <a:buClr>
                <a:schemeClr val="accent2"/>
              </a:buClr>
              <a:buSzPct val="80000"/>
              <a:buFont typeface="Wingdings 3" panose="05040102010807070707" pitchFamily="18" charset="2"/>
              <a:buNone/>
              <a:defRPr sz="2300" baseline="0"/>
            </a:lvl2pPr>
            <a:lvl3pPr marL="669600" indent="-180000">
              <a:spcBef>
                <a:spcPts val="1800"/>
              </a:spcBef>
              <a:defRPr sz="1000"/>
            </a:lvl3pPr>
          </a:lstStyle>
          <a:p>
            <a:pPr lvl="0"/>
            <a:r>
              <a:rPr lang="en-US"/>
              <a:t>Quote (level 1)</a:t>
            </a:r>
          </a:p>
          <a:p>
            <a:pPr lvl="1"/>
            <a:r>
              <a:rPr lang="en-US"/>
              <a:t>Continuation paras (level 2)</a:t>
            </a:r>
          </a:p>
          <a:p>
            <a:pPr lvl="2"/>
            <a:r>
              <a:rPr lang="en-GB"/>
              <a:t>Source (level 3)</a:t>
            </a:r>
          </a:p>
        </p:txBody>
      </p:sp>
      <p:sp>
        <p:nvSpPr>
          <p:cNvPr id="8" name="Picture Placeholder 7"/>
          <p:cNvSpPr>
            <a:spLocks noGrp="1"/>
          </p:cNvSpPr>
          <p:nvPr>
            <p:ph type="pic" sz="quarter" idx="14"/>
          </p:nvPr>
        </p:nvSpPr>
        <p:spPr>
          <a:xfrm>
            <a:off x="8270663" y="2447925"/>
            <a:ext cx="3430800" cy="3429000"/>
          </a:xfrm>
        </p:spPr>
        <p:txBody>
          <a:bodyPr/>
          <a:lstStyle>
            <a:lvl1pPr>
              <a:defRPr sz="1000">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3907758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21088" y="6867374"/>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5529262" y="3007518"/>
            <a:ext cx="6662738" cy="385048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1211157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B">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66325"/>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345442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C">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66325"/>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
        <p:nvSpPr>
          <p:cNvPr id="10" name="Right Triangle 9"/>
          <p:cNvSpPr/>
          <p:nvPr userDrawn="1"/>
        </p:nvSpPr>
        <p:spPr>
          <a:xfrm rot="10800000">
            <a:off x="5307376" y="0"/>
            <a:ext cx="6884624" cy="397871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3564089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7045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602" y="490538"/>
            <a:ext cx="1371472" cy="49448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1575118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Vertical Text Placeholder 2"/>
          <p:cNvSpPr>
            <a:spLocks noGrp="1"/>
          </p:cNvSpPr>
          <p:nvPr>
            <p:ph type="body" orient="vert" idx="1"/>
          </p:nvPr>
        </p:nvSpPr>
        <p:spPr>
          <a:xfrm>
            <a:off x="623392" y="476673"/>
            <a:ext cx="10972800" cy="4525963"/>
          </a:xfrm>
          <a:prstGeom prst="rect">
            <a:avLst/>
          </a:prstGeom>
        </p:spPr>
        <p:txBody>
          <a:bodyPr vert="eaVert"/>
          <a:lstStyle>
            <a:lvl1pPr>
              <a:buClr>
                <a:srgbClr val="82A8B6"/>
              </a:buClr>
              <a:defRPr/>
            </a:lvl1pPr>
            <a:lvl2pPr>
              <a:buClr>
                <a:srgbClr val="82A8B6"/>
              </a:buClr>
              <a:defRPr/>
            </a:lvl2pPr>
            <a:lvl3pPr>
              <a:buClr>
                <a:srgbClr val="82A8B6"/>
              </a:buClr>
              <a:defRPr/>
            </a:lvl3pPr>
            <a:lvl4pPr>
              <a:buClr>
                <a:srgbClr val="82A8B6"/>
              </a:buClr>
              <a:defRPr/>
            </a:lvl4pPr>
            <a:lvl5pPr>
              <a:buClr>
                <a:srgbClr val="82A8B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723691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attern">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 t="21407" r="38481" b="40746"/>
          <a:stretch/>
        </p:blipFill>
        <p:spPr>
          <a:xfrm>
            <a:off x="-1397975" y="1085561"/>
            <a:ext cx="13604217" cy="5784889"/>
          </a:xfrm>
          <a:prstGeom prst="rect">
            <a:avLst/>
          </a:prstGeom>
        </p:spPr>
      </p:pic>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5868000" cy="648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49663" y="687045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1204082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505445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Date: Monday / 01 / October / 2019</a:t>
            </a:r>
          </a:p>
        </p:txBody>
      </p:sp>
      <p:sp>
        <p:nvSpPr>
          <p:cNvPr id="3" name="Footer Placeholder 2"/>
          <p:cNvSpPr>
            <a:spLocks noGrp="1"/>
          </p:cNvSpPr>
          <p:nvPr>
            <p:ph type="ftr" sz="quarter" idx="11"/>
          </p:nvPr>
        </p:nvSpPr>
        <p:spPr/>
        <p:txBody>
          <a:bodyPr/>
          <a:lstStyle/>
          <a:p>
            <a:r>
              <a:rPr lang="en-GB"/>
              <a:t>Advancing social justice, promoting decent work</a:t>
            </a:r>
          </a:p>
        </p:txBody>
      </p:sp>
      <p:sp>
        <p:nvSpPr>
          <p:cNvPr id="4" name="Slide Number Placeholder 3"/>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1582606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928580" y="1874640"/>
            <a:ext cx="10363200" cy="1362075"/>
          </a:xfrm>
          <a:prstGeom prst="rect">
            <a:avLst/>
          </a:prstGeom>
        </p:spPr>
        <p:txBody>
          <a:bodyPr anchor="t"/>
          <a:lstStyle>
            <a:lvl1pPr algn="l">
              <a:defRPr sz="4000" b="1" cap="all">
                <a:solidFill>
                  <a:srgbClr val="154F98"/>
                </a:solidFill>
                <a:latin typeface="Arial" pitchFamily="34" charset="0"/>
                <a:cs typeface="Arial" pitchFamily="34" charset="0"/>
              </a:defRPr>
            </a:lvl1pPr>
          </a:lstStyle>
          <a:p>
            <a:r>
              <a:rPr lang="en-US"/>
              <a:t>Click to edit Master title style</a:t>
            </a:r>
            <a:endParaRPr lang="en-GB"/>
          </a:p>
        </p:txBody>
      </p:sp>
      <p:sp>
        <p:nvSpPr>
          <p:cNvPr id="7" name="Text Placeholder 2"/>
          <p:cNvSpPr>
            <a:spLocks noGrp="1"/>
          </p:cNvSpPr>
          <p:nvPr>
            <p:ph type="body" idx="1"/>
          </p:nvPr>
        </p:nvSpPr>
        <p:spPr>
          <a:xfrm>
            <a:off x="928580" y="332657"/>
            <a:ext cx="10363200" cy="1500187"/>
          </a:xfrm>
          <a:prstGeom prst="rect">
            <a:avLst/>
          </a:prstGeo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ustDataLst>
      <p:tags r:id="rId1"/>
    </p:custDataLst>
    <p:extLst>
      <p:ext uri="{BB962C8B-B14F-4D97-AF65-F5344CB8AC3E}">
        <p14:creationId xmlns:p14="http://schemas.microsoft.com/office/powerpoint/2010/main" val="2726077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89000" y="1149350"/>
            <a:ext cx="10414000" cy="2324100"/>
          </a:xfrm>
          <a:prstGeom prst="rect">
            <a:avLst/>
          </a:prstGeom>
        </p:spPr>
        <p:txBody>
          <a:bodyPr anchor="b"/>
          <a:lstStyle/>
          <a:p>
            <a:r>
              <a:t>Title Text</a:t>
            </a:r>
          </a:p>
        </p:txBody>
      </p:sp>
      <p:sp>
        <p:nvSpPr>
          <p:cNvPr id="12" name="Shape 12"/>
          <p:cNvSpPr>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200"/>
            </a:lvl1pPr>
            <a:lvl2pPr marL="0" indent="114300" algn="ctr">
              <a:spcBef>
                <a:spcPts val="0"/>
              </a:spcBef>
              <a:buSzTx/>
              <a:buNone/>
              <a:defRPr sz="2200"/>
            </a:lvl2pPr>
            <a:lvl3pPr marL="0" indent="228600" algn="ctr">
              <a:spcBef>
                <a:spcPts val="0"/>
              </a:spcBef>
              <a:buSzTx/>
              <a:buNone/>
              <a:defRPr sz="2200"/>
            </a:lvl3pPr>
            <a:lvl4pPr marL="0" indent="342900" algn="ctr">
              <a:spcBef>
                <a:spcPts val="0"/>
              </a:spcBef>
              <a:buSzTx/>
              <a:buNone/>
              <a:defRPr sz="2200"/>
            </a:lvl4pPr>
            <a:lvl5pPr marL="0" indent="45720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607186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Date: Monday / 01 / October / 2019</a:t>
            </a:r>
          </a:p>
        </p:txBody>
      </p:sp>
      <p:sp>
        <p:nvSpPr>
          <p:cNvPr id="3" name="Footer Placeholder 2"/>
          <p:cNvSpPr>
            <a:spLocks noGrp="1"/>
          </p:cNvSpPr>
          <p:nvPr>
            <p:ph type="ftr" sz="quarter" idx="11"/>
          </p:nvPr>
        </p:nvSpPr>
        <p:spPr/>
        <p:txBody>
          <a:bodyPr/>
          <a:lstStyle/>
          <a:p>
            <a:r>
              <a:rPr lang="en-GB"/>
              <a:t>Advancing social justice, promoting decent work</a:t>
            </a:r>
          </a:p>
        </p:txBody>
      </p:sp>
      <p:sp>
        <p:nvSpPr>
          <p:cNvPr id="4" name="Slide Number Placeholder 3"/>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381749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384102" y="827314"/>
            <a:ext cx="2583543" cy="2601686"/>
          </a:xfrm>
          <a:custGeom>
            <a:avLst/>
            <a:gdLst>
              <a:gd name="connsiteX0" fmla="*/ 0 w 2583543"/>
              <a:gd name="connsiteY0" fmla="*/ 0 h 2601686"/>
              <a:gd name="connsiteX1" fmla="*/ 2583543 w 2583543"/>
              <a:gd name="connsiteY1" fmla="*/ 0 h 2601686"/>
              <a:gd name="connsiteX2" fmla="*/ 2583543 w 2583543"/>
              <a:gd name="connsiteY2" fmla="*/ 2601686 h 2601686"/>
              <a:gd name="connsiteX3" fmla="*/ 0 w 2583543"/>
              <a:gd name="connsiteY3" fmla="*/ 2601686 h 2601686"/>
            </a:gdLst>
            <a:ahLst/>
            <a:cxnLst>
              <a:cxn ang="0">
                <a:pos x="connsiteX0" y="connsiteY0"/>
              </a:cxn>
              <a:cxn ang="0">
                <a:pos x="connsiteX1" y="connsiteY1"/>
              </a:cxn>
              <a:cxn ang="0">
                <a:pos x="connsiteX2" y="connsiteY2"/>
              </a:cxn>
              <a:cxn ang="0">
                <a:pos x="connsiteX3" y="connsiteY3"/>
              </a:cxn>
            </a:cxnLst>
            <a:rect l="l" t="t" r="r" b="b"/>
            <a:pathLst>
              <a:path w="2583543" h="2601686">
                <a:moveTo>
                  <a:pt x="0" y="0"/>
                </a:moveTo>
                <a:lnTo>
                  <a:pt x="2583543" y="0"/>
                </a:lnTo>
                <a:lnTo>
                  <a:pt x="2583543" y="2601686"/>
                </a:lnTo>
                <a:lnTo>
                  <a:pt x="0" y="2601686"/>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5" name="Picture Placeholder 14"/>
          <p:cNvSpPr>
            <a:spLocks noGrp="1"/>
          </p:cNvSpPr>
          <p:nvPr>
            <p:ph type="pic" sz="quarter" idx="11"/>
          </p:nvPr>
        </p:nvSpPr>
        <p:spPr>
          <a:xfrm>
            <a:off x="3330853" y="3429000"/>
            <a:ext cx="2583542" cy="2601686"/>
          </a:xfrm>
          <a:custGeom>
            <a:avLst/>
            <a:gdLst>
              <a:gd name="connsiteX0" fmla="*/ 0 w 2583542"/>
              <a:gd name="connsiteY0" fmla="*/ 0 h 2601686"/>
              <a:gd name="connsiteX1" fmla="*/ 2583542 w 2583542"/>
              <a:gd name="connsiteY1" fmla="*/ 0 h 2601686"/>
              <a:gd name="connsiteX2" fmla="*/ 2583542 w 2583542"/>
              <a:gd name="connsiteY2" fmla="*/ 2601686 h 2601686"/>
              <a:gd name="connsiteX3" fmla="*/ 0 w 2583542"/>
              <a:gd name="connsiteY3" fmla="*/ 2601686 h 2601686"/>
            </a:gdLst>
            <a:ahLst/>
            <a:cxnLst>
              <a:cxn ang="0">
                <a:pos x="connsiteX0" y="connsiteY0"/>
              </a:cxn>
              <a:cxn ang="0">
                <a:pos x="connsiteX1" y="connsiteY1"/>
              </a:cxn>
              <a:cxn ang="0">
                <a:pos x="connsiteX2" y="connsiteY2"/>
              </a:cxn>
              <a:cxn ang="0">
                <a:pos x="connsiteX3" y="connsiteY3"/>
              </a:cxn>
            </a:cxnLst>
            <a:rect l="l" t="t" r="r" b="b"/>
            <a:pathLst>
              <a:path w="2583542" h="2601686">
                <a:moveTo>
                  <a:pt x="0" y="0"/>
                </a:moveTo>
                <a:lnTo>
                  <a:pt x="2583542" y="0"/>
                </a:lnTo>
                <a:lnTo>
                  <a:pt x="2583542" y="2601686"/>
                </a:lnTo>
                <a:lnTo>
                  <a:pt x="0" y="2601686"/>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7" name="Picture Placeholder 16"/>
          <p:cNvSpPr>
            <a:spLocks noGrp="1"/>
          </p:cNvSpPr>
          <p:nvPr>
            <p:ph type="pic" sz="quarter" idx="12"/>
          </p:nvPr>
        </p:nvSpPr>
        <p:spPr>
          <a:xfrm>
            <a:off x="9224355" y="3429000"/>
            <a:ext cx="2583542" cy="2601686"/>
          </a:xfrm>
          <a:custGeom>
            <a:avLst/>
            <a:gdLst>
              <a:gd name="connsiteX0" fmla="*/ 0 w 2583542"/>
              <a:gd name="connsiteY0" fmla="*/ 0 h 2601686"/>
              <a:gd name="connsiteX1" fmla="*/ 2583542 w 2583542"/>
              <a:gd name="connsiteY1" fmla="*/ 0 h 2601686"/>
              <a:gd name="connsiteX2" fmla="*/ 2583542 w 2583542"/>
              <a:gd name="connsiteY2" fmla="*/ 2601686 h 2601686"/>
              <a:gd name="connsiteX3" fmla="*/ 0 w 2583542"/>
              <a:gd name="connsiteY3" fmla="*/ 2601686 h 2601686"/>
            </a:gdLst>
            <a:ahLst/>
            <a:cxnLst>
              <a:cxn ang="0">
                <a:pos x="connsiteX0" y="connsiteY0"/>
              </a:cxn>
              <a:cxn ang="0">
                <a:pos x="connsiteX1" y="connsiteY1"/>
              </a:cxn>
              <a:cxn ang="0">
                <a:pos x="connsiteX2" y="connsiteY2"/>
              </a:cxn>
              <a:cxn ang="0">
                <a:pos x="connsiteX3" y="connsiteY3"/>
              </a:cxn>
            </a:cxnLst>
            <a:rect l="l" t="t" r="r" b="b"/>
            <a:pathLst>
              <a:path w="2583542" h="2601686">
                <a:moveTo>
                  <a:pt x="0" y="0"/>
                </a:moveTo>
                <a:lnTo>
                  <a:pt x="2583542" y="0"/>
                </a:lnTo>
                <a:lnTo>
                  <a:pt x="2583542" y="2601686"/>
                </a:lnTo>
                <a:lnTo>
                  <a:pt x="0" y="2601686"/>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
        <p:nvSpPr>
          <p:cNvPr id="16" name="Picture Placeholder 15"/>
          <p:cNvSpPr>
            <a:spLocks noGrp="1"/>
          </p:cNvSpPr>
          <p:nvPr>
            <p:ph type="pic" sz="quarter" idx="13"/>
          </p:nvPr>
        </p:nvSpPr>
        <p:spPr>
          <a:xfrm>
            <a:off x="6277604" y="827314"/>
            <a:ext cx="2583541" cy="2601686"/>
          </a:xfrm>
          <a:custGeom>
            <a:avLst/>
            <a:gdLst>
              <a:gd name="connsiteX0" fmla="*/ 0 w 2583541"/>
              <a:gd name="connsiteY0" fmla="*/ 0 h 2601686"/>
              <a:gd name="connsiteX1" fmla="*/ 2583541 w 2583541"/>
              <a:gd name="connsiteY1" fmla="*/ 0 h 2601686"/>
              <a:gd name="connsiteX2" fmla="*/ 2583541 w 2583541"/>
              <a:gd name="connsiteY2" fmla="*/ 2601686 h 2601686"/>
              <a:gd name="connsiteX3" fmla="*/ 0 w 2583541"/>
              <a:gd name="connsiteY3" fmla="*/ 2601686 h 2601686"/>
            </a:gdLst>
            <a:ahLst/>
            <a:cxnLst>
              <a:cxn ang="0">
                <a:pos x="connsiteX0" y="connsiteY0"/>
              </a:cxn>
              <a:cxn ang="0">
                <a:pos x="connsiteX1" y="connsiteY1"/>
              </a:cxn>
              <a:cxn ang="0">
                <a:pos x="connsiteX2" y="connsiteY2"/>
              </a:cxn>
              <a:cxn ang="0">
                <a:pos x="connsiteX3" y="connsiteY3"/>
              </a:cxn>
            </a:cxnLst>
            <a:rect l="l" t="t" r="r" b="b"/>
            <a:pathLst>
              <a:path w="2583541" h="2601686">
                <a:moveTo>
                  <a:pt x="0" y="0"/>
                </a:moveTo>
                <a:lnTo>
                  <a:pt x="2583541" y="0"/>
                </a:lnTo>
                <a:lnTo>
                  <a:pt x="2583541" y="2601686"/>
                </a:lnTo>
                <a:lnTo>
                  <a:pt x="0" y="2601686"/>
                </a:lnTo>
                <a:close/>
              </a:path>
            </a:pathLst>
          </a:custGeom>
          <a:pattFill prst="solidDmnd">
            <a:fgClr>
              <a:schemeClr val="bg1">
                <a:lumMod val="85000"/>
              </a:schemeClr>
            </a:fgClr>
            <a:bgClr>
              <a:schemeClr val="bg1"/>
            </a:bgClr>
          </a:pattFill>
        </p:spPr>
        <p:txBody>
          <a:bodyPr wrap="square" anchor="ctr">
            <a:noAutofit/>
          </a:bodyPr>
          <a:lstStyle>
            <a:lvl1pPr algn="ctr">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853887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tags" Target="../tags/tag1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3" Type="http://schemas.openxmlformats.org/officeDocument/2006/relationships/slideLayout" Target="../slideLayouts/slideLayout22.xml"/><Relationship Id="rId21" Type="http://schemas.openxmlformats.org/officeDocument/2006/relationships/image" Target="../media/image5.emf"/><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4.em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3.emf"/><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3.emf"/><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5.emf"/><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4.emf"/><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3"/>
          <p:cNvSpPr txBox="1">
            <a:spLocks/>
          </p:cNvSpPr>
          <p:nvPr userDrawn="1"/>
        </p:nvSpPr>
        <p:spPr>
          <a:xfrm>
            <a:off x="11280576" y="6453336"/>
            <a:ext cx="719403" cy="317500"/>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defRPr/>
            </a:pPr>
            <a:fld id="{AC611B22-04DA-49DB-8F00-1DBB662793CA}" type="slidenum">
              <a:rPr lang="it-IT" sz="1400" smtClean="0">
                <a:solidFill>
                  <a:schemeClr val="bg1"/>
                </a:solidFill>
              </a:rPr>
              <a:pPr algn="ctr" eaLnBrk="1" hangingPunct="1">
                <a:defRPr/>
              </a:pPr>
              <a:t>‹#›</a:t>
            </a:fld>
            <a:endParaRPr lang="id-ID" sz="1600">
              <a:solidFill>
                <a:schemeClr val="bg1"/>
              </a:solidFill>
            </a:endParaRPr>
          </a:p>
        </p:txBody>
      </p:sp>
      <p:cxnSp>
        <p:nvCxnSpPr>
          <p:cNvPr id="6" name="Straight Connector 5"/>
          <p:cNvCxnSpPr/>
          <p:nvPr userDrawn="1"/>
        </p:nvCxnSpPr>
        <p:spPr>
          <a:xfrm>
            <a:off x="719403" y="476672"/>
            <a:ext cx="0" cy="5400600"/>
          </a:xfrm>
          <a:prstGeom prst="line">
            <a:avLst/>
          </a:prstGeom>
          <a:ln/>
        </p:spPr>
        <p:style>
          <a:lnRef idx="1">
            <a:schemeClr val="dk1"/>
          </a:lnRef>
          <a:fillRef idx="0">
            <a:schemeClr val="dk1"/>
          </a:fillRef>
          <a:effectRef idx="0">
            <a:schemeClr val="dk1"/>
          </a:effectRef>
          <a:fontRef idx="minor">
            <a:schemeClr val="tx1"/>
          </a:fontRef>
        </p:style>
      </p:cxnSp>
    </p:spTree>
    <p:custDataLst>
      <p:tags r:id="rId16"/>
    </p:custDataLst>
    <p:extLst>
      <p:ext uri="{BB962C8B-B14F-4D97-AF65-F5344CB8AC3E}">
        <p14:creationId xmlns:p14="http://schemas.microsoft.com/office/powerpoint/2010/main" val="572787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5" r:id="rId4"/>
    <p:sldLayoutId id="2147483690" r:id="rId5"/>
    <p:sldLayoutId id="2147483691" r:id="rId6"/>
    <p:sldLayoutId id="2147483692" r:id="rId7"/>
    <p:sldLayoutId id="2147483693" r:id="rId8"/>
    <p:sldLayoutId id="2147483694" r:id="rId9"/>
    <p:sldLayoutId id="2147483650" r:id="rId10"/>
    <p:sldLayoutId id="2147483654" r:id="rId11"/>
    <p:sldLayoutId id="2147483655" r:id="rId12"/>
    <p:sldLayoutId id="2147483656" r:id="rId13"/>
    <p:sldLayoutId id="2147483658" r:id="rId14"/>
  </p:sldLayoutIdLst>
  <p:hf hdr="0" ftr="0" dt="0"/>
  <p:txStyles>
    <p:titleStyle>
      <a:lvl1pPr algn="l" rtl="0" fontAlgn="base">
        <a:spcBef>
          <a:spcPct val="0"/>
        </a:spcBef>
        <a:spcAft>
          <a:spcPct val="0"/>
        </a:spcAft>
        <a:defRPr sz="3600">
          <a:solidFill>
            <a:srgbClr val="F2650E"/>
          </a:solidFill>
          <a:latin typeface="+mj-lt"/>
          <a:ea typeface="+mj-ea"/>
          <a:cs typeface="+mj-cs"/>
        </a:defRPr>
      </a:lvl1pPr>
      <a:lvl2pPr algn="l" rtl="0" fontAlgn="base">
        <a:spcBef>
          <a:spcPct val="0"/>
        </a:spcBef>
        <a:spcAft>
          <a:spcPct val="0"/>
        </a:spcAft>
        <a:defRPr sz="3600">
          <a:solidFill>
            <a:srgbClr val="F2650E"/>
          </a:solidFill>
          <a:latin typeface="Verdana" charset="0"/>
          <a:ea typeface="Arial Unicode MS" charset="0"/>
          <a:cs typeface="Arial Unicode MS" charset="0"/>
        </a:defRPr>
      </a:lvl2pPr>
      <a:lvl3pPr algn="l" rtl="0" fontAlgn="base">
        <a:spcBef>
          <a:spcPct val="0"/>
        </a:spcBef>
        <a:spcAft>
          <a:spcPct val="0"/>
        </a:spcAft>
        <a:defRPr sz="3600">
          <a:solidFill>
            <a:srgbClr val="F2650E"/>
          </a:solidFill>
          <a:latin typeface="Verdana" charset="0"/>
          <a:ea typeface="Arial Unicode MS" charset="0"/>
          <a:cs typeface="Arial Unicode MS" charset="0"/>
        </a:defRPr>
      </a:lvl3pPr>
      <a:lvl4pPr algn="l" rtl="0" fontAlgn="base">
        <a:spcBef>
          <a:spcPct val="0"/>
        </a:spcBef>
        <a:spcAft>
          <a:spcPct val="0"/>
        </a:spcAft>
        <a:defRPr sz="3600">
          <a:solidFill>
            <a:srgbClr val="F2650E"/>
          </a:solidFill>
          <a:latin typeface="Verdana" charset="0"/>
          <a:ea typeface="Arial Unicode MS" charset="0"/>
          <a:cs typeface="Arial Unicode MS" charset="0"/>
        </a:defRPr>
      </a:lvl4pPr>
      <a:lvl5pPr algn="l" rtl="0" fontAlgn="base">
        <a:spcBef>
          <a:spcPct val="0"/>
        </a:spcBef>
        <a:spcAft>
          <a:spcPct val="0"/>
        </a:spcAft>
        <a:defRPr sz="3600">
          <a:solidFill>
            <a:srgbClr val="F2650E"/>
          </a:solidFill>
          <a:latin typeface="Verdana" charset="0"/>
          <a:ea typeface="Arial Unicode MS" charset="0"/>
          <a:cs typeface="Arial Unicode MS" charset="0"/>
        </a:defRPr>
      </a:lvl5pPr>
      <a:lvl6pPr marL="457200" algn="l" rtl="0" fontAlgn="base">
        <a:spcBef>
          <a:spcPct val="0"/>
        </a:spcBef>
        <a:spcAft>
          <a:spcPct val="0"/>
        </a:spcAft>
        <a:defRPr sz="3600">
          <a:solidFill>
            <a:srgbClr val="F2650E"/>
          </a:solidFill>
          <a:latin typeface="Verdana" charset="0"/>
          <a:ea typeface="Arial Unicode MS" charset="0"/>
          <a:cs typeface="Arial Unicode MS" charset="0"/>
        </a:defRPr>
      </a:lvl6pPr>
      <a:lvl7pPr marL="914400" algn="l" rtl="0" fontAlgn="base">
        <a:spcBef>
          <a:spcPct val="0"/>
        </a:spcBef>
        <a:spcAft>
          <a:spcPct val="0"/>
        </a:spcAft>
        <a:defRPr sz="3600">
          <a:solidFill>
            <a:srgbClr val="F2650E"/>
          </a:solidFill>
          <a:latin typeface="Verdana" charset="0"/>
          <a:ea typeface="Arial Unicode MS" charset="0"/>
          <a:cs typeface="Arial Unicode MS" charset="0"/>
        </a:defRPr>
      </a:lvl7pPr>
      <a:lvl8pPr marL="1371600" algn="l" rtl="0" fontAlgn="base">
        <a:spcBef>
          <a:spcPct val="0"/>
        </a:spcBef>
        <a:spcAft>
          <a:spcPct val="0"/>
        </a:spcAft>
        <a:defRPr sz="3600">
          <a:solidFill>
            <a:srgbClr val="F2650E"/>
          </a:solidFill>
          <a:latin typeface="Verdana" charset="0"/>
          <a:ea typeface="Arial Unicode MS" charset="0"/>
          <a:cs typeface="Arial Unicode MS" charset="0"/>
        </a:defRPr>
      </a:lvl8pPr>
      <a:lvl9pPr marL="1828800" algn="l" rtl="0" fontAlgn="base">
        <a:spcBef>
          <a:spcPct val="0"/>
        </a:spcBef>
        <a:spcAft>
          <a:spcPct val="0"/>
        </a:spcAft>
        <a:defRPr sz="3600">
          <a:solidFill>
            <a:srgbClr val="F2650E"/>
          </a:solidFill>
          <a:latin typeface="Verdana" charset="0"/>
          <a:ea typeface="Arial Unicode MS" charset="0"/>
          <a:cs typeface="Arial Unicode MS" charset="0"/>
        </a:defRPr>
      </a:lvl9pPr>
    </p:titleStyle>
    <p:bodyStyle>
      <a:lvl1pPr marL="342900" indent="-342900" algn="l" rtl="0" fontAlgn="base">
        <a:spcBef>
          <a:spcPct val="20000"/>
        </a:spcBef>
        <a:spcAft>
          <a:spcPct val="0"/>
        </a:spcAft>
        <a:buClr>
          <a:srgbClr val="F2650E"/>
        </a:buClr>
        <a:buFont typeface="Wingdings" charset="2"/>
        <a:buChar char="§"/>
        <a:defRPr sz="3000">
          <a:solidFill>
            <a:schemeClr val="tx1"/>
          </a:solidFill>
          <a:latin typeface="+mn-lt"/>
          <a:ea typeface="+mn-ea"/>
          <a:cs typeface="+mn-cs"/>
        </a:defRPr>
      </a:lvl1pPr>
      <a:lvl2pPr marL="742950" indent="-285750" algn="l" rtl="0" fontAlgn="base">
        <a:spcBef>
          <a:spcPct val="20000"/>
        </a:spcBef>
        <a:spcAft>
          <a:spcPct val="0"/>
        </a:spcAft>
        <a:buClr>
          <a:srgbClr val="0099FF"/>
        </a:buClr>
        <a:buSzPct val="120000"/>
        <a:buChar char="•"/>
        <a:defRPr sz="2800">
          <a:solidFill>
            <a:schemeClr val="tx1"/>
          </a:solidFill>
          <a:latin typeface="Arial" charset="0"/>
          <a:ea typeface="+mn-ea"/>
          <a:cs typeface="Arial" charset="0"/>
        </a:defRPr>
      </a:lvl2pPr>
      <a:lvl3pPr marL="1143000" indent="-228600" algn="l" rtl="0" fontAlgn="base">
        <a:spcBef>
          <a:spcPct val="20000"/>
        </a:spcBef>
        <a:spcAft>
          <a:spcPct val="0"/>
        </a:spcAft>
        <a:buClr>
          <a:srgbClr val="0099FF"/>
        </a:buClr>
        <a:buSzPct val="80000"/>
        <a:buFont typeface="Wingdings" charset="2"/>
        <a:buChar char="Ø"/>
        <a:defRPr sz="2400">
          <a:solidFill>
            <a:schemeClr val="tx1"/>
          </a:solidFill>
          <a:latin typeface="Arial" charset="0"/>
          <a:ea typeface="+mn-ea"/>
          <a:cs typeface="Arial" charset="0"/>
        </a:defRPr>
      </a:lvl3pPr>
      <a:lvl4pPr marL="1600200" indent="-228600" algn="l" rtl="0" fontAlgn="base">
        <a:spcBef>
          <a:spcPct val="20000"/>
        </a:spcBef>
        <a:spcAft>
          <a:spcPct val="0"/>
        </a:spcAft>
        <a:buChar char="–"/>
        <a:defRPr sz="2000">
          <a:solidFill>
            <a:schemeClr val="tx1"/>
          </a:solidFill>
          <a:latin typeface="Arial" charset="0"/>
          <a:ea typeface="+mn-ea"/>
          <a:cs typeface="Arial" charset="0"/>
        </a:defRPr>
      </a:lvl4pPr>
      <a:lvl5pPr marL="2057400" indent="-228600" algn="l" rtl="0" fontAlgn="base">
        <a:spcBef>
          <a:spcPct val="20000"/>
        </a:spcBef>
        <a:spcAft>
          <a:spcPct val="0"/>
        </a:spcAft>
        <a:buChar char="»"/>
        <a:defRPr sz="2000">
          <a:solidFill>
            <a:schemeClr val="tx1"/>
          </a:solidFill>
          <a:latin typeface="Arial" charset="0"/>
          <a:ea typeface="+mn-ea"/>
          <a:cs typeface="Arial"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3"/>
          <p:cNvSpPr txBox="1">
            <a:spLocks/>
          </p:cNvSpPr>
          <p:nvPr userDrawn="1"/>
        </p:nvSpPr>
        <p:spPr>
          <a:xfrm>
            <a:off x="11280576" y="6453336"/>
            <a:ext cx="719403" cy="317500"/>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defRPr/>
            </a:pPr>
            <a:fld id="{AC611B22-04DA-49DB-8F00-1DBB662793CA}" type="slidenum">
              <a:rPr lang="it-IT" sz="1400" smtClean="0">
                <a:solidFill>
                  <a:schemeClr val="bg1"/>
                </a:solidFill>
              </a:rPr>
              <a:pPr algn="ctr" eaLnBrk="1" hangingPunct="1">
                <a:defRPr/>
              </a:pPr>
              <a:t>‹#›</a:t>
            </a:fld>
            <a:endParaRPr lang="id-ID" sz="1600">
              <a:solidFill>
                <a:schemeClr val="bg1"/>
              </a:solidFill>
            </a:endParaRPr>
          </a:p>
        </p:txBody>
      </p:sp>
      <p:cxnSp>
        <p:nvCxnSpPr>
          <p:cNvPr id="6" name="Straight Connector 5"/>
          <p:cNvCxnSpPr/>
          <p:nvPr userDrawn="1"/>
        </p:nvCxnSpPr>
        <p:spPr>
          <a:xfrm>
            <a:off x="719403" y="476672"/>
            <a:ext cx="0" cy="5400600"/>
          </a:xfrm>
          <a:prstGeom prst="line">
            <a:avLst/>
          </a:prstGeom>
          <a:ln/>
        </p:spPr>
        <p:style>
          <a:lnRef idx="1">
            <a:schemeClr val="dk1"/>
          </a:lnRef>
          <a:fillRef idx="0">
            <a:schemeClr val="dk1"/>
          </a:fillRef>
          <a:effectRef idx="0">
            <a:schemeClr val="dk1"/>
          </a:effectRef>
          <a:fontRef idx="minor">
            <a:schemeClr val="tx1"/>
          </a:fontRef>
        </p:style>
      </p:cxnSp>
    </p:spTree>
    <p:custDataLst>
      <p:tags r:id="rId7"/>
    </p:custDataLst>
    <p:extLst>
      <p:ext uri="{BB962C8B-B14F-4D97-AF65-F5344CB8AC3E}">
        <p14:creationId xmlns:p14="http://schemas.microsoft.com/office/powerpoint/2010/main" val="18731385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hf hdr="0" ftr="0" dt="0"/>
  <p:txStyles>
    <p:titleStyle>
      <a:lvl1pPr algn="l" rtl="0" fontAlgn="base">
        <a:spcBef>
          <a:spcPct val="0"/>
        </a:spcBef>
        <a:spcAft>
          <a:spcPct val="0"/>
        </a:spcAft>
        <a:defRPr sz="3600">
          <a:solidFill>
            <a:srgbClr val="F2650E"/>
          </a:solidFill>
          <a:latin typeface="+mj-lt"/>
          <a:ea typeface="+mj-ea"/>
          <a:cs typeface="+mj-cs"/>
        </a:defRPr>
      </a:lvl1pPr>
      <a:lvl2pPr algn="l" rtl="0" fontAlgn="base">
        <a:spcBef>
          <a:spcPct val="0"/>
        </a:spcBef>
        <a:spcAft>
          <a:spcPct val="0"/>
        </a:spcAft>
        <a:defRPr sz="3600">
          <a:solidFill>
            <a:srgbClr val="F2650E"/>
          </a:solidFill>
          <a:latin typeface="Verdana" charset="0"/>
          <a:ea typeface="Arial Unicode MS" charset="0"/>
          <a:cs typeface="Arial Unicode MS" charset="0"/>
        </a:defRPr>
      </a:lvl2pPr>
      <a:lvl3pPr algn="l" rtl="0" fontAlgn="base">
        <a:spcBef>
          <a:spcPct val="0"/>
        </a:spcBef>
        <a:spcAft>
          <a:spcPct val="0"/>
        </a:spcAft>
        <a:defRPr sz="3600">
          <a:solidFill>
            <a:srgbClr val="F2650E"/>
          </a:solidFill>
          <a:latin typeface="Verdana" charset="0"/>
          <a:ea typeface="Arial Unicode MS" charset="0"/>
          <a:cs typeface="Arial Unicode MS" charset="0"/>
        </a:defRPr>
      </a:lvl3pPr>
      <a:lvl4pPr algn="l" rtl="0" fontAlgn="base">
        <a:spcBef>
          <a:spcPct val="0"/>
        </a:spcBef>
        <a:spcAft>
          <a:spcPct val="0"/>
        </a:spcAft>
        <a:defRPr sz="3600">
          <a:solidFill>
            <a:srgbClr val="F2650E"/>
          </a:solidFill>
          <a:latin typeface="Verdana" charset="0"/>
          <a:ea typeface="Arial Unicode MS" charset="0"/>
          <a:cs typeface="Arial Unicode MS" charset="0"/>
        </a:defRPr>
      </a:lvl4pPr>
      <a:lvl5pPr algn="l" rtl="0" fontAlgn="base">
        <a:spcBef>
          <a:spcPct val="0"/>
        </a:spcBef>
        <a:spcAft>
          <a:spcPct val="0"/>
        </a:spcAft>
        <a:defRPr sz="3600">
          <a:solidFill>
            <a:srgbClr val="F2650E"/>
          </a:solidFill>
          <a:latin typeface="Verdana" charset="0"/>
          <a:ea typeface="Arial Unicode MS" charset="0"/>
          <a:cs typeface="Arial Unicode MS" charset="0"/>
        </a:defRPr>
      </a:lvl5pPr>
      <a:lvl6pPr marL="457200" algn="l" rtl="0" fontAlgn="base">
        <a:spcBef>
          <a:spcPct val="0"/>
        </a:spcBef>
        <a:spcAft>
          <a:spcPct val="0"/>
        </a:spcAft>
        <a:defRPr sz="3600">
          <a:solidFill>
            <a:srgbClr val="F2650E"/>
          </a:solidFill>
          <a:latin typeface="Verdana" charset="0"/>
          <a:ea typeface="Arial Unicode MS" charset="0"/>
          <a:cs typeface="Arial Unicode MS" charset="0"/>
        </a:defRPr>
      </a:lvl6pPr>
      <a:lvl7pPr marL="914400" algn="l" rtl="0" fontAlgn="base">
        <a:spcBef>
          <a:spcPct val="0"/>
        </a:spcBef>
        <a:spcAft>
          <a:spcPct val="0"/>
        </a:spcAft>
        <a:defRPr sz="3600">
          <a:solidFill>
            <a:srgbClr val="F2650E"/>
          </a:solidFill>
          <a:latin typeface="Verdana" charset="0"/>
          <a:ea typeface="Arial Unicode MS" charset="0"/>
          <a:cs typeface="Arial Unicode MS" charset="0"/>
        </a:defRPr>
      </a:lvl7pPr>
      <a:lvl8pPr marL="1371600" algn="l" rtl="0" fontAlgn="base">
        <a:spcBef>
          <a:spcPct val="0"/>
        </a:spcBef>
        <a:spcAft>
          <a:spcPct val="0"/>
        </a:spcAft>
        <a:defRPr sz="3600">
          <a:solidFill>
            <a:srgbClr val="F2650E"/>
          </a:solidFill>
          <a:latin typeface="Verdana" charset="0"/>
          <a:ea typeface="Arial Unicode MS" charset="0"/>
          <a:cs typeface="Arial Unicode MS" charset="0"/>
        </a:defRPr>
      </a:lvl8pPr>
      <a:lvl9pPr marL="1828800" algn="l" rtl="0" fontAlgn="base">
        <a:spcBef>
          <a:spcPct val="0"/>
        </a:spcBef>
        <a:spcAft>
          <a:spcPct val="0"/>
        </a:spcAft>
        <a:defRPr sz="3600">
          <a:solidFill>
            <a:srgbClr val="F2650E"/>
          </a:solidFill>
          <a:latin typeface="Verdana" charset="0"/>
          <a:ea typeface="Arial Unicode MS" charset="0"/>
          <a:cs typeface="Arial Unicode MS" charset="0"/>
        </a:defRPr>
      </a:lvl9pPr>
    </p:titleStyle>
    <p:bodyStyle>
      <a:lvl1pPr marL="342900" indent="-342900" algn="l" rtl="0" fontAlgn="base">
        <a:spcBef>
          <a:spcPct val="20000"/>
        </a:spcBef>
        <a:spcAft>
          <a:spcPct val="0"/>
        </a:spcAft>
        <a:buClr>
          <a:srgbClr val="F2650E"/>
        </a:buClr>
        <a:buFont typeface="Wingdings" charset="2"/>
        <a:buChar char="§"/>
        <a:defRPr sz="3000">
          <a:solidFill>
            <a:schemeClr val="tx1"/>
          </a:solidFill>
          <a:latin typeface="+mn-lt"/>
          <a:ea typeface="+mn-ea"/>
          <a:cs typeface="+mn-cs"/>
        </a:defRPr>
      </a:lvl1pPr>
      <a:lvl2pPr marL="742950" indent="-285750" algn="l" rtl="0" fontAlgn="base">
        <a:spcBef>
          <a:spcPct val="20000"/>
        </a:spcBef>
        <a:spcAft>
          <a:spcPct val="0"/>
        </a:spcAft>
        <a:buClr>
          <a:srgbClr val="0099FF"/>
        </a:buClr>
        <a:buSzPct val="120000"/>
        <a:buChar char="•"/>
        <a:defRPr sz="2800">
          <a:solidFill>
            <a:schemeClr val="tx1"/>
          </a:solidFill>
          <a:latin typeface="Arial" charset="0"/>
          <a:ea typeface="+mn-ea"/>
          <a:cs typeface="Arial" charset="0"/>
        </a:defRPr>
      </a:lvl2pPr>
      <a:lvl3pPr marL="1143000" indent="-228600" algn="l" rtl="0" fontAlgn="base">
        <a:spcBef>
          <a:spcPct val="20000"/>
        </a:spcBef>
        <a:spcAft>
          <a:spcPct val="0"/>
        </a:spcAft>
        <a:buClr>
          <a:srgbClr val="0099FF"/>
        </a:buClr>
        <a:buSzPct val="80000"/>
        <a:buFont typeface="Wingdings" charset="2"/>
        <a:buChar char="Ø"/>
        <a:defRPr sz="2400">
          <a:solidFill>
            <a:schemeClr val="tx1"/>
          </a:solidFill>
          <a:latin typeface="Arial" charset="0"/>
          <a:ea typeface="+mn-ea"/>
          <a:cs typeface="Arial" charset="0"/>
        </a:defRPr>
      </a:lvl3pPr>
      <a:lvl4pPr marL="1600200" indent="-228600" algn="l" rtl="0" fontAlgn="base">
        <a:spcBef>
          <a:spcPct val="20000"/>
        </a:spcBef>
        <a:spcAft>
          <a:spcPct val="0"/>
        </a:spcAft>
        <a:buChar char="–"/>
        <a:defRPr sz="2000">
          <a:solidFill>
            <a:schemeClr val="tx1"/>
          </a:solidFill>
          <a:latin typeface="Arial" charset="0"/>
          <a:ea typeface="+mn-ea"/>
          <a:cs typeface="Arial" charset="0"/>
        </a:defRPr>
      </a:lvl4pPr>
      <a:lvl5pPr marL="2057400" indent="-228600" algn="l" rtl="0" fontAlgn="base">
        <a:spcBef>
          <a:spcPct val="20000"/>
        </a:spcBef>
        <a:spcAft>
          <a:spcPct val="0"/>
        </a:spcAft>
        <a:buChar char="»"/>
        <a:defRPr sz="2000">
          <a:solidFill>
            <a:schemeClr val="tx1"/>
          </a:solidFill>
          <a:latin typeface="Arial" charset="0"/>
          <a:ea typeface="+mn-ea"/>
          <a:cs typeface="Arial"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5C53D94-E568-4DF8-9C92-96C9E7682792}"/>
              </a:ext>
            </a:extLst>
          </p:cNvPr>
          <p:cNvSpPr>
            <a:spLocks noGrp="1" noChangeArrowheads="1"/>
          </p:cNvSpPr>
          <p:nvPr>
            <p:ph type="title"/>
          </p:nvPr>
        </p:nvSpPr>
        <p:spPr bwMode="auto">
          <a:xfrm>
            <a:off x="490538" y="1423988"/>
            <a:ext cx="112109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E91D34A-EF8E-4C88-9ADA-736329C4767F}"/>
              </a:ext>
            </a:extLst>
          </p:cNvPr>
          <p:cNvSpPr>
            <a:spLocks noGrp="1" noChangeArrowheads="1"/>
          </p:cNvSpPr>
          <p:nvPr>
            <p:ph type="body" idx="1"/>
          </p:nvPr>
        </p:nvSpPr>
        <p:spPr bwMode="auto">
          <a:xfrm>
            <a:off x="490538" y="2393950"/>
            <a:ext cx="11210925"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03EF5C4C-270E-49D1-8063-F1E46FA03324}"/>
              </a:ext>
            </a:extLst>
          </p:cNvPr>
          <p:cNvSpPr>
            <a:spLocks noGrp="1"/>
          </p:cNvSpPr>
          <p:nvPr>
            <p:ph type="dt" sz="half" idx="2"/>
          </p:nvPr>
        </p:nvSpPr>
        <p:spPr>
          <a:xfrm>
            <a:off x="490538" y="6870700"/>
            <a:ext cx="2743200" cy="215900"/>
          </a:xfrm>
          <a:prstGeom prst="rect">
            <a:avLst/>
          </a:prstGeom>
        </p:spPr>
        <p:txBody>
          <a:bodyPr vert="horz" lIns="0" tIns="0" rIns="0" bIns="0" rtlCol="0" anchor="ctr">
            <a:noAutofit/>
          </a:bodyPr>
          <a:lstStyle>
            <a:lvl1pPr algn="l" eaLnBrk="1" fontAlgn="auto" hangingPunct="1">
              <a:spcBef>
                <a:spcPts val="0"/>
              </a:spcBef>
              <a:spcAft>
                <a:spcPts val="0"/>
              </a:spcAft>
              <a:defRPr sz="1000">
                <a:noFill/>
                <a:latin typeface="+mn-lt"/>
              </a:defRPr>
            </a:lvl1pPr>
          </a:lstStyle>
          <a:p>
            <a:pPr>
              <a:defRPr/>
            </a:pPr>
            <a:r>
              <a:rPr lang="en-GB"/>
              <a:t>Date: Monday / 01 / October / 2019</a:t>
            </a:r>
          </a:p>
        </p:txBody>
      </p:sp>
      <p:sp>
        <p:nvSpPr>
          <p:cNvPr id="5" name="Footer Placeholder 4">
            <a:extLst>
              <a:ext uri="{FF2B5EF4-FFF2-40B4-BE49-F238E27FC236}">
                <a16:creationId xmlns:a16="http://schemas.microsoft.com/office/drawing/2014/main" id="{9D5076C0-DEEB-4705-9F27-6356C146BF32}"/>
              </a:ext>
            </a:extLst>
          </p:cNvPr>
          <p:cNvSpPr>
            <a:spLocks noGrp="1"/>
          </p:cNvSpPr>
          <p:nvPr>
            <p:ph type="ftr" sz="quarter" idx="3"/>
          </p:nvPr>
        </p:nvSpPr>
        <p:spPr>
          <a:xfrm>
            <a:off x="490538" y="6337300"/>
            <a:ext cx="5605462" cy="179388"/>
          </a:xfrm>
          <a:prstGeom prst="rect">
            <a:avLst/>
          </a:prstGeom>
        </p:spPr>
        <p:txBody>
          <a:bodyPr vert="horz" lIns="0" tIns="0" rIns="0" bIns="0" rtlCol="0" anchor="t" anchorCtr="0">
            <a:noAutofit/>
          </a:bodyPr>
          <a:lstStyle>
            <a:lvl1pPr algn="l" eaLnBrk="1" fontAlgn="auto" hangingPunct="1">
              <a:spcBef>
                <a:spcPts val="0"/>
              </a:spcBef>
              <a:spcAft>
                <a:spcPts val="0"/>
              </a:spcAft>
              <a:defRPr sz="1000" b="1">
                <a:solidFill>
                  <a:schemeClr val="tx1"/>
                </a:solidFill>
                <a:latin typeface="+mn-lt"/>
              </a:defRPr>
            </a:lvl1pPr>
          </a:lstStyle>
          <a:p>
            <a:pPr>
              <a:defRPr/>
            </a:pPr>
            <a:r>
              <a:rPr lang="en-GB"/>
              <a:t>Advancing social justice, promoting decent work</a:t>
            </a:r>
          </a:p>
        </p:txBody>
      </p:sp>
      <p:sp>
        <p:nvSpPr>
          <p:cNvPr id="6" name="Slide Number Placeholder 5">
            <a:extLst>
              <a:ext uri="{FF2B5EF4-FFF2-40B4-BE49-F238E27FC236}">
                <a16:creationId xmlns:a16="http://schemas.microsoft.com/office/drawing/2014/main" id="{C4992A52-C52C-4490-BF7A-94C705E4D6C9}"/>
              </a:ext>
            </a:extLst>
          </p:cNvPr>
          <p:cNvSpPr>
            <a:spLocks noGrp="1"/>
          </p:cNvSpPr>
          <p:nvPr>
            <p:ph type="sldNum" sz="quarter" idx="4"/>
          </p:nvPr>
        </p:nvSpPr>
        <p:spPr>
          <a:xfrm>
            <a:off x="11161713" y="431800"/>
            <a:ext cx="539750" cy="288925"/>
          </a:xfrm>
          <a:prstGeom prst="rect">
            <a:avLst/>
          </a:prstGeom>
        </p:spPr>
        <p:txBody>
          <a:bodyPr vert="horz" wrap="square" lIns="0" tIns="0" rIns="0" bIns="0" numCol="1" anchor="t" anchorCtr="0" compatLnSpc="1">
            <a:prstTxWarp prst="textNoShape">
              <a:avLst/>
            </a:prstTxWarp>
            <a:noAutofit/>
          </a:bodyPr>
          <a:lstStyle>
            <a:lvl1pPr algn="r" eaLnBrk="1" hangingPunct="1">
              <a:defRPr>
                <a:solidFill>
                  <a:schemeClr val="accent1"/>
                </a:solidFill>
              </a:defRPr>
            </a:lvl1pPr>
          </a:lstStyle>
          <a:p>
            <a:pPr>
              <a:defRPr/>
            </a:pPr>
            <a:fld id="{A550CA5C-C16C-4E18-9C9B-00B81FA919CB}" type="slidenum">
              <a:rPr lang="en-GB"/>
              <a:pPr>
                <a:defRPr/>
              </a:pPr>
              <a:t>‹#›</a:t>
            </a:fld>
            <a:endParaRPr lang="en-GB"/>
          </a:p>
        </p:txBody>
      </p:sp>
      <p:pic>
        <p:nvPicPr>
          <p:cNvPr id="1031" name="Picture 7">
            <a:extLst>
              <a:ext uri="{FF2B5EF4-FFF2-40B4-BE49-F238E27FC236}">
                <a16:creationId xmlns:a16="http://schemas.microsoft.com/office/drawing/2014/main" id="{093D2E06-BA1D-490E-8D50-6C6CA491830F}"/>
              </a:ext>
            </a:extLst>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90538" y="490538"/>
            <a:ext cx="1371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0">
            <a:extLst>
              <a:ext uri="{FF2B5EF4-FFF2-40B4-BE49-F238E27FC236}">
                <a16:creationId xmlns:a16="http://schemas.microsoft.com/office/drawing/2014/main" id="{C604860A-8400-48A8-9EE7-3DDCD03539EF}"/>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588" y="1519238"/>
            <a:ext cx="11906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a:extLst>
              <a:ext uri="{FF2B5EF4-FFF2-40B4-BE49-F238E27FC236}">
                <a16:creationId xmlns:a16="http://schemas.microsoft.com/office/drawing/2014/main" id="{6E7CA14F-DEA7-42F8-B94C-CC80FC541552}"/>
              </a:ext>
            </a:extLst>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1056938" y="6367463"/>
            <a:ext cx="6445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490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l" rtl="0" eaLnBrk="0" fontAlgn="base" hangingPunct="0">
        <a:lnSpc>
          <a:spcPct val="90000"/>
        </a:lnSpc>
        <a:spcBef>
          <a:spcPct val="0"/>
        </a:spcBef>
        <a:spcAft>
          <a:spcPct val="0"/>
        </a:spcAft>
        <a:defRPr sz="25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defRPr>
      </a:lvl9pPr>
    </p:titleStyle>
    <p:bodyStyle>
      <a:lvl1pPr algn="l" rtl="0" eaLnBrk="0" fontAlgn="base" hangingPunct="0">
        <a:spcBef>
          <a:spcPts val="2400"/>
        </a:spcBef>
        <a:spcAft>
          <a:spcPts val="600"/>
        </a:spcAft>
        <a:buFont typeface="Arial" panose="020B0604020202020204" pitchFamily="34" charset="0"/>
        <a:defRPr b="1" kern="1200">
          <a:solidFill>
            <a:schemeClr val="accent2"/>
          </a:solidFill>
          <a:latin typeface="+mn-lt"/>
          <a:ea typeface="+mn-ea"/>
          <a:cs typeface="+mn-cs"/>
        </a:defRPr>
      </a:lvl1pPr>
      <a:lvl2pPr algn="l" rtl="0" eaLnBrk="0" fontAlgn="base" hangingPunct="0">
        <a:spcBef>
          <a:spcPts val="600"/>
        </a:spcBef>
        <a:spcAft>
          <a:spcPts val="600"/>
        </a:spcAft>
        <a:buFont typeface="Arial" panose="020B0604020202020204" pitchFamily="34" charset="0"/>
        <a:defRPr kern="1200">
          <a:solidFill>
            <a:schemeClr val="tx1"/>
          </a:solidFill>
          <a:latin typeface="+mn-lt"/>
          <a:ea typeface="+mn-ea"/>
          <a:cs typeface="+mn-cs"/>
        </a:defRPr>
      </a:lvl2pPr>
      <a:lvl3pPr marL="250825" indent="-250825" algn="l" rtl="0" eaLnBrk="0" fontAlgn="base" hangingPunct="0">
        <a:spcBef>
          <a:spcPts val="600"/>
        </a:spcBef>
        <a:spcAft>
          <a:spcPct val="0"/>
        </a:spcAft>
        <a:buClr>
          <a:schemeClr val="accent2"/>
        </a:buClr>
        <a:buSzPct val="70000"/>
        <a:buFont typeface="Wingdings 3" panose="05040102010807070707" pitchFamily="18" charset="2"/>
        <a:buChar char=""/>
        <a:defRPr kern="1200">
          <a:solidFill>
            <a:schemeClr val="tx1"/>
          </a:solidFill>
          <a:latin typeface="+mn-lt"/>
          <a:ea typeface="+mn-ea"/>
          <a:cs typeface="+mn-cs"/>
        </a:defRPr>
      </a:lvl3pPr>
      <a:lvl4pPr algn="l" rtl="0" eaLnBrk="0" fontAlgn="base" hangingPunct="0">
        <a:spcBef>
          <a:spcPts val="2400"/>
        </a:spcBef>
        <a:spcAft>
          <a:spcPts val="450"/>
        </a:spcAft>
        <a:buClr>
          <a:schemeClr val="accent2"/>
        </a:buClr>
        <a:buSzPct val="80000"/>
        <a:buFont typeface="Arial" panose="020B0604020202020204" pitchFamily="34" charset="0"/>
        <a:defRPr sz="1400" b="1" kern="1200">
          <a:solidFill>
            <a:schemeClr val="accent2"/>
          </a:solidFill>
          <a:latin typeface="+mn-lt"/>
          <a:ea typeface="+mn-ea"/>
          <a:cs typeface="+mn-cs"/>
        </a:defRPr>
      </a:lvl4pPr>
      <a:lvl5pPr algn="l" rtl="0" eaLnBrk="0" fontAlgn="base" hangingPunct="0">
        <a:spcBef>
          <a:spcPts val="450"/>
        </a:spcBef>
        <a:spcAft>
          <a:spcPts val="450"/>
        </a:spcAft>
        <a:buClr>
          <a:schemeClr val="accent2"/>
        </a:buClr>
        <a:buSzPct val="80000"/>
        <a:buFont typeface="Arial" panose="020B0604020202020204" pitchFamily="34" charset="0"/>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0538" y="1423195"/>
            <a:ext cx="11210924" cy="72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90538" y="2393950"/>
            <a:ext cx="11210924" cy="34829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0538" y="6870450"/>
            <a:ext cx="2743200" cy="216000"/>
          </a:xfrm>
          <a:prstGeom prst="rect">
            <a:avLst/>
          </a:prstGeom>
        </p:spPr>
        <p:txBody>
          <a:bodyPr vert="horz" lIns="0" tIns="0" rIns="0" bIns="0" rtlCol="0" anchor="ctr">
            <a:noAutofit/>
          </a:bodyPr>
          <a:lstStyle>
            <a:lvl1pPr algn="l">
              <a:defRPr sz="1000">
                <a:noFill/>
              </a:defRPr>
            </a:lvl1pPr>
          </a:lstStyle>
          <a:p>
            <a:r>
              <a:rPr lang="en-GB"/>
              <a:t>Date: Monday / 01 / October / 2019</a:t>
            </a:r>
          </a:p>
        </p:txBody>
      </p:sp>
      <p:sp>
        <p:nvSpPr>
          <p:cNvPr id="5" name="Footer Placeholder 4"/>
          <p:cNvSpPr>
            <a:spLocks noGrp="1"/>
          </p:cNvSpPr>
          <p:nvPr>
            <p:ph type="ftr" sz="quarter" idx="3"/>
          </p:nvPr>
        </p:nvSpPr>
        <p:spPr>
          <a:xfrm>
            <a:off x="490538" y="6337302"/>
            <a:ext cx="5605462" cy="180000"/>
          </a:xfrm>
          <a:prstGeom prst="rect">
            <a:avLst/>
          </a:prstGeom>
        </p:spPr>
        <p:txBody>
          <a:bodyPr vert="horz" lIns="0" tIns="0" rIns="0" bIns="0" rtlCol="0" anchor="t" anchorCtr="0">
            <a:noAutofit/>
          </a:bodyPr>
          <a:lstStyle>
            <a:lvl1pPr algn="l">
              <a:defRPr sz="1000" b="1">
                <a:solidFill>
                  <a:schemeClr val="tx1"/>
                </a:solidFill>
              </a:defRPr>
            </a:lvl1pPr>
          </a:lstStyle>
          <a:p>
            <a:r>
              <a:rPr lang="en-GB"/>
              <a:t>Advancing social justice, promoting decent work</a:t>
            </a:r>
          </a:p>
        </p:txBody>
      </p:sp>
      <p:sp>
        <p:nvSpPr>
          <p:cNvPr id="6" name="Slide Number Placeholder 5"/>
          <p:cNvSpPr>
            <a:spLocks noGrp="1"/>
          </p:cNvSpPr>
          <p:nvPr>
            <p:ph type="sldNum" sz="quarter" idx="4"/>
          </p:nvPr>
        </p:nvSpPr>
        <p:spPr>
          <a:xfrm>
            <a:off x="11161462" y="432000"/>
            <a:ext cx="540000" cy="288000"/>
          </a:xfrm>
          <a:prstGeom prst="rect">
            <a:avLst/>
          </a:prstGeom>
        </p:spPr>
        <p:txBody>
          <a:bodyPr vert="horz" lIns="0" tIns="0" rIns="0" bIns="0" rtlCol="0" anchor="t" anchorCtr="0">
            <a:noAutofit/>
          </a:bodyPr>
          <a:lstStyle>
            <a:lvl1pPr algn="r">
              <a:defRPr sz="1800">
                <a:solidFill>
                  <a:schemeClr val="accent1"/>
                </a:solidFill>
              </a:defRPr>
            </a:lvl1pPr>
          </a:lstStyle>
          <a:p>
            <a:fld id="{856227C0-AD57-4F9B-BAE3-EEFB0D0EE427}" type="slidenum">
              <a:rPr lang="en-GB" smtClean="0"/>
              <a:pPr/>
              <a:t>‹#›</a:t>
            </a:fld>
            <a:endParaRPr lang="en-GB"/>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11" name="Picture 1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81" y="1519079"/>
            <a:ext cx="119513" cy="140298"/>
          </a:xfrm>
          <a:prstGeom prst="rect">
            <a:avLst/>
          </a:prstGeom>
        </p:spPr>
      </p:pic>
      <p:pic>
        <p:nvPicPr>
          <p:cNvPr id="12" name="Picture 1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1057063" y="6367463"/>
            <a:ext cx="644400" cy="172266"/>
          </a:xfrm>
          <a:prstGeom prst="rect">
            <a:avLst/>
          </a:prstGeom>
        </p:spPr>
      </p:pic>
    </p:spTree>
    <p:extLst>
      <p:ext uri="{BB962C8B-B14F-4D97-AF65-F5344CB8AC3E}">
        <p14:creationId xmlns:p14="http://schemas.microsoft.com/office/powerpoint/2010/main" val="14876864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hdr="0"/>
  <p:txStyles>
    <p:title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9">
          <p15:clr>
            <a:srgbClr val="F26B43"/>
          </p15:clr>
        </p15:guide>
        <p15:guide id="4" pos="7371">
          <p15:clr>
            <a:srgbClr val="F26B43"/>
          </p15:clr>
        </p15:guide>
        <p15:guide id="5" orient="horz" pos="309">
          <p15:clr>
            <a:srgbClr val="F26B43"/>
          </p15:clr>
        </p15:guide>
        <p15:guide id="6" orient="horz" pos="4011">
          <p15:clr>
            <a:srgbClr val="F26B43"/>
          </p15:clr>
        </p15:guide>
        <p15:guide id="7" orient="horz" pos="1508">
          <p15:clr>
            <a:srgbClr val="F26B43"/>
          </p15:clr>
        </p15:guide>
        <p15:guide id="8" orient="horz" pos="3702">
          <p15:clr>
            <a:srgbClr val="F26B43"/>
          </p15:clr>
        </p15:guide>
        <p15:guide id="9" orient="horz" pos="15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xml"/><Relationship Id="rId1" Type="http://schemas.openxmlformats.org/officeDocument/2006/relationships/slideLayout" Target="../slideLayouts/slideLayout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37.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31.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3.xml"/><Relationship Id="rId1" Type="http://schemas.openxmlformats.org/officeDocument/2006/relationships/tags" Target="../tags/tag4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social-protection.org/gimi/WSPDB.action?id=19"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35.xml"/><Relationship Id="rId1" Type="http://schemas.openxmlformats.org/officeDocument/2006/relationships/tags" Target="../tags/tag4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wspdb.social-protection.org/" TargetMode="External"/><Relationship Id="rId2" Type="http://schemas.openxmlformats.org/officeDocument/2006/relationships/slideLayout" Target="../slideLayouts/slideLayout3.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Café </a:t>
            </a:r>
            <a:endParaRPr lang="en-GB" dirty="0"/>
          </a:p>
        </p:txBody>
      </p:sp>
      <p:sp>
        <p:nvSpPr>
          <p:cNvPr id="3" name="Content Placeholder 2"/>
          <p:cNvSpPr>
            <a:spLocks noGrp="1"/>
          </p:cNvSpPr>
          <p:nvPr>
            <p:ph sz="quarter" idx="13"/>
          </p:nvPr>
        </p:nvSpPr>
        <p:spPr/>
        <p:txBody>
          <a:bodyPr/>
          <a:lstStyle/>
          <a:p>
            <a:r>
              <a:rPr lang="en-US" dirty="0"/>
              <a:t>The moderator/spokesperson of each group resents the overall results of the discussion: </a:t>
            </a:r>
          </a:p>
          <a:p>
            <a:pPr lvl="1"/>
            <a:r>
              <a:rPr lang="en-GB" b="1" dirty="0">
                <a:solidFill>
                  <a:srgbClr val="FF0000"/>
                </a:solidFill>
              </a:rPr>
              <a:t>RED</a:t>
            </a:r>
            <a:r>
              <a:rPr lang="en-GB" dirty="0"/>
              <a:t>: discuss the key challenges in data collection process in your country </a:t>
            </a:r>
          </a:p>
          <a:p>
            <a:pPr lvl="1"/>
            <a:r>
              <a:rPr lang="en-GB" b="1" dirty="0">
                <a:solidFill>
                  <a:schemeClr val="accent6"/>
                </a:solidFill>
              </a:rPr>
              <a:t>BLUE</a:t>
            </a:r>
            <a:r>
              <a:rPr lang="en-GB" dirty="0"/>
              <a:t>: share the opportunities you see for your country to strengthen the national system of social protection statistics</a:t>
            </a:r>
          </a:p>
          <a:p>
            <a:pPr lvl="1"/>
            <a:r>
              <a:rPr lang="en-US" b="1" dirty="0">
                <a:solidFill>
                  <a:srgbClr val="FFC000"/>
                </a:solidFill>
              </a:rPr>
              <a:t>YELLOW</a:t>
            </a:r>
            <a:r>
              <a:rPr lang="en-US" dirty="0"/>
              <a:t>: discuss the main changes on the social protection landscape in your country</a:t>
            </a:r>
          </a:p>
          <a:p>
            <a:pPr lvl="1"/>
            <a:r>
              <a:rPr lang="en-US" b="1" dirty="0">
                <a:solidFill>
                  <a:schemeClr val="tx1">
                    <a:lumMod val="65000"/>
                    <a:lumOff val="35000"/>
                  </a:schemeClr>
                </a:solidFill>
              </a:rPr>
              <a:t>GREY</a:t>
            </a:r>
            <a:r>
              <a:rPr lang="en-US" dirty="0"/>
              <a:t>: share the type of SP statistics in your work and </a:t>
            </a:r>
            <a:r>
              <a:rPr lang="en-GB" dirty="0"/>
              <a:t>what they are used for</a:t>
            </a:r>
            <a:endParaRPr lang="en-US" dirty="0"/>
          </a:p>
          <a:p>
            <a:pPr marL="0" indent="0">
              <a:buNone/>
            </a:pPr>
            <a:endParaRPr lang="en-US" dirty="0"/>
          </a:p>
          <a:p>
            <a:r>
              <a:rPr lang="en-US" dirty="0"/>
              <a:t>Time: each group will have 5 minutes to present </a:t>
            </a:r>
            <a:endParaRPr lang="en-GB" dirty="0"/>
          </a:p>
        </p:txBody>
      </p:sp>
    </p:spTree>
    <p:custDataLst>
      <p:tags r:id="rId1"/>
    </p:custDataLst>
    <p:extLst>
      <p:ext uri="{BB962C8B-B14F-4D97-AF65-F5344CB8AC3E}">
        <p14:creationId xmlns:p14="http://schemas.microsoft.com/office/powerpoint/2010/main" val="1856051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449" y="454723"/>
            <a:ext cx="7656851" cy="720080"/>
          </a:xfrm>
        </p:spPr>
        <p:txBody>
          <a:bodyPr/>
          <a:lstStyle/>
          <a:p>
            <a:r>
              <a:rPr lang="en-GB"/>
              <a:t>Social protection definition and functions</a:t>
            </a:r>
          </a:p>
        </p:txBody>
      </p:sp>
      <p:sp>
        <p:nvSpPr>
          <p:cNvPr id="4" name="Content Placeholder 2"/>
          <p:cNvSpPr>
            <a:spLocks noGrp="1"/>
          </p:cNvSpPr>
          <p:nvPr>
            <p:ph sz="quarter" idx="13"/>
          </p:nvPr>
        </p:nvSpPr>
        <p:spPr>
          <a:xfrm>
            <a:off x="1334446" y="1601208"/>
            <a:ext cx="5247610" cy="1639358"/>
          </a:xfrm>
        </p:spPr>
        <p:txBody>
          <a:bodyPr/>
          <a:lstStyle/>
          <a:p>
            <a:pPr marL="0" indent="0" algn="ctr">
              <a:buNone/>
            </a:pPr>
            <a:r>
              <a:rPr lang="en-US"/>
              <a:t>Social protection, or social security, is a </a:t>
            </a:r>
            <a:r>
              <a:rPr lang="en-US" b="1">
                <a:solidFill>
                  <a:schemeClr val="accent6">
                    <a:lumMod val="60000"/>
                    <a:lumOff val="40000"/>
                  </a:schemeClr>
                </a:solidFill>
              </a:rPr>
              <a:t>human right</a:t>
            </a:r>
            <a:r>
              <a:rPr lang="en-US">
                <a:solidFill>
                  <a:srgbClr val="6699FF"/>
                </a:solidFill>
              </a:rPr>
              <a:t> </a:t>
            </a:r>
            <a:r>
              <a:rPr lang="en-US"/>
              <a:t>and is defined as the </a:t>
            </a:r>
            <a:r>
              <a:rPr lang="en-US" b="1">
                <a:solidFill>
                  <a:schemeClr val="accent6">
                    <a:lumMod val="60000"/>
                    <a:lumOff val="40000"/>
                  </a:schemeClr>
                </a:solidFill>
              </a:rPr>
              <a:t>set of policies and </a:t>
            </a:r>
            <a:r>
              <a:rPr lang="en-US" b="1" err="1">
                <a:solidFill>
                  <a:schemeClr val="accent6">
                    <a:lumMod val="60000"/>
                    <a:lumOff val="40000"/>
                  </a:schemeClr>
                </a:solidFill>
              </a:rPr>
              <a:t>programmes</a:t>
            </a:r>
            <a:r>
              <a:rPr lang="en-US">
                <a:solidFill>
                  <a:srgbClr val="6699FF"/>
                </a:solidFill>
              </a:rPr>
              <a:t> </a:t>
            </a:r>
            <a:r>
              <a:rPr lang="en-US"/>
              <a:t>designed to reduce and prevent poverty, vulnerability and social exclusion throughout the </a:t>
            </a:r>
            <a:r>
              <a:rPr lang="en-US" b="1">
                <a:solidFill>
                  <a:schemeClr val="accent6">
                    <a:lumMod val="60000"/>
                    <a:lumOff val="40000"/>
                  </a:schemeClr>
                </a:solidFill>
              </a:rPr>
              <a:t>life cycle</a:t>
            </a:r>
            <a:r>
              <a:rPr lang="en-US"/>
              <a:t>. </a:t>
            </a:r>
          </a:p>
          <a:p>
            <a:pPr algn="ctr"/>
            <a:endParaRPr lang="en-GB"/>
          </a:p>
        </p:txBody>
      </p:sp>
      <p:sp>
        <p:nvSpPr>
          <p:cNvPr id="5" name="Rectangle: Rounded Corners 4">
            <a:extLst>
              <a:ext uri="{FF2B5EF4-FFF2-40B4-BE49-F238E27FC236}">
                <a16:creationId xmlns:a16="http://schemas.microsoft.com/office/drawing/2014/main" id="{A71C2502-B5D0-BA06-7785-ADB61CFE930B}"/>
              </a:ext>
            </a:extLst>
          </p:cNvPr>
          <p:cNvSpPr/>
          <p:nvPr/>
        </p:nvSpPr>
        <p:spPr>
          <a:xfrm>
            <a:off x="1199456" y="1412775"/>
            <a:ext cx="5517591" cy="2016225"/>
          </a:xfrm>
          <a:prstGeom prst="roundRect">
            <a:avLst>
              <a:gd name="adj" fmla="val 0"/>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97658D-9CC7-0920-AE03-C7D5164AC73B}"/>
              </a:ext>
            </a:extLst>
          </p:cNvPr>
          <p:cNvSpPr txBox="1"/>
          <p:nvPr/>
        </p:nvSpPr>
        <p:spPr bwMode="auto">
          <a:xfrm>
            <a:off x="2279576" y="3935668"/>
            <a:ext cx="5065120" cy="1938992"/>
          </a:xfrm>
          <a:prstGeom prst="rect">
            <a:avLst/>
          </a:prstGeom>
          <a:noFill/>
          <a:ln w="9525">
            <a:noFill/>
            <a:miter lim="800000"/>
            <a:headEnd/>
            <a:tailEnd/>
          </a:ln>
          <a:effectLst/>
        </p:spPr>
        <p:txBody>
          <a:bodyPr wrap="square" rtlCol="0" anchor="ctr">
            <a:spAutoFit/>
          </a:bodyPr>
          <a:lstStyle/>
          <a:p>
            <a:pPr marL="0" indent="0" algn="ctr">
              <a:buNone/>
            </a:pPr>
            <a:r>
              <a:rPr lang="en-GB" sz="2000"/>
              <a:t>Social protection can be provided in cash or in-kind, through </a:t>
            </a:r>
            <a:r>
              <a:rPr lang="en-GB" sz="2000" b="1">
                <a:solidFill>
                  <a:srgbClr val="6699FF"/>
                </a:solidFill>
              </a:rPr>
              <a:t>non-contributory</a:t>
            </a:r>
            <a:r>
              <a:rPr lang="en-GB" sz="2000">
                <a:solidFill>
                  <a:srgbClr val="6699FF"/>
                </a:solidFill>
              </a:rPr>
              <a:t> </a:t>
            </a:r>
            <a:r>
              <a:rPr lang="en-GB" sz="2000"/>
              <a:t>schemes, providing universal, categorical, or poverty-targeted benefits such as social assistance or </a:t>
            </a:r>
            <a:r>
              <a:rPr lang="en-GB" sz="2000" b="1">
                <a:solidFill>
                  <a:srgbClr val="6699FF"/>
                </a:solidFill>
              </a:rPr>
              <a:t>contributory</a:t>
            </a:r>
            <a:r>
              <a:rPr lang="en-GB" sz="2000"/>
              <a:t> schemes, commonly social insurance.</a:t>
            </a:r>
            <a:endParaRPr lang="en-US" sz="2000"/>
          </a:p>
        </p:txBody>
      </p:sp>
      <p:sp>
        <p:nvSpPr>
          <p:cNvPr id="6" name="Rectangle: Rounded Corners 5">
            <a:extLst>
              <a:ext uri="{FF2B5EF4-FFF2-40B4-BE49-F238E27FC236}">
                <a16:creationId xmlns:a16="http://schemas.microsoft.com/office/drawing/2014/main" id="{FF993BDF-C684-6446-CDDC-C864784AF547}"/>
              </a:ext>
            </a:extLst>
          </p:cNvPr>
          <p:cNvSpPr/>
          <p:nvPr/>
        </p:nvSpPr>
        <p:spPr>
          <a:xfrm>
            <a:off x="2040666" y="3789040"/>
            <a:ext cx="5517591" cy="2232248"/>
          </a:xfrm>
          <a:prstGeom prst="roundRect">
            <a:avLst>
              <a:gd name="adj" fmla="val 0"/>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798A3BA-E493-52AA-7464-9F0095026D51}"/>
              </a:ext>
            </a:extLst>
          </p:cNvPr>
          <p:cNvPicPr>
            <a:picLocks noChangeAspect="1"/>
          </p:cNvPicPr>
          <p:nvPr/>
        </p:nvPicPr>
        <p:blipFill rotWithShape="1">
          <a:blip r:embed="rId4">
            <a:duotone>
              <a:schemeClr val="accent6">
                <a:shade val="45000"/>
                <a:satMod val="135000"/>
              </a:schemeClr>
              <a:prstClr val="white"/>
            </a:duotone>
          </a:blip>
          <a:srcRect l="9738" r="14735" b="-9"/>
          <a:stretch/>
        </p:blipFill>
        <p:spPr>
          <a:xfrm rot="10800000">
            <a:off x="7846289" y="0"/>
            <a:ext cx="6624454" cy="6419681"/>
          </a:xfrm>
          <a:prstGeom prst="parallelogram">
            <a:avLst/>
          </a:prstGeom>
        </p:spPr>
      </p:pic>
    </p:spTree>
    <p:custDataLst>
      <p:tags r:id="rId1"/>
    </p:custDataLst>
    <p:extLst>
      <p:ext uri="{BB962C8B-B14F-4D97-AF65-F5344CB8AC3E}">
        <p14:creationId xmlns:p14="http://schemas.microsoft.com/office/powerpoint/2010/main" val="2040330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893" y="188640"/>
            <a:ext cx="10492747" cy="720080"/>
          </a:xfrm>
        </p:spPr>
        <p:txBody>
          <a:bodyPr/>
          <a:lstStyle/>
          <a:p>
            <a:r>
              <a:rPr lang="en-GB" sz="2800"/>
              <a:t>Arising out of nine branches of social security (in accordance with the scope of ILO Convention No.102), the functions are: </a:t>
            </a:r>
          </a:p>
        </p:txBody>
      </p:sp>
      <p:sp>
        <p:nvSpPr>
          <p:cNvPr id="3" name="Content Placeholder 2"/>
          <p:cNvSpPr>
            <a:spLocks noGrp="1"/>
          </p:cNvSpPr>
          <p:nvPr>
            <p:ph sz="quarter" idx="13"/>
          </p:nvPr>
        </p:nvSpPr>
        <p:spPr>
          <a:xfrm>
            <a:off x="1363893" y="1196752"/>
            <a:ext cx="10465163" cy="4536504"/>
          </a:xfrm>
        </p:spPr>
        <p:txBody>
          <a:bodyPr/>
          <a:lstStyle/>
          <a:p>
            <a:r>
              <a:rPr lang="en-GB"/>
              <a:t>1. Protection in </a:t>
            </a:r>
            <a:r>
              <a:rPr lang="en-GB" b="1"/>
              <a:t>old age</a:t>
            </a:r>
            <a:r>
              <a:rPr lang="en-GB"/>
              <a:t>, including income support and long-term care;</a:t>
            </a:r>
          </a:p>
          <a:p>
            <a:r>
              <a:rPr lang="en-GB"/>
              <a:t>2. Protection in </a:t>
            </a:r>
            <a:r>
              <a:rPr lang="en-GB" b="1"/>
              <a:t>disability</a:t>
            </a:r>
            <a:r>
              <a:rPr lang="en-GB"/>
              <a:t>, including income support but also medical care, rehabilitation and long-term care - income support invalidity benefit;</a:t>
            </a:r>
          </a:p>
          <a:p>
            <a:r>
              <a:rPr lang="en-GB"/>
              <a:t>3. Protection of </a:t>
            </a:r>
            <a:r>
              <a:rPr lang="en-GB" b="1"/>
              <a:t>survivors </a:t>
            </a:r>
            <a:r>
              <a:rPr lang="en-GB"/>
              <a:t>in case of death of a family member (“breadwinner”);</a:t>
            </a:r>
          </a:p>
          <a:p>
            <a:r>
              <a:rPr lang="en-GB"/>
              <a:t>4. Income support in the form of cash </a:t>
            </a:r>
            <a:r>
              <a:rPr lang="en-GB" b="1"/>
              <a:t>sickness </a:t>
            </a:r>
            <a:r>
              <a:rPr lang="en-GB"/>
              <a:t>benefits;</a:t>
            </a:r>
          </a:p>
          <a:p>
            <a:r>
              <a:rPr lang="en-GB"/>
              <a:t>5. Protection in </a:t>
            </a:r>
            <a:r>
              <a:rPr lang="en-GB" b="1"/>
              <a:t>maternity</a:t>
            </a:r>
            <a:r>
              <a:rPr lang="en-GB"/>
              <a:t>, including medical care and income support maternity benefit;</a:t>
            </a:r>
          </a:p>
          <a:p>
            <a:r>
              <a:rPr lang="en-GB"/>
              <a:t>6. Protection in “responsibility for the maintenance of </a:t>
            </a:r>
            <a:r>
              <a:rPr lang="en-GB" b="1"/>
              <a:t>children</a:t>
            </a:r>
            <a:r>
              <a:rPr lang="en-GB"/>
              <a:t>”, including the provision in kind to, or in respect of, children, of “food, clothing, housing, holidays or domestic help” and of cash income support </a:t>
            </a:r>
            <a:r>
              <a:rPr lang="en-GB" b="1"/>
              <a:t>family </a:t>
            </a:r>
            <a:r>
              <a:rPr lang="en-GB"/>
              <a:t>benefits;</a:t>
            </a:r>
          </a:p>
          <a:p>
            <a:r>
              <a:rPr lang="en-GB"/>
              <a:t>7. Protection in </a:t>
            </a:r>
            <a:r>
              <a:rPr lang="en-GB" b="1"/>
              <a:t>unemployment</a:t>
            </a:r>
            <a:r>
              <a:rPr lang="en-GB"/>
              <a:t>, including income support in the form of unemployment benefits, and also other labour market policies promoting employment – income support benefits;</a:t>
            </a:r>
          </a:p>
          <a:p>
            <a:r>
              <a:rPr lang="en-GB"/>
              <a:t>8. Protection in case of </a:t>
            </a:r>
            <a:r>
              <a:rPr lang="en-GB" b="1"/>
              <a:t>employment injury</a:t>
            </a:r>
            <a:r>
              <a:rPr lang="en-GB"/>
              <a:t>: medical care, rehabilitation and income support in the form of sickness, invalidity or survivors’ benefit.</a:t>
            </a:r>
          </a:p>
          <a:p>
            <a:r>
              <a:rPr lang="en-GB"/>
              <a:t>9. </a:t>
            </a:r>
            <a:r>
              <a:rPr lang="en-GB" b="1"/>
              <a:t>Healthcare</a:t>
            </a:r>
            <a:r>
              <a:rPr lang="en-GB"/>
              <a:t>/ Medical care.</a:t>
            </a:r>
          </a:p>
          <a:p>
            <a:endParaRPr lang="en-GB"/>
          </a:p>
        </p:txBody>
      </p:sp>
    </p:spTree>
    <p:custDataLst>
      <p:tags r:id="rId1"/>
    </p:custDataLst>
    <p:extLst>
      <p:ext uri="{BB962C8B-B14F-4D97-AF65-F5344CB8AC3E}">
        <p14:creationId xmlns:p14="http://schemas.microsoft.com/office/powerpoint/2010/main" val="1327525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477" y="476672"/>
            <a:ext cx="10681187" cy="720080"/>
          </a:xfrm>
        </p:spPr>
        <p:txBody>
          <a:bodyPr/>
          <a:lstStyle/>
          <a:p>
            <a:r>
              <a:rPr lang="en-GB" sz="2800" dirty="0"/>
              <a:t>Additional functions falling under the extended definition of Social Security (Social Protection):</a:t>
            </a:r>
          </a:p>
        </p:txBody>
      </p:sp>
      <p:sp>
        <p:nvSpPr>
          <p:cNvPr id="3" name="Content Placeholder 2"/>
          <p:cNvSpPr>
            <a:spLocks noGrp="1"/>
          </p:cNvSpPr>
          <p:nvPr>
            <p:ph sz="quarter" idx="13"/>
          </p:nvPr>
        </p:nvSpPr>
        <p:spPr>
          <a:xfrm>
            <a:off x="1391477" y="1665888"/>
            <a:ext cx="10465163" cy="4536504"/>
          </a:xfrm>
        </p:spPr>
        <p:txBody>
          <a:bodyPr/>
          <a:lstStyle/>
          <a:p>
            <a:r>
              <a:rPr lang="en-GB" dirty="0"/>
              <a:t>10. General </a:t>
            </a:r>
            <a:r>
              <a:rPr lang="en-GB" b="1" dirty="0"/>
              <a:t>protection against poverty</a:t>
            </a:r>
            <a:r>
              <a:rPr lang="en-GB" dirty="0"/>
              <a:t> and social exclusion through social assistance that provides protection to all residents without sufficient other means of income from work and not covered (or not covered sufficiently) by social security branches listed above;</a:t>
            </a:r>
          </a:p>
          <a:p>
            <a:r>
              <a:rPr lang="en-GB" dirty="0"/>
              <a:t>11. </a:t>
            </a:r>
            <a:r>
              <a:rPr lang="en-GB" b="1" dirty="0"/>
              <a:t>Housing</a:t>
            </a:r>
            <a:r>
              <a:rPr lang="en-GB" dirty="0"/>
              <a:t>, any benefits provided in order to directly help a household meet the costs of housing;</a:t>
            </a:r>
          </a:p>
          <a:p>
            <a:r>
              <a:rPr lang="en-GB" dirty="0"/>
              <a:t>12. Benefits in cash or in-kind providing for the </a:t>
            </a:r>
            <a:r>
              <a:rPr lang="en-GB" b="1" dirty="0"/>
              <a:t>basic education</a:t>
            </a:r>
            <a:r>
              <a:rPr lang="en-GB" dirty="0"/>
              <a:t> of children;</a:t>
            </a:r>
          </a:p>
          <a:p>
            <a:r>
              <a:rPr lang="en-GB" dirty="0"/>
              <a:t>13. </a:t>
            </a:r>
            <a:r>
              <a:rPr lang="en-GB" b="1" dirty="0"/>
              <a:t>Social works services</a:t>
            </a:r>
            <a:r>
              <a:rPr lang="en-GB" dirty="0"/>
              <a:t>;</a:t>
            </a:r>
          </a:p>
          <a:p>
            <a:r>
              <a:rPr lang="en-GB" dirty="0"/>
              <a:t>14. </a:t>
            </a:r>
            <a:r>
              <a:rPr lang="en-GB" b="1" dirty="0"/>
              <a:t>Public works programmes</a:t>
            </a:r>
            <a:r>
              <a:rPr lang="en-GB" dirty="0"/>
              <a:t>;</a:t>
            </a:r>
          </a:p>
          <a:p>
            <a:r>
              <a:rPr lang="en-GB" dirty="0"/>
              <a:t>15. </a:t>
            </a:r>
            <a:r>
              <a:rPr lang="en-GB" b="1" dirty="0"/>
              <a:t>Food and nutrition</a:t>
            </a:r>
            <a:r>
              <a:rPr lang="en-GB" dirty="0"/>
              <a:t> function: benefits providing food to specific group(s) of the population to help meet a nutritionally adequate diet;</a:t>
            </a:r>
          </a:p>
          <a:p>
            <a:r>
              <a:rPr lang="en-GB" dirty="0"/>
              <a:t>16. </a:t>
            </a:r>
            <a:r>
              <a:rPr lang="en-GB" b="1" dirty="0"/>
              <a:t>Other income support/assistance</a:t>
            </a:r>
            <a:r>
              <a:rPr lang="en-GB" dirty="0"/>
              <a:t> (not elsewhere classified). </a:t>
            </a:r>
          </a:p>
          <a:p>
            <a:endParaRPr lang="en-GB" dirty="0"/>
          </a:p>
        </p:txBody>
      </p:sp>
    </p:spTree>
    <p:custDataLst>
      <p:tags r:id="rId1"/>
    </p:custDataLst>
    <p:extLst>
      <p:ext uri="{BB962C8B-B14F-4D97-AF65-F5344CB8AC3E}">
        <p14:creationId xmlns:p14="http://schemas.microsoft.com/office/powerpoint/2010/main" val="57765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Diagramm 11">
            <a:extLst>
              <a:ext uri="{FF2B5EF4-FFF2-40B4-BE49-F238E27FC236}">
                <a16:creationId xmlns:a16="http://schemas.microsoft.com/office/drawing/2014/main" id="{1D7B5264-E56A-7236-F40D-3E8F37FB803A}"/>
              </a:ext>
            </a:extLst>
          </p:cNvPr>
          <p:cNvGraphicFramePr/>
          <p:nvPr>
            <p:extLst>
              <p:ext uri="{D42A27DB-BD31-4B8C-83A1-F6EECF244321}">
                <p14:modId xmlns:p14="http://schemas.microsoft.com/office/powerpoint/2010/main" val="2576676037"/>
              </p:ext>
            </p:extLst>
          </p:nvPr>
        </p:nvGraphicFramePr>
        <p:xfrm>
          <a:off x="4406420" y="1901995"/>
          <a:ext cx="5241797" cy="3025458"/>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43336339-C6DC-4F46-3C36-2B7AF3BEC3F0}"/>
              </a:ext>
            </a:extLst>
          </p:cNvPr>
          <p:cNvSpPr>
            <a:spLocks noGrp="1"/>
          </p:cNvSpPr>
          <p:nvPr>
            <p:ph type="sldNum" sz="quarter" idx="12"/>
          </p:nvPr>
        </p:nvSpPr>
        <p:spPr>
          <a:xfrm>
            <a:off x="3800515" y="-559074"/>
            <a:ext cx="0" cy="0"/>
          </a:xfrm>
        </p:spPr>
        <p:txBody>
          <a:bodyPr/>
          <a:lstStyle/>
          <a:p>
            <a:endParaRPr lang="en-GB"/>
          </a:p>
        </p:txBody>
      </p:sp>
      <p:sp>
        <p:nvSpPr>
          <p:cNvPr id="3" name="Textfeld 12">
            <a:extLst>
              <a:ext uri="{FF2B5EF4-FFF2-40B4-BE49-F238E27FC236}">
                <a16:creationId xmlns:a16="http://schemas.microsoft.com/office/drawing/2014/main" id="{A9127EDE-9617-70D3-6BFE-F4B8C904F51B}"/>
              </a:ext>
            </a:extLst>
          </p:cNvPr>
          <p:cNvSpPr txBox="1"/>
          <p:nvPr/>
        </p:nvSpPr>
        <p:spPr>
          <a:xfrm>
            <a:off x="6246608" y="2998607"/>
            <a:ext cx="1584176" cy="830997"/>
          </a:xfrm>
          <a:prstGeom prst="rect">
            <a:avLst/>
          </a:prstGeom>
          <a:noFill/>
        </p:spPr>
        <p:txBody>
          <a:bodyPr wrap="square" rtlCol="0" anchor="ctr">
            <a:spAutoFit/>
          </a:bodyPr>
          <a:lstStyle/>
          <a:p>
            <a:pPr algn="ctr"/>
            <a:r>
              <a:rPr lang="en-GB" sz="2400" b="1">
                <a:solidFill>
                  <a:schemeClr val="accent6"/>
                </a:solidFill>
              </a:rPr>
              <a:t>Lifecycle Risks</a:t>
            </a:r>
          </a:p>
        </p:txBody>
      </p:sp>
      <p:sp>
        <p:nvSpPr>
          <p:cNvPr id="4" name="Bogen 13">
            <a:extLst>
              <a:ext uri="{FF2B5EF4-FFF2-40B4-BE49-F238E27FC236}">
                <a16:creationId xmlns:a16="http://schemas.microsoft.com/office/drawing/2014/main" id="{AD48C49F-EB81-BFEA-F91F-379AF7827BF3}"/>
              </a:ext>
            </a:extLst>
          </p:cNvPr>
          <p:cNvSpPr/>
          <p:nvPr/>
        </p:nvSpPr>
        <p:spPr>
          <a:xfrm rot="18505296">
            <a:off x="7018991" y="2431960"/>
            <a:ext cx="648072" cy="1152128"/>
          </a:xfrm>
          <a:prstGeom prst="arc">
            <a:avLst>
              <a:gd name="adj1" fmla="val 17224581"/>
              <a:gd name="adj2" fmla="val 1856913"/>
            </a:avLst>
          </a:prstGeom>
          <a:ln>
            <a:solidFill>
              <a:schemeClr val="accent6"/>
            </a:solidFill>
            <a:prstDash val="dash"/>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sp>
        <p:nvSpPr>
          <p:cNvPr id="5" name="Bogen 14">
            <a:extLst>
              <a:ext uri="{FF2B5EF4-FFF2-40B4-BE49-F238E27FC236}">
                <a16:creationId xmlns:a16="http://schemas.microsoft.com/office/drawing/2014/main" id="{85676F28-951B-CEE8-46BF-237C3095AA52}"/>
              </a:ext>
            </a:extLst>
          </p:cNvPr>
          <p:cNvSpPr/>
          <p:nvPr/>
        </p:nvSpPr>
        <p:spPr>
          <a:xfrm rot="7630663">
            <a:off x="6396474" y="3227103"/>
            <a:ext cx="648072" cy="1152128"/>
          </a:xfrm>
          <a:prstGeom prst="arc">
            <a:avLst>
              <a:gd name="adj1" fmla="val 17224581"/>
              <a:gd name="adj2" fmla="val 1856913"/>
            </a:avLst>
          </a:prstGeom>
          <a:ln>
            <a:solidFill>
              <a:schemeClr val="accent6"/>
            </a:solidFill>
            <a:prstDash val="dash"/>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pic>
        <p:nvPicPr>
          <p:cNvPr id="15" name="Grafik 32">
            <a:extLst>
              <a:ext uri="{FF2B5EF4-FFF2-40B4-BE49-F238E27FC236}">
                <a16:creationId xmlns:a16="http://schemas.microsoft.com/office/drawing/2014/main" id="{E1FE1218-CBC0-F088-427C-BD69C8E76DC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88947" y="2565497"/>
            <a:ext cx="2020912" cy="2020912"/>
          </a:xfrm>
          <a:prstGeom prst="rect">
            <a:avLst/>
          </a:prstGeom>
        </p:spPr>
      </p:pic>
      <p:grpSp>
        <p:nvGrpSpPr>
          <p:cNvPr id="66" name="Group 65">
            <a:extLst>
              <a:ext uri="{FF2B5EF4-FFF2-40B4-BE49-F238E27FC236}">
                <a16:creationId xmlns:a16="http://schemas.microsoft.com/office/drawing/2014/main" id="{52622F98-DAA6-936A-73C7-FCAABEB06E64}"/>
              </a:ext>
            </a:extLst>
          </p:cNvPr>
          <p:cNvGrpSpPr/>
          <p:nvPr/>
        </p:nvGrpSpPr>
        <p:grpSpPr>
          <a:xfrm>
            <a:off x="4943872" y="378627"/>
            <a:ext cx="4106311" cy="5659333"/>
            <a:chOff x="3937694" y="489814"/>
            <a:chExt cx="4106311" cy="5659333"/>
          </a:xfrm>
        </p:grpSpPr>
        <p:grpSp>
          <p:nvGrpSpPr>
            <p:cNvPr id="65" name="Group 64">
              <a:extLst>
                <a:ext uri="{FF2B5EF4-FFF2-40B4-BE49-F238E27FC236}">
                  <a16:creationId xmlns:a16="http://schemas.microsoft.com/office/drawing/2014/main" id="{47A5CAFF-0EDC-126F-B135-063B0EAB4615}"/>
                </a:ext>
              </a:extLst>
            </p:cNvPr>
            <p:cNvGrpSpPr/>
            <p:nvPr/>
          </p:nvGrpSpPr>
          <p:grpSpPr>
            <a:xfrm>
              <a:off x="6958559" y="4424317"/>
              <a:ext cx="558405" cy="1028739"/>
              <a:chOff x="6958559" y="4424317"/>
              <a:chExt cx="558405" cy="1028739"/>
            </a:xfrm>
          </p:grpSpPr>
          <p:sp>
            <p:nvSpPr>
              <p:cNvPr id="37" name="Freeform: Shape 36">
                <a:extLst>
                  <a:ext uri="{FF2B5EF4-FFF2-40B4-BE49-F238E27FC236}">
                    <a16:creationId xmlns:a16="http://schemas.microsoft.com/office/drawing/2014/main" id="{221953EA-94C2-ACB7-68AA-9FC4ECA96DDB}"/>
                  </a:ext>
                </a:extLst>
              </p:cNvPr>
              <p:cNvSpPr/>
              <p:nvPr/>
            </p:nvSpPr>
            <p:spPr>
              <a:xfrm>
                <a:off x="7218853" y="4569879"/>
                <a:ext cx="223262" cy="223262"/>
              </a:xfrm>
              <a:custGeom>
                <a:avLst/>
                <a:gdLst>
                  <a:gd name="connsiteX0" fmla="*/ 135192 w 135192"/>
                  <a:gd name="connsiteY0" fmla="*/ 67596 h 135192"/>
                  <a:gd name="connsiteX1" fmla="*/ 67596 w 135192"/>
                  <a:gd name="connsiteY1" fmla="*/ 135192 h 135192"/>
                  <a:gd name="connsiteX2" fmla="*/ 0 w 135192"/>
                  <a:gd name="connsiteY2" fmla="*/ 67596 h 135192"/>
                  <a:gd name="connsiteX3" fmla="*/ 67596 w 135192"/>
                  <a:gd name="connsiteY3" fmla="*/ 0 h 135192"/>
                  <a:gd name="connsiteX4" fmla="*/ 135192 w 135192"/>
                  <a:gd name="connsiteY4" fmla="*/ 67596 h 135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92" h="135192">
                    <a:moveTo>
                      <a:pt x="135192" y="67596"/>
                    </a:moveTo>
                    <a:cubicBezTo>
                      <a:pt x="135192" y="104928"/>
                      <a:pt x="104928" y="135192"/>
                      <a:pt x="67596" y="135192"/>
                    </a:cubicBezTo>
                    <a:cubicBezTo>
                      <a:pt x="30264" y="135192"/>
                      <a:pt x="0" y="104928"/>
                      <a:pt x="0" y="67596"/>
                    </a:cubicBezTo>
                    <a:cubicBezTo>
                      <a:pt x="0" y="30264"/>
                      <a:pt x="30264" y="0"/>
                      <a:pt x="67596" y="0"/>
                    </a:cubicBezTo>
                    <a:cubicBezTo>
                      <a:pt x="104928" y="0"/>
                      <a:pt x="135192" y="30264"/>
                      <a:pt x="135192" y="67596"/>
                    </a:cubicBezTo>
                    <a:close/>
                  </a:path>
                </a:pathLst>
              </a:custGeom>
              <a:solidFill>
                <a:schemeClr val="accent6"/>
              </a:solidFill>
              <a:ln w="215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A23500C-A5BF-1ED8-B563-27EE95A312B8}"/>
                  </a:ext>
                </a:extLst>
              </p:cNvPr>
              <p:cNvSpPr/>
              <p:nvPr/>
            </p:nvSpPr>
            <p:spPr>
              <a:xfrm>
                <a:off x="6958559" y="5002967"/>
                <a:ext cx="148876" cy="450052"/>
              </a:xfrm>
              <a:custGeom>
                <a:avLst/>
                <a:gdLst>
                  <a:gd name="connsiteX0" fmla="*/ 22532 w 90149"/>
                  <a:gd name="connsiteY0" fmla="*/ 38935 h 272520"/>
                  <a:gd name="connsiteX1" fmla="*/ 22532 w 90149"/>
                  <a:gd name="connsiteY1" fmla="*/ 64898 h 272520"/>
                  <a:gd name="connsiteX2" fmla="*/ 0 w 90149"/>
                  <a:gd name="connsiteY2" fmla="*/ 77912 h 272520"/>
                  <a:gd name="connsiteX3" fmla="*/ 0 w 90149"/>
                  <a:gd name="connsiteY3" fmla="*/ 25964 h 272520"/>
                  <a:gd name="connsiteX4" fmla="*/ 45086 w 90149"/>
                  <a:gd name="connsiteY4" fmla="*/ 0 h 272520"/>
                  <a:gd name="connsiteX5" fmla="*/ 90150 w 90149"/>
                  <a:gd name="connsiteY5" fmla="*/ 25964 h 272520"/>
                  <a:gd name="connsiteX6" fmla="*/ 90150 w 90149"/>
                  <a:gd name="connsiteY6" fmla="*/ 272521 h 272520"/>
                  <a:gd name="connsiteX7" fmla="*/ 67618 w 90149"/>
                  <a:gd name="connsiteY7" fmla="*/ 272521 h 272520"/>
                  <a:gd name="connsiteX8" fmla="*/ 67618 w 90149"/>
                  <a:gd name="connsiteY8" fmla="*/ 38935 h 272520"/>
                  <a:gd name="connsiteX9" fmla="*/ 45086 w 90149"/>
                  <a:gd name="connsiteY9" fmla="*/ 25964 h 2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49" h="272520">
                    <a:moveTo>
                      <a:pt x="22532" y="38935"/>
                    </a:moveTo>
                    <a:lnTo>
                      <a:pt x="22532" y="64898"/>
                    </a:lnTo>
                    <a:lnTo>
                      <a:pt x="0" y="77912"/>
                    </a:lnTo>
                    <a:lnTo>
                      <a:pt x="0" y="25964"/>
                    </a:lnTo>
                    <a:lnTo>
                      <a:pt x="45086" y="0"/>
                    </a:lnTo>
                    <a:lnTo>
                      <a:pt x="90150" y="25964"/>
                    </a:lnTo>
                    <a:lnTo>
                      <a:pt x="90150" y="272521"/>
                    </a:lnTo>
                    <a:lnTo>
                      <a:pt x="67618" y="272521"/>
                    </a:lnTo>
                    <a:lnTo>
                      <a:pt x="67618" y="38935"/>
                    </a:lnTo>
                    <a:lnTo>
                      <a:pt x="45086" y="25964"/>
                    </a:lnTo>
                    <a:close/>
                  </a:path>
                </a:pathLst>
              </a:custGeom>
              <a:solidFill>
                <a:schemeClr val="accent4"/>
              </a:solidFill>
              <a:ln w="215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8AD6834-F312-D425-D895-EF98BE2F4219}"/>
                  </a:ext>
                </a:extLst>
              </p:cNvPr>
              <p:cNvSpPr/>
              <p:nvPr/>
            </p:nvSpPr>
            <p:spPr>
              <a:xfrm>
                <a:off x="7070261" y="4424317"/>
                <a:ext cx="446703" cy="1028739"/>
              </a:xfrm>
              <a:custGeom>
                <a:avLst/>
                <a:gdLst>
                  <a:gd name="connsiteX0" fmla="*/ 202831 w 270492"/>
                  <a:gd name="connsiteY0" fmla="*/ 220615 h 622932"/>
                  <a:gd name="connsiteX1" fmla="*/ 135235 w 270492"/>
                  <a:gd name="connsiteY1" fmla="*/ 259550 h 622932"/>
                  <a:gd name="connsiteX2" fmla="*/ 45064 w 270492"/>
                  <a:gd name="connsiteY2" fmla="*/ 207644 h 622932"/>
                  <a:gd name="connsiteX3" fmla="*/ 45064 w 270492"/>
                  <a:gd name="connsiteY3" fmla="*/ 103833 h 622932"/>
                  <a:gd name="connsiteX4" fmla="*/ 157767 w 270492"/>
                  <a:gd name="connsiteY4" fmla="*/ 38956 h 622932"/>
                  <a:gd name="connsiteX5" fmla="*/ 157767 w 270492"/>
                  <a:gd name="connsiteY5" fmla="*/ 12993 h 622932"/>
                  <a:gd name="connsiteX6" fmla="*/ 135235 w 270492"/>
                  <a:gd name="connsiteY6" fmla="*/ 25964 h 622932"/>
                  <a:gd name="connsiteX7" fmla="*/ 90150 w 270492"/>
                  <a:gd name="connsiteY7" fmla="*/ 0 h 622932"/>
                  <a:gd name="connsiteX8" fmla="*/ 45064 w 270492"/>
                  <a:gd name="connsiteY8" fmla="*/ 25964 h 622932"/>
                  <a:gd name="connsiteX9" fmla="*/ 45064 w 270492"/>
                  <a:gd name="connsiteY9" fmla="*/ 77869 h 622932"/>
                  <a:gd name="connsiteX10" fmla="*/ 22532 w 270492"/>
                  <a:gd name="connsiteY10" fmla="*/ 90840 h 622932"/>
                  <a:gd name="connsiteX11" fmla="*/ 22532 w 270492"/>
                  <a:gd name="connsiteY11" fmla="*/ 116804 h 622932"/>
                  <a:gd name="connsiteX12" fmla="*/ 43 w 270492"/>
                  <a:gd name="connsiteY12" fmla="*/ 129775 h 622932"/>
                  <a:gd name="connsiteX13" fmla="*/ 43 w 270492"/>
                  <a:gd name="connsiteY13" fmla="*/ 233586 h 622932"/>
                  <a:gd name="connsiteX14" fmla="*/ 90171 w 270492"/>
                  <a:gd name="connsiteY14" fmla="*/ 285492 h 622932"/>
                  <a:gd name="connsiteX15" fmla="*/ 0 w 270492"/>
                  <a:gd name="connsiteY15" fmla="*/ 337419 h 622932"/>
                  <a:gd name="connsiteX16" fmla="*/ 0 w 270492"/>
                  <a:gd name="connsiteY16" fmla="*/ 363383 h 622932"/>
                  <a:gd name="connsiteX17" fmla="*/ 22532 w 270492"/>
                  <a:gd name="connsiteY17" fmla="*/ 376354 h 622932"/>
                  <a:gd name="connsiteX18" fmla="*/ 135235 w 270492"/>
                  <a:gd name="connsiteY18" fmla="*/ 311477 h 622932"/>
                  <a:gd name="connsiteX19" fmla="*/ 45086 w 270492"/>
                  <a:gd name="connsiteY19" fmla="*/ 622933 h 622932"/>
                  <a:gd name="connsiteX20" fmla="*/ 90171 w 270492"/>
                  <a:gd name="connsiteY20" fmla="*/ 622933 h 622932"/>
                  <a:gd name="connsiteX21" fmla="*/ 180321 w 270492"/>
                  <a:gd name="connsiteY21" fmla="*/ 415289 h 622932"/>
                  <a:gd name="connsiteX22" fmla="*/ 180321 w 270492"/>
                  <a:gd name="connsiteY22" fmla="*/ 622933 h 622932"/>
                  <a:gd name="connsiteX23" fmla="*/ 225407 w 270492"/>
                  <a:gd name="connsiteY23" fmla="*/ 622933 h 622932"/>
                  <a:gd name="connsiteX24" fmla="*/ 270492 w 270492"/>
                  <a:gd name="connsiteY24" fmla="*/ 415289 h 622932"/>
                  <a:gd name="connsiteX25" fmla="*/ 270492 w 270492"/>
                  <a:gd name="connsiteY25" fmla="*/ 337592 h 622932"/>
                  <a:gd name="connsiteX26" fmla="*/ 202831 w 270492"/>
                  <a:gd name="connsiteY26" fmla="*/ 220615 h 62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0492" h="622932">
                    <a:moveTo>
                      <a:pt x="202831" y="220615"/>
                    </a:moveTo>
                    <a:lnTo>
                      <a:pt x="135235" y="259550"/>
                    </a:lnTo>
                    <a:lnTo>
                      <a:pt x="45064" y="207644"/>
                    </a:lnTo>
                    <a:lnTo>
                      <a:pt x="45064" y="103833"/>
                    </a:lnTo>
                    <a:lnTo>
                      <a:pt x="157767" y="38956"/>
                    </a:lnTo>
                    <a:lnTo>
                      <a:pt x="157767" y="12993"/>
                    </a:lnTo>
                    <a:lnTo>
                      <a:pt x="135235" y="25964"/>
                    </a:lnTo>
                    <a:lnTo>
                      <a:pt x="90150" y="0"/>
                    </a:lnTo>
                    <a:lnTo>
                      <a:pt x="45064" y="25964"/>
                    </a:lnTo>
                    <a:lnTo>
                      <a:pt x="45064" y="77869"/>
                    </a:lnTo>
                    <a:lnTo>
                      <a:pt x="22532" y="90840"/>
                    </a:lnTo>
                    <a:lnTo>
                      <a:pt x="22532" y="116804"/>
                    </a:lnTo>
                    <a:lnTo>
                      <a:pt x="43" y="129775"/>
                    </a:lnTo>
                    <a:lnTo>
                      <a:pt x="43" y="233586"/>
                    </a:lnTo>
                    <a:lnTo>
                      <a:pt x="90171" y="285492"/>
                    </a:lnTo>
                    <a:lnTo>
                      <a:pt x="0" y="337419"/>
                    </a:lnTo>
                    <a:lnTo>
                      <a:pt x="0" y="363383"/>
                    </a:lnTo>
                    <a:lnTo>
                      <a:pt x="22532" y="376354"/>
                    </a:lnTo>
                    <a:lnTo>
                      <a:pt x="135235" y="311477"/>
                    </a:lnTo>
                    <a:lnTo>
                      <a:pt x="45086" y="622933"/>
                    </a:lnTo>
                    <a:lnTo>
                      <a:pt x="90171" y="622933"/>
                    </a:lnTo>
                    <a:lnTo>
                      <a:pt x="180321" y="415289"/>
                    </a:lnTo>
                    <a:lnTo>
                      <a:pt x="180321" y="622933"/>
                    </a:lnTo>
                    <a:lnTo>
                      <a:pt x="225407" y="622933"/>
                    </a:lnTo>
                    <a:lnTo>
                      <a:pt x="270492" y="415289"/>
                    </a:lnTo>
                    <a:lnTo>
                      <a:pt x="270492" y="337592"/>
                    </a:lnTo>
                    <a:cubicBezTo>
                      <a:pt x="270449" y="289312"/>
                      <a:pt x="244658" y="244701"/>
                      <a:pt x="202831" y="220615"/>
                    </a:cubicBezTo>
                    <a:close/>
                  </a:path>
                </a:pathLst>
              </a:custGeom>
              <a:solidFill>
                <a:schemeClr val="accent6"/>
              </a:solidFill>
              <a:ln w="2150" cap="flat">
                <a:noFill/>
                <a:prstDash val="solid"/>
                <a:miter/>
              </a:ln>
            </p:spPr>
            <p:txBody>
              <a:bodyPr rtlCol="0" anchor="ctr"/>
              <a:lstStyle/>
              <a:p>
                <a:endParaRPr lang="en-US"/>
              </a:p>
            </p:txBody>
          </p:sp>
        </p:grpSp>
        <p:grpSp>
          <p:nvGrpSpPr>
            <p:cNvPr id="58" name="Group 57">
              <a:extLst>
                <a:ext uri="{FF2B5EF4-FFF2-40B4-BE49-F238E27FC236}">
                  <a16:creationId xmlns:a16="http://schemas.microsoft.com/office/drawing/2014/main" id="{ECDA68E1-8332-1F6F-D4B9-74FE21AC3C21}"/>
                </a:ext>
              </a:extLst>
            </p:cNvPr>
            <p:cNvGrpSpPr/>
            <p:nvPr/>
          </p:nvGrpSpPr>
          <p:grpSpPr>
            <a:xfrm>
              <a:off x="5809167" y="5137374"/>
              <a:ext cx="446702" cy="1011773"/>
              <a:chOff x="5809167" y="5137374"/>
              <a:chExt cx="446702" cy="1011773"/>
            </a:xfrm>
          </p:grpSpPr>
          <p:sp>
            <p:nvSpPr>
              <p:cNvPr id="33" name="Freeform: Shape 32">
                <a:extLst>
                  <a:ext uri="{FF2B5EF4-FFF2-40B4-BE49-F238E27FC236}">
                    <a16:creationId xmlns:a16="http://schemas.microsoft.com/office/drawing/2014/main" id="{67164C49-2312-C25F-2159-BA964E64F3F7}"/>
                  </a:ext>
                </a:extLst>
              </p:cNvPr>
              <p:cNvSpPr/>
              <p:nvPr/>
            </p:nvSpPr>
            <p:spPr>
              <a:xfrm>
                <a:off x="5920871" y="5137374"/>
                <a:ext cx="223262" cy="223262"/>
              </a:xfrm>
              <a:custGeom>
                <a:avLst/>
                <a:gdLst>
                  <a:gd name="connsiteX0" fmla="*/ 135192 w 135192"/>
                  <a:gd name="connsiteY0" fmla="*/ 67596 h 135192"/>
                  <a:gd name="connsiteX1" fmla="*/ 67596 w 135192"/>
                  <a:gd name="connsiteY1" fmla="*/ 135192 h 135192"/>
                  <a:gd name="connsiteX2" fmla="*/ 0 w 135192"/>
                  <a:gd name="connsiteY2" fmla="*/ 67596 h 135192"/>
                  <a:gd name="connsiteX3" fmla="*/ 67596 w 135192"/>
                  <a:gd name="connsiteY3" fmla="*/ 0 h 135192"/>
                  <a:gd name="connsiteX4" fmla="*/ 135192 w 135192"/>
                  <a:gd name="connsiteY4" fmla="*/ 67596 h 135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92" h="135192">
                    <a:moveTo>
                      <a:pt x="135192" y="67596"/>
                    </a:moveTo>
                    <a:cubicBezTo>
                      <a:pt x="135192" y="104928"/>
                      <a:pt x="104928" y="135192"/>
                      <a:pt x="67596" y="135192"/>
                    </a:cubicBezTo>
                    <a:cubicBezTo>
                      <a:pt x="30264" y="135192"/>
                      <a:pt x="0" y="104928"/>
                      <a:pt x="0" y="67596"/>
                    </a:cubicBezTo>
                    <a:cubicBezTo>
                      <a:pt x="0" y="30264"/>
                      <a:pt x="30264" y="0"/>
                      <a:pt x="67596" y="0"/>
                    </a:cubicBezTo>
                    <a:cubicBezTo>
                      <a:pt x="104928" y="0"/>
                      <a:pt x="135192" y="30264"/>
                      <a:pt x="135192" y="67596"/>
                    </a:cubicBezTo>
                    <a:close/>
                  </a:path>
                </a:pathLst>
              </a:custGeom>
              <a:solidFill>
                <a:schemeClr val="accent6"/>
              </a:solidFill>
              <a:ln w="215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828BFBC-3CE2-2C7A-7899-13E57EA95288}"/>
                  </a:ext>
                </a:extLst>
              </p:cNvPr>
              <p:cNvSpPr/>
              <p:nvPr/>
            </p:nvSpPr>
            <p:spPr>
              <a:xfrm>
                <a:off x="5809167" y="5399024"/>
                <a:ext cx="446702" cy="750123"/>
              </a:xfrm>
              <a:custGeom>
                <a:avLst/>
                <a:gdLst>
                  <a:gd name="connsiteX0" fmla="*/ 0 w 270492"/>
                  <a:gd name="connsiteY0" fmla="*/ 181681 h 454223"/>
                  <a:gd name="connsiteX1" fmla="*/ 45086 w 270492"/>
                  <a:gd name="connsiteY1" fmla="*/ 207644 h 454223"/>
                  <a:gd name="connsiteX2" fmla="*/ 45064 w 270492"/>
                  <a:gd name="connsiteY2" fmla="*/ 77891 h 454223"/>
                  <a:gd name="connsiteX3" fmla="*/ 67618 w 270492"/>
                  <a:gd name="connsiteY3" fmla="*/ 64898 h 454223"/>
                  <a:gd name="connsiteX4" fmla="*/ 67618 w 270492"/>
                  <a:gd name="connsiteY4" fmla="*/ 285514 h 454223"/>
                  <a:gd name="connsiteX5" fmla="*/ 135235 w 270492"/>
                  <a:gd name="connsiteY5" fmla="*/ 246752 h 454223"/>
                  <a:gd name="connsiteX6" fmla="*/ 135235 w 270492"/>
                  <a:gd name="connsiteY6" fmla="*/ 181681 h 454223"/>
                  <a:gd name="connsiteX7" fmla="*/ 157789 w 270492"/>
                  <a:gd name="connsiteY7" fmla="*/ 454224 h 454223"/>
                  <a:gd name="connsiteX8" fmla="*/ 202853 w 270492"/>
                  <a:gd name="connsiteY8" fmla="*/ 454224 h 454223"/>
                  <a:gd name="connsiteX9" fmla="*/ 202853 w 270492"/>
                  <a:gd name="connsiteY9" fmla="*/ 64898 h 454223"/>
                  <a:gd name="connsiteX10" fmla="*/ 225428 w 270492"/>
                  <a:gd name="connsiteY10" fmla="*/ 77891 h 454223"/>
                  <a:gd name="connsiteX11" fmla="*/ 225407 w 270492"/>
                  <a:gd name="connsiteY11" fmla="*/ 207644 h 454223"/>
                  <a:gd name="connsiteX12" fmla="*/ 270471 w 270492"/>
                  <a:gd name="connsiteY12" fmla="*/ 181681 h 454223"/>
                  <a:gd name="connsiteX13" fmla="*/ 270428 w 270492"/>
                  <a:gd name="connsiteY13" fmla="*/ 103790 h 454223"/>
                  <a:gd name="connsiteX14" fmla="*/ 270492 w 270492"/>
                  <a:gd name="connsiteY14" fmla="*/ 103833 h 454223"/>
                  <a:gd name="connsiteX15" fmla="*/ 270492 w 270492"/>
                  <a:gd name="connsiteY15" fmla="*/ 51927 h 454223"/>
                  <a:gd name="connsiteX16" fmla="*/ 180321 w 270492"/>
                  <a:gd name="connsiteY16" fmla="*/ 0 h 454223"/>
                  <a:gd name="connsiteX17" fmla="*/ 90171 w 270492"/>
                  <a:gd name="connsiteY17" fmla="*/ 0 h 454223"/>
                  <a:gd name="connsiteX18" fmla="*/ 0 w 270492"/>
                  <a:gd name="connsiteY18" fmla="*/ 51927 h 45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0492" h="454223">
                    <a:moveTo>
                      <a:pt x="0" y="181681"/>
                    </a:moveTo>
                    <a:lnTo>
                      <a:pt x="45086" y="207644"/>
                    </a:lnTo>
                    <a:lnTo>
                      <a:pt x="45064" y="77891"/>
                    </a:lnTo>
                    <a:lnTo>
                      <a:pt x="67618" y="64898"/>
                    </a:lnTo>
                    <a:lnTo>
                      <a:pt x="67618" y="285514"/>
                    </a:lnTo>
                    <a:lnTo>
                      <a:pt x="135235" y="246752"/>
                    </a:lnTo>
                    <a:lnTo>
                      <a:pt x="135235" y="181681"/>
                    </a:lnTo>
                    <a:lnTo>
                      <a:pt x="157789" y="454224"/>
                    </a:lnTo>
                    <a:lnTo>
                      <a:pt x="202853" y="454224"/>
                    </a:lnTo>
                    <a:lnTo>
                      <a:pt x="202853" y="64898"/>
                    </a:lnTo>
                    <a:lnTo>
                      <a:pt x="225428" y="77891"/>
                    </a:lnTo>
                    <a:lnTo>
                      <a:pt x="225407" y="207644"/>
                    </a:lnTo>
                    <a:lnTo>
                      <a:pt x="270471" y="181681"/>
                    </a:lnTo>
                    <a:lnTo>
                      <a:pt x="270428" y="103790"/>
                    </a:lnTo>
                    <a:lnTo>
                      <a:pt x="270492" y="103833"/>
                    </a:lnTo>
                    <a:lnTo>
                      <a:pt x="270492" y="51927"/>
                    </a:lnTo>
                    <a:lnTo>
                      <a:pt x="180321" y="0"/>
                    </a:lnTo>
                    <a:lnTo>
                      <a:pt x="90171" y="0"/>
                    </a:lnTo>
                    <a:lnTo>
                      <a:pt x="0" y="51927"/>
                    </a:lnTo>
                    <a:close/>
                  </a:path>
                </a:pathLst>
              </a:custGeom>
              <a:solidFill>
                <a:schemeClr val="accent6"/>
              </a:solidFill>
              <a:ln w="215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A43F352-BC29-E24D-ECD6-F80C8D34F394}"/>
                  </a:ext>
                </a:extLst>
              </p:cNvPr>
              <p:cNvSpPr/>
              <p:nvPr/>
            </p:nvSpPr>
            <p:spPr>
              <a:xfrm>
                <a:off x="5883624" y="5506199"/>
                <a:ext cx="297790" cy="642948"/>
              </a:xfrm>
              <a:custGeom>
                <a:avLst/>
                <a:gdLst>
                  <a:gd name="connsiteX0" fmla="*/ 0 w 180321"/>
                  <a:gd name="connsiteY0" fmla="*/ 12971 h 389325"/>
                  <a:gd name="connsiteX1" fmla="*/ 22532 w 180321"/>
                  <a:gd name="connsiteY1" fmla="*/ 0 h 389325"/>
                  <a:gd name="connsiteX2" fmla="*/ 22532 w 180321"/>
                  <a:gd name="connsiteY2" fmla="*/ 389325 h 389325"/>
                  <a:gd name="connsiteX3" fmla="*/ 0 w 180321"/>
                  <a:gd name="connsiteY3" fmla="*/ 389325 h 389325"/>
                  <a:gd name="connsiteX4" fmla="*/ 180321 w 180321"/>
                  <a:gd name="connsiteY4" fmla="*/ 12971 h 389325"/>
                  <a:gd name="connsiteX5" fmla="*/ 157767 w 180321"/>
                  <a:gd name="connsiteY5" fmla="*/ 0 h 389325"/>
                  <a:gd name="connsiteX6" fmla="*/ 157767 w 180321"/>
                  <a:gd name="connsiteY6" fmla="*/ 389325 h 389325"/>
                  <a:gd name="connsiteX7" fmla="*/ 180321 w 180321"/>
                  <a:gd name="connsiteY7" fmla="*/ 389325 h 38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1" h="389325">
                    <a:moveTo>
                      <a:pt x="0" y="12971"/>
                    </a:moveTo>
                    <a:lnTo>
                      <a:pt x="22532" y="0"/>
                    </a:lnTo>
                    <a:lnTo>
                      <a:pt x="22532" y="389325"/>
                    </a:lnTo>
                    <a:lnTo>
                      <a:pt x="0" y="389325"/>
                    </a:lnTo>
                    <a:close/>
                    <a:moveTo>
                      <a:pt x="180321" y="12971"/>
                    </a:moveTo>
                    <a:lnTo>
                      <a:pt x="157767" y="0"/>
                    </a:lnTo>
                    <a:lnTo>
                      <a:pt x="157767" y="389325"/>
                    </a:lnTo>
                    <a:lnTo>
                      <a:pt x="180321" y="389325"/>
                    </a:lnTo>
                    <a:close/>
                  </a:path>
                </a:pathLst>
              </a:custGeom>
              <a:solidFill>
                <a:schemeClr val="accent4"/>
              </a:solidFill>
              <a:ln w="2150" cap="flat">
                <a:noFill/>
                <a:prstDash val="solid"/>
                <a:miter/>
              </a:ln>
            </p:spPr>
            <p:txBody>
              <a:bodyPr rtlCol="0" anchor="ctr"/>
              <a:lstStyle/>
              <a:p>
                <a:endParaRPr lang="en-US"/>
              </a:p>
            </p:txBody>
          </p:sp>
        </p:grpSp>
        <p:grpSp>
          <p:nvGrpSpPr>
            <p:cNvPr id="60" name="Group 59">
              <a:extLst>
                <a:ext uri="{FF2B5EF4-FFF2-40B4-BE49-F238E27FC236}">
                  <a16:creationId xmlns:a16="http://schemas.microsoft.com/office/drawing/2014/main" id="{81298C09-595E-7A37-09D7-67530205D181}"/>
                </a:ext>
              </a:extLst>
            </p:cNvPr>
            <p:cNvGrpSpPr/>
            <p:nvPr/>
          </p:nvGrpSpPr>
          <p:grpSpPr>
            <a:xfrm>
              <a:off x="4059815" y="4827056"/>
              <a:ext cx="1116704" cy="968896"/>
              <a:chOff x="4059815" y="4827056"/>
              <a:chExt cx="1116704" cy="968896"/>
            </a:xfrm>
          </p:grpSpPr>
          <p:sp>
            <p:nvSpPr>
              <p:cNvPr id="25" name="Freeform: Shape 24">
                <a:extLst>
                  <a:ext uri="{FF2B5EF4-FFF2-40B4-BE49-F238E27FC236}">
                    <a16:creationId xmlns:a16="http://schemas.microsoft.com/office/drawing/2014/main" id="{F3B6A914-C57C-EAFB-A918-41655F4027BD}"/>
                  </a:ext>
                </a:extLst>
              </p:cNvPr>
              <p:cNvSpPr/>
              <p:nvPr/>
            </p:nvSpPr>
            <p:spPr>
              <a:xfrm>
                <a:off x="4059815" y="4938687"/>
                <a:ext cx="1116704" cy="857265"/>
              </a:xfrm>
              <a:custGeom>
                <a:avLst/>
                <a:gdLst>
                  <a:gd name="connsiteX0" fmla="*/ 293024 w 676198"/>
                  <a:gd name="connsiteY0" fmla="*/ 519079 h 519100"/>
                  <a:gd name="connsiteX1" fmla="*/ 383196 w 676198"/>
                  <a:gd name="connsiteY1" fmla="*/ 519079 h 519100"/>
                  <a:gd name="connsiteX2" fmla="*/ 426253 w 676198"/>
                  <a:gd name="connsiteY2" fmla="*/ 376333 h 519100"/>
                  <a:gd name="connsiteX3" fmla="*/ 473346 w 676198"/>
                  <a:gd name="connsiteY3" fmla="*/ 298463 h 519100"/>
                  <a:gd name="connsiteX4" fmla="*/ 495856 w 676198"/>
                  <a:gd name="connsiteY4" fmla="*/ 519079 h 519100"/>
                  <a:gd name="connsiteX5" fmla="*/ 540942 w 676198"/>
                  <a:gd name="connsiteY5" fmla="*/ 519079 h 519100"/>
                  <a:gd name="connsiteX6" fmla="*/ 560819 w 676198"/>
                  <a:gd name="connsiteY6" fmla="*/ 324707 h 519100"/>
                  <a:gd name="connsiteX7" fmla="*/ 559999 w 676198"/>
                  <a:gd name="connsiteY7" fmla="*/ 272327 h 519100"/>
                  <a:gd name="connsiteX8" fmla="*/ 540963 w 676198"/>
                  <a:gd name="connsiteY8" fmla="*/ 129775 h 519100"/>
                  <a:gd name="connsiteX9" fmla="*/ 676199 w 676198"/>
                  <a:gd name="connsiteY9" fmla="*/ 51906 h 519100"/>
                  <a:gd name="connsiteX10" fmla="*/ 676199 w 676198"/>
                  <a:gd name="connsiteY10" fmla="*/ 0 h 519100"/>
                  <a:gd name="connsiteX11" fmla="*/ 518410 w 676198"/>
                  <a:gd name="connsiteY11" fmla="*/ 90840 h 519100"/>
                  <a:gd name="connsiteX12" fmla="*/ 428260 w 676198"/>
                  <a:gd name="connsiteY12" fmla="*/ 90840 h 519100"/>
                  <a:gd name="connsiteX13" fmla="*/ 338089 w 676198"/>
                  <a:gd name="connsiteY13" fmla="*/ 142746 h 519100"/>
                  <a:gd name="connsiteX14" fmla="*/ 247917 w 676198"/>
                  <a:gd name="connsiteY14" fmla="*/ 90840 h 519100"/>
                  <a:gd name="connsiteX15" fmla="*/ 157767 w 676198"/>
                  <a:gd name="connsiteY15" fmla="*/ 90840 h 519100"/>
                  <a:gd name="connsiteX16" fmla="*/ 0 w 676198"/>
                  <a:gd name="connsiteY16" fmla="*/ 181681 h 519100"/>
                  <a:gd name="connsiteX17" fmla="*/ 0 w 676198"/>
                  <a:gd name="connsiteY17" fmla="*/ 233587 h 519100"/>
                  <a:gd name="connsiteX18" fmla="*/ 67618 w 676198"/>
                  <a:gd name="connsiteY18" fmla="*/ 194652 h 519100"/>
                  <a:gd name="connsiteX19" fmla="*/ 135235 w 676198"/>
                  <a:gd name="connsiteY19" fmla="*/ 155717 h 519100"/>
                  <a:gd name="connsiteX20" fmla="*/ 117236 w 676198"/>
                  <a:gd name="connsiteY20" fmla="*/ 269867 h 519100"/>
                  <a:gd name="connsiteX21" fmla="*/ 115660 w 676198"/>
                  <a:gd name="connsiteY21" fmla="*/ 327297 h 519100"/>
                  <a:gd name="connsiteX22" fmla="*/ 135257 w 676198"/>
                  <a:gd name="connsiteY22" fmla="*/ 519100 h 519100"/>
                  <a:gd name="connsiteX23" fmla="*/ 180343 w 676198"/>
                  <a:gd name="connsiteY23" fmla="*/ 519100 h 519100"/>
                  <a:gd name="connsiteX24" fmla="*/ 202918 w 676198"/>
                  <a:gd name="connsiteY24" fmla="*/ 298485 h 519100"/>
                  <a:gd name="connsiteX25" fmla="*/ 248176 w 676198"/>
                  <a:gd name="connsiteY25" fmla="*/ 374714 h 519100"/>
                  <a:gd name="connsiteX26" fmla="*/ 293024 w 676198"/>
                  <a:gd name="connsiteY26" fmla="*/ 519079 h 5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6198" h="519100">
                    <a:moveTo>
                      <a:pt x="293024" y="519079"/>
                    </a:moveTo>
                    <a:lnTo>
                      <a:pt x="383196" y="519079"/>
                    </a:lnTo>
                    <a:lnTo>
                      <a:pt x="426253" y="376333"/>
                    </a:lnTo>
                    <a:lnTo>
                      <a:pt x="473346" y="298463"/>
                    </a:lnTo>
                    <a:lnTo>
                      <a:pt x="495856" y="519079"/>
                    </a:lnTo>
                    <a:lnTo>
                      <a:pt x="540942" y="519079"/>
                    </a:lnTo>
                    <a:lnTo>
                      <a:pt x="560819" y="324707"/>
                    </a:lnTo>
                    <a:cubicBezTo>
                      <a:pt x="562610" y="307269"/>
                      <a:pt x="562330" y="289701"/>
                      <a:pt x="559999" y="272327"/>
                    </a:cubicBezTo>
                    <a:lnTo>
                      <a:pt x="540963" y="129775"/>
                    </a:lnTo>
                    <a:lnTo>
                      <a:pt x="676199" y="51906"/>
                    </a:lnTo>
                    <a:lnTo>
                      <a:pt x="676199" y="0"/>
                    </a:lnTo>
                    <a:lnTo>
                      <a:pt x="518410" y="90840"/>
                    </a:lnTo>
                    <a:lnTo>
                      <a:pt x="428260" y="90840"/>
                    </a:lnTo>
                    <a:lnTo>
                      <a:pt x="338089" y="142746"/>
                    </a:lnTo>
                    <a:lnTo>
                      <a:pt x="247917" y="90840"/>
                    </a:lnTo>
                    <a:lnTo>
                      <a:pt x="157767" y="90840"/>
                    </a:lnTo>
                    <a:lnTo>
                      <a:pt x="0" y="181681"/>
                    </a:lnTo>
                    <a:lnTo>
                      <a:pt x="0" y="233587"/>
                    </a:lnTo>
                    <a:lnTo>
                      <a:pt x="67618" y="194652"/>
                    </a:lnTo>
                    <a:lnTo>
                      <a:pt x="135235" y="155717"/>
                    </a:lnTo>
                    <a:lnTo>
                      <a:pt x="117236" y="269867"/>
                    </a:lnTo>
                    <a:cubicBezTo>
                      <a:pt x="114242" y="288863"/>
                      <a:pt x="113711" y="308167"/>
                      <a:pt x="115660" y="327297"/>
                    </a:cubicBezTo>
                    <a:lnTo>
                      <a:pt x="135257" y="519100"/>
                    </a:lnTo>
                    <a:lnTo>
                      <a:pt x="180343" y="519100"/>
                    </a:lnTo>
                    <a:lnTo>
                      <a:pt x="202918" y="298485"/>
                    </a:lnTo>
                    <a:lnTo>
                      <a:pt x="248176" y="374714"/>
                    </a:lnTo>
                    <a:lnTo>
                      <a:pt x="293024" y="519079"/>
                    </a:lnTo>
                    <a:close/>
                  </a:path>
                </a:pathLst>
              </a:custGeom>
              <a:solidFill>
                <a:schemeClr val="accent6"/>
              </a:solidFill>
              <a:ln w="215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7A63C51-2D59-0B7C-6F5E-6462914D1BE9}"/>
                  </a:ext>
                </a:extLst>
              </p:cNvPr>
              <p:cNvSpPr/>
              <p:nvPr/>
            </p:nvSpPr>
            <p:spPr>
              <a:xfrm>
                <a:off x="4394816" y="5228458"/>
                <a:ext cx="149054" cy="149054"/>
              </a:xfrm>
              <a:custGeom>
                <a:avLst/>
                <a:gdLst>
                  <a:gd name="connsiteX0" fmla="*/ 90258 w 90257"/>
                  <a:gd name="connsiteY0" fmla="*/ 45129 h 90257"/>
                  <a:gd name="connsiteX1" fmla="*/ 45129 w 90257"/>
                  <a:gd name="connsiteY1" fmla="*/ 90258 h 90257"/>
                  <a:gd name="connsiteX2" fmla="*/ 0 w 90257"/>
                  <a:gd name="connsiteY2" fmla="*/ 45129 h 90257"/>
                  <a:gd name="connsiteX3" fmla="*/ 45129 w 90257"/>
                  <a:gd name="connsiteY3" fmla="*/ 0 h 90257"/>
                  <a:gd name="connsiteX4" fmla="*/ 90258 w 90257"/>
                  <a:gd name="connsiteY4" fmla="*/ 45129 h 9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7" h="90257">
                    <a:moveTo>
                      <a:pt x="90258" y="45129"/>
                    </a:moveTo>
                    <a:cubicBezTo>
                      <a:pt x="90258" y="70053"/>
                      <a:pt x="70053" y="90258"/>
                      <a:pt x="45129" y="90258"/>
                    </a:cubicBezTo>
                    <a:cubicBezTo>
                      <a:pt x="20205" y="90258"/>
                      <a:pt x="0" y="70053"/>
                      <a:pt x="0" y="45129"/>
                    </a:cubicBezTo>
                    <a:cubicBezTo>
                      <a:pt x="0" y="20205"/>
                      <a:pt x="20205" y="0"/>
                      <a:pt x="45129" y="0"/>
                    </a:cubicBezTo>
                    <a:cubicBezTo>
                      <a:pt x="70053" y="0"/>
                      <a:pt x="90258" y="20205"/>
                      <a:pt x="90258" y="45129"/>
                    </a:cubicBezTo>
                    <a:close/>
                  </a:path>
                </a:pathLst>
              </a:custGeom>
              <a:solidFill>
                <a:schemeClr val="accent4"/>
              </a:solidFill>
              <a:ln w="2150" cap="flat">
                <a:noFill/>
                <a:prstDash val="solid"/>
                <a:miter/>
              </a:ln>
            </p:spPr>
            <p:txBody>
              <a:bodyPr rtlCol="0" anchor="ctr"/>
              <a:lstStyle/>
              <a:p>
                <a:endParaRPr lang="en-US"/>
              </a:p>
            </p:txBody>
          </p:sp>
          <p:grpSp>
            <p:nvGrpSpPr>
              <p:cNvPr id="59" name="Group 58">
                <a:extLst>
                  <a:ext uri="{FF2B5EF4-FFF2-40B4-BE49-F238E27FC236}">
                    <a16:creationId xmlns:a16="http://schemas.microsoft.com/office/drawing/2014/main" id="{D76DD102-1071-C89C-D528-BC4CF8A574DE}"/>
                  </a:ext>
                </a:extLst>
              </p:cNvPr>
              <p:cNvGrpSpPr/>
              <p:nvPr/>
            </p:nvGrpSpPr>
            <p:grpSpPr>
              <a:xfrm>
                <a:off x="4283150" y="5228458"/>
                <a:ext cx="670036" cy="567459"/>
                <a:chOff x="4283150" y="5228458"/>
                <a:chExt cx="670036" cy="567459"/>
              </a:xfrm>
            </p:grpSpPr>
            <p:sp>
              <p:nvSpPr>
                <p:cNvPr id="28" name="Freeform: Shape 27">
                  <a:extLst>
                    <a:ext uri="{FF2B5EF4-FFF2-40B4-BE49-F238E27FC236}">
                      <a16:creationId xmlns:a16="http://schemas.microsoft.com/office/drawing/2014/main" id="{F012A4A6-7D8A-18FC-E3BB-8712F75B7787}"/>
                    </a:ext>
                  </a:extLst>
                </p:cNvPr>
                <p:cNvSpPr/>
                <p:nvPr/>
              </p:nvSpPr>
              <p:spPr>
                <a:xfrm>
                  <a:off x="4692535" y="5228458"/>
                  <a:ext cx="149055" cy="149054"/>
                </a:xfrm>
                <a:custGeom>
                  <a:avLst/>
                  <a:gdLst>
                    <a:gd name="connsiteX0" fmla="*/ 90258 w 90257"/>
                    <a:gd name="connsiteY0" fmla="*/ 45129 h 90257"/>
                    <a:gd name="connsiteX1" fmla="*/ 45129 w 90257"/>
                    <a:gd name="connsiteY1" fmla="*/ 90258 h 90257"/>
                    <a:gd name="connsiteX2" fmla="*/ 0 w 90257"/>
                    <a:gd name="connsiteY2" fmla="*/ 45129 h 90257"/>
                    <a:gd name="connsiteX3" fmla="*/ 45129 w 90257"/>
                    <a:gd name="connsiteY3" fmla="*/ 0 h 90257"/>
                    <a:gd name="connsiteX4" fmla="*/ 90258 w 90257"/>
                    <a:gd name="connsiteY4" fmla="*/ 45129 h 9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7" h="90257">
                      <a:moveTo>
                        <a:pt x="90258" y="45129"/>
                      </a:moveTo>
                      <a:cubicBezTo>
                        <a:pt x="90258" y="70053"/>
                        <a:pt x="70053" y="90258"/>
                        <a:pt x="45129" y="90258"/>
                      </a:cubicBezTo>
                      <a:cubicBezTo>
                        <a:pt x="20205" y="90258"/>
                        <a:pt x="0" y="70053"/>
                        <a:pt x="0" y="45129"/>
                      </a:cubicBezTo>
                      <a:cubicBezTo>
                        <a:pt x="0" y="20205"/>
                        <a:pt x="20205" y="0"/>
                        <a:pt x="45129" y="0"/>
                      </a:cubicBezTo>
                      <a:cubicBezTo>
                        <a:pt x="70053" y="0"/>
                        <a:pt x="90258" y="20205"/>
                        <a:pt x="90258" y="45129"/>
                      </a:cubicBezTo>
                      <a:close/>
                    </a:path>
                  </a:pathLst>
                </a:custGeom>
                <a:solidFill>
                  <a:schemeClr val="accent4"/>
                </a:solidFill>
                <a:ln w="215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B8656BE-E040-7E14-EA82-E096583EC0AB}"/>
                    </a:ext>
                  </a:extLst>
                </p:cNvPr>
                <p:cNvSpPr/>
                <p:nvPr/>
              </p:nvSpPr>
              <p:spPr>
                <a:xfrm>
                  <a:off x="4618151" y="5324443"/>
                  <a:ext cx="335035" cy="471474"/>
                </a:xfrm>
                <a:custGeom>
                  <a:avLst/>
                  <a:gdLst>
                    <a:gd name="connsiteX0" fmla="*/ 22 w 202874"/>
                    <a:gd name="connsiteY0" fmla="*/ 38935 h 285492"/>
                    <a:gd name="connsiteX1" fmla="*/ 45086 w 202874"/>
                    <a:gd name="connsiteY1" fmla="*/ 64877 h 285492"/>
                    <a:gd name="connsiteX2" fmla="*/ 45086 w 202874"/>
                    <a:gd name="connsiteY2" fmla="*/ 116782 h 285492"/>
                    <a:gd name="connsiteX3" fmla="*/ 22554 w 202874"/>
                    <a:gd name="connsiteY3" fmla="*/ 285492 h 285492"/>
                    <a:gd name="connsiteX4" fmla="*/ 45086 w 202874"/>
                    <a:gd name="connsiteY4" fmla="*/ 285492 h 285492"/>
                    <a:gd name="connsiteX5" fmla="*/ 89653 w 202874"/>
                    <a:gd name="connsiteY5" fmla="*/ 142509 h 285492"/>
                    <a:gd name="connsiteX6" fmla="*/ 112725 w 202874"/>
                    <a:gd name="connsiteY6" fmla="*/ 285492 h 285492"/>
                    <a:gd name="connsiteX7" fmla="*/ 135257 w 202874"/>
                    <a:gd name="connsiteY7" fmla="*/ 285492 h 285492"/>
                    <a:gd name="connsiteX8" fmla="*/ 135257 w 202874"/>
                    <a:gd name="connsiteY8" fmla="*/ 64877 h 285492"/>
                    <a:gd name="connsiteX9" fmla="*/ 202875 w 202874"/>
                    <a:gd name="connsiteY9" fmla="*/ 25942 h 285492"/>
                    <a:gd name="connsiteX10" fmla="*/ 202875 w 202874"/>
                    <a:gd name="connsiteY10" fmla="*/ 0 h 285492"/>
                    <a:gd name="connsiteX11" fmla="*/ 123495 w 202874"/>
                    <a:gd name="connsiteY11" fmla="*/ 45712 h 285492"/>
                    <a:gd name="connsiteX12" fmla="*/ 56870 w 202874"/>
                    <a:gd name="connsiteY12" fmla="*/ 45712 h 285492"/>
                    <a:gd name="connsiteX13" fmla="*/ 43 w 202874"/>
                    <a:gd name="connsiteY13" fmla="*/ 12993 h 285492"/>
                    <a:gd name="connsiteX14" fmla="*/ 43 w 202874"/>
                    <a:gd name="connsiteY14" fmla="*/ 12971 h 285492"/>
                    <a:gd name="connsiteX15" fmla="*/ 22 w 202874"/>
                    <a:gd name="connsiteY15" fmla="*/ 12971 h 285492"/>
                    <a:gd name="connsiteX16" fmla="*/ 0 w 202874"/>
                    <a:gd name="connsiteY16" fmla="*/ 12949 h 285492"/>
                    <a:gd name="connsiteX17" fmla="*/ 0 w 202874"/>
                    <a:gd name="connsiteY17" fmla="*/ 12971 h 28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874" h="285492">
                      <a:moveTo>
                        <a:pt x="22" y="38935"/>
                      </a:moveTo>
                      <a:lnTo>
                        <a:pt x="45086" y="64877"/>
                      </a:lnTo>
                      <a:lnTo>
                        <a:pt x="45086" y="116782"/>
                      </a:lnTo>
                      <a:lnTo>
                        <a:pt x="22554" y="285492"/>
                      </a:lnTo>
                      <a:lnTo>
                        <a:pt x="45086" y="285492"/>
                      </a:lnTo>
                      <a:lnTo>
                        <a:pt x="89653" y="142509"/>
                      </a:lnTo>
                      <a:lnTo>
                        <a:pt x="112725" y="285492"/>
                      </a:lnTo>
                      <a:lnTo>
                        <a:pt x="135257" y="285492"/>
                      </a:lnTo>
                      <a:lnTo>
                        <a:pt x="135257" y="64877"/>
                      </a:lnTo>
                      <a:lnTo>
                        <a:pt x="202875" y="25942"/>
                      </a:lnTo>
                      <a:lnTo>
                        <a:pt x="202875" y="0"/>
                      </a:lnTo>
                      <a:lnTo>
                        <a:pt x="123495" y="45712"/>
                      </a:lnTo>
                      <a:cubicBezTo>
                        <a:pt x="102873" y="57582"/>
                        <a:pt x="77492" y="57582"/>
                        <a:pt x="56870" y="45712"/>
                      </a:cubicBezTo>
                      <a:lnTo>
                        <a:pt x="43" y="12993"/>
                      </a:lnTo>
                      <a:lnTo>
                        <a:pt x="43" y="12971"/>
                      </a:lnTo>
                      <a:lnTo>
                        <a:pt x="22" y="12971"/>
                      </a:lnTo>
                      <a:lnTo>
                        <a:pt x="0" y="12949"/>
                      </a:lnTo>
                      <a:lnTo>
                        <a:pt x="0" y="12971"/>
                      </a:lnTo>
                    </a:path>
                  </a:pathLst>
                </a:custGeom>
                <a:solidFill>
                  <a:schemeClr val="accent4"/>
                </a:solidFill>
                <a:ln w="215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5D3AEAF-7260-BEA0-EEFE-E2A1C19FF907}"/>
                    </a:ext>
                  </a:extLst>
                </p:cNvPr>
                <p:cNvSpPr/>
                <p:nvPr/>
              </p:nvSpPr>
              <p:spPr>
                <a:xfrm>
                  <a:off x="4283150" y="5324443"/>
                  <a:ext cx="335035" cy="471474"/>
                </a:xfrm>
                <a:custGeom>
                  <a:avLst/>
                  <a:gdLst>
                    <a:gd name="connsiteX0" fmla="*/ 202853 w 202874"/>
                    <a:gd name="connsiteY0" fmla="*/ 38935 h 285492"/>
                    <a:gd name="connsiteX1" fmla="*/ 157789 w 202874"/>
                    <a:gd name="connsiteY1" fmla="*/ 64877 h 285492"/>
                    <a:gd name="connsiteX2" fmla="*/ 157789 w 202874"/>
                    <a:gd name="connsiteY2" fmla="*/ 116782 h 285492"/>
                    <a:gd name="connsiteX3" fmla="*/ 180321 w 202874"/>
                    <a:gd name="connsiteY3" fmla="*/ 285492 h 285492"/>
                    <a:gd name="connsiteX4" fmla="*/ 157789 w 202874"/>
                    <a:gd name="connsiteY4" fmla="*/ 285492 h 285492"/>
                    <a:gd name="connsiteX5" fmla="*/ 113243 w 202874"/>
                    <a:gd name="connsiteY5" fmla="*/ 142509 h 285492"/>
                    <a:gd name="connsiteX6" fmla="*/ 90171 w 202874"/>
                    <a:gd name="connsiteY6" fmla="*/ 285492 h 285492"/>
                    <a:gd name="connsiteX7" fmla="*/ 67618 w 202874"/>
                    <a:gd name="connsiteY7" fmla="*/ 285492 h 285492"/>
                    <a:gd name="connsiteX8" fmla="*/ 67618 w 202874"/>
                    <a:gd name="connsiteY8" fmla="*/ 64877 h 285492"/>
                    <a:gd name="connsiteX9" fmla="*/ 0 w 202874"/>
                    <a:gd name="connsiteY9" fmla="*/ 25942 h 285492"/>
                    <a:gd name="connsiteX10" fmla="*/ 0 w 202874"/>
                    <a:gd name="connsiteY10" fmla="*/ 0 h 285492"/>
                    <a:gd name="connsiteX11" fmla="*/ 79380 w 202874"/>
                    <a:gd name="connsiteY11" fmla="*/ 45712 h 285492"/>
                    <a:gd name="connsiteX12" fmla="*/ 146005 w 202874"/>
                    <a:gd name="connsiteY12" fmla="*/ 45712 h 285492"/>
                    <a:gd name="connsiteX13" fmla="*/ 202832 w 202874"/>
                    <a:gd name="connsiteY13" fmla="*/ 12993 h 285492"/>
                    <a:gd name="connsiteX14" fmla="*/ 202832 w 202874"/>
                    <a:gd name="connsiteY14" fmla="*/ 12971 h 285492"/>
                    <a:gd name="connsiteX15" fmla="*/ 202853 w 202874"/>
                    <a:gd name="connsiteY15" fmla="*/ 12971 h 285492"/>
                    <a:gd name="connsiteX16" fmla="*/ 202875 w 202874"/>
                    <a:gd name="connsiteY16" fmla="*/ 12949 h 285492"/>
                    <a:gd name="connsiteX17" fmla="*/ 202875 w 202874"/>
                    <a:gd name="connsiteY17" fmla="*/ 12971 h 28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874" h="285492">
                      <a:moveTo>
                        <a:pt x="202853" y="38935"/>
                      </a:moveTo>
                      <a:lnTo>
                        <a:pt x="157789" y="64877"/>
                      </a:lnTo>
                      <a:lnTo>
                        <a:pt x="157789" y="116782"/>
                      </a:lnTo>
                      <a:lnTo>
                        <a:pt x="180321" y="285492"/>
                      </a:lnTo>
                      <a:lnTo>
                        <a:pt x="157789" y="285492"/>
                      </a:lnTo>
                      <a:lnTo>
                        <a:pt x="113243" y="142509"/>
                      </a:lnTo>
                      <a:lnTo>
                        <a:pt x="90171" y="285492"/>
                      </a:lnTo>
                      <a:lnTo>
                        <a:pt x="67618" y="285492"/>
                      </a:lnTo>
                      <a:lnTo>
                        <a:pt x="67618" y="64877"/>
                      </a:lnTo>
                      <a:lnTo>
                        <a:pt x="0" y="25942"/>
                      </a:lnTo>
                      <a:lnTo>
                        <a:pt x="0" y="0"/>
                      </a:lnTo>
                      <a:lnTo>
                        <a:pt x="79380" y="45712"/>
                      </a:lnTo>
                      <a:cubicBezTo>
                        <a:pt x="100002" y="57582"/>
                        <a:pt x="125383" y="57582"/>
                        <a:pt x="146005" y="45712"/>
                      </a:cubicBezTo>
                      <a:lnTo>
                        <a:pt x="202832" y="12993"/>
                      </a:lnTo>
                      <a:lnTo>
                        <a:pt x="202832" y="12971"/>
                      </a:lnTo>
                      <a:lnTo>
                        <a:pt x="202853" y="12971"/>
                      </a:lnTo>
                      <a:lnTo>
                        <a:pt x="202875" y="12949"/>
                      </a:lnTo>
                      <a:lnTo>
                        <a:pt x="202875" y="12971"/>
                      </a:lnTo>
                    </a:path>
                  </a:pathLst>
                </a:custGeom>
                <a:solidFill>
                  <a:schemeClr val="accent4"/>
                </a:solidFill>
                <a:ln w="2150"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B32A7704-B080-7A2A-C57D-06206012A3BA}"/>
                  </a:ext>
                </a:extLst>
              </p:cNvPr>
              <p:cNvSpPr/>
              <p:nvPr/>
            </p:nvSpPr>
            <p:spPr>
              <a:xfrm>
                <a:off x="4208764" y="4827056"/>
                <a:ext cx="818772" cy="223226"/>
              </a:xfrm>
              <a:custGeom>
                <a:avLst/>
                <a:gdLst>
                  <a:gd name="connsiteX0" fmla="*/ 112660 w 495791"/>
                  <a:gd name="connsiteY0" fmla="*/ 0 h 135170"/>
                  <a:gd name="connsiteX1" fmla="*/ 68697 w 495791"/>
                  <a:gd name="connsiteY1" fmla="*/ 16273 h 135170"/>
                  <a:gd name="connsiteX2" fmla="*/ 67531 w 495791"/>
                  <a:gd name="connsiteY2" fmla="*/ 15604 h 135170"/>
                  <a:gd name="connsiteX3" fmla="*/ 45064 w 495791"/>
                  <a:gd name="connsiteY3" fmla="*/ 2655 h 135170"/>
                  <a:gd name="connsiteX4" fmla="*/ 22532 w 495791"/>
                  <a:gd name="connsiteY4" fmla="*/ 15626 h 135170"/>
                  <a:gd name="connsiteX5" fmla="*/ 22532 w 495791"/>
                  <a:gd name="connsiteY5" fmla="*/ 67531 h 135170"/>
                  <a:gd name="connsiteX6" fmla="*/ 0 w 495791"/>
                  <a:gd name="connsiteY6" fmla="*/ 80502 h 135170"/>
                  <a:gd name="connsiteX7" fmla="*/ 22532 w 495791"/>
                  <a:gd name="connsiteY7" fmla="*/ 93473 h 135170"/>
                  <a:gd name="connsiteX8" fmla="*/ 45064 w 495791"/>
                  <a:gd name="connsiteY8" fmla="*/ 80502 h 135170"/>
                  <a:gd name="connsiteX9" fmla="*/ 46186 w 495791"/>
                  <a:gd name="connsiteY9" fmla="*/ 79855 h 135170"/>
                  <a:gd name="connsiteX10" fmla="*/ 112660 w 495791"/>
                  <a:gd name="connsiteY10" fmla="*/ 135171 h 135170"/>
                  <a:gd name="connsiteX11" fmla="*/ 180256 w 495791"/>
                  <a:gd name="connsiteY11" fmla="*/ 67575 h 135170"/>
                  <a:gd name="connsiteX12" fmla="*/ 112660 w 495791"/>
                  <a:gd name="connsiteY12" fmla="*/ 0 h 135170"/>
                  <a:gd name="connsiteX13" fmla="*/ 383131 w 495791"/>
                  <a:gd name="connsiteY13" fmla="*/ 0 h 135170"/>
                  <a:gd name="connsiteX14" fmla="*/ 427094 w 495791"/>
                  <a:gd name="connsiteY14" fmla="*/ 16273 h 135170"/>
                  <a:gd name="connsiteX15" fmla="*/ 428260 w 495791"/>
                  <a:gd name="connsiteY15" fmla="*/ 15604 h 135170"/>
                  <a:gd name="connsiteX16" fmla="*/ 450727 w 495791"/>
                  <a:gd name="connsiteY16" fmla="*/ 2655 h 135170"/>
                  <a:gd name="connsiteX17" fmla="*/ 473259 w 495791"/>
                  <a:gd name="connsiteY17" fmla="*/ 15626 h 135170"/>
                  <a:gd name="connsiteX18" fmla="*/ 473259 w 495791"/>
                  <a:gd name="connsiteY18" fmla="*/ 67531 h 135170"/>
                  <a:gd name="connsiteX19" fmla="*/ 495791 w 495791"/>
                  <a:gd name="connsiteY19" fmla="*/ 80502 h 135170"/>
                  <a:gd name="connsiteX20" fmla="*/ 473259 w 495791"/>
                  <a:gd name="connsiteY20" fmla="*/ 93473 h 135170"/>
                  <a:gd name="connsiteX21" fmla="*/ 450727 w 495791"/>
                  <a:gd name="connsiteY21" fmla="*/ 80502 h 135170"/>
                  <a:gd name="connsiteX22" fmla="*/ 449605 w 495791"/>
                  <a:gd name="connsiteY22" fmla="*/ 79855 h 135170"/>
                  <a:gd name="connsiteX23" fmla="*/ 383131 w 495791"/>
                  <a:gd name="connsiteY23" fmla="*/ 135171 h 135170"/>
                  <a:gd name="connsiteX24" fmla="*/ 315535 w 495791"/>
                  <a:gd name="connsiteY24" fmla="*/ 67575 h 135170"/>
                  <a:gd name="connsiteX25" fmla="*/ 383131 w 495791"/>
                  <a:gd name="connsiteY25" fmla="*/ 0 h 13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5791" h="135170">
                    <a:moveTo>
                      <a:pt x="112660" y="0"/>
                    </a:moveTo>
                    <a:cubicBezTo>
                      <a:pt x="95869" y="0"/>
                      <a:pt x="80524" y="6129"/>
                      <a:pt x="68697" y="16273"/>
                    </a:cubicBezTo>
                    <a:lnTo>
                      <a:pt x="67531" y="15604"/>
                    </a:lnTo>
                    <a:lnTo>
                      <a:pt x="45064" y="2655"/>
                    </a:lnTo>
                    <a:lnTo>
                      <a:pt x="22532" y="15626"/>
                    </a:lnTo>
                    <a:lnTo>
                      <a:pt x="22532" y="67531"/>
                    </a:lnTo>
                    <a:lnTo>
                      <a:pt x="0" y="80502"/>
                    </a:lnTo>
                    <a:lnTo>
                      <a:pt x="22532" y="93473"/>
                    </a:lnTo>
                    <a:lnTo>
                      <a:pt x="45064" y="80502"/>
                    </a:lnTo>
                    <a:lnTo>
                      <a:pt x="46186" y="79855"/>
                    </a:lnTo>
                    <a:cubicBezTo>
                      <a:pt x="51970" y="111322"/>
                      <a:pt x="79510" y="135171"/>
                      <a:pt x="112660" y="135171"/>
                    </a:cubicBezTo>
                    <a:cubicBezTo>
                      <a:pt x="149998" y="135171"/>
                      <a:pt x="180256" y="104912"/>
                      <a:pt x="180256" y="67575"/>
                    </a:cubicBezTo>
                    <a:cubicBezTo>
                      <a:pt x="180256" y="30259"/>
                      <a:pt x="149998" y="0"/>
                      <a:pt x="112660" y="0"/>
                    </a:cubicBezTo>
                    <a:close/>
                    <a:moveTo>
                      <a:pt x="383131" y="0"/>
                    </a:moveTo>
                    <a:cubicBezTo>
                      <a:pt x="399922" y="0"/>
                      <a:pt x="415267" y="6129"/>
                      <a:pt x="427094" y="16273"/>
                    </a:cubicBezTo>
                    <a:lnTo>
                      <a:pt x="428260" y="15604"/>
                    </a:lnTo>
                    <a:lnTo>
                      <a:pt x="450727" y="2655"/>
                    </a:lnTo>
                    <a:lnTo>
                      <a:pt x="473259" y="15626"/>
                    </a:lnTo>
                    <a:lnTo>
                      <a:pt x="473259" y="67531"/>
                    </a:lnTo>
                    <a:lnTo>
                      <a:pt x="495791" y="80502"/>
                    </a:lnTo>
                    <a:lnTo>
                      <a:pt x="473259" y="93473"/>
                    </a:lnTo>
                    <a:lnTo>
                      <a:pt x="450727" y="80502"/>
                    </a:lnTo>
                    <a:lnTo>
                      <a:pt x="449605" y="79855"/>
                    </a:lnTo>
                    <a:cubicBezTo>
                      <a:pt x="443821" y="111322"/>
                      <a:pt x="416282" y="135171"/>
                      <a:pt x="383131" y="135171"/>
                    </a:cubicBezTo>
                    <a:cubicBezTo>
                      <a:pt x="345793" y="135171"/>
                      <a:pt x="315535" y="104912"/>
                      <a:pt x="315535" y="67575"/>
                    </a:cubicBezTo>
                    <a:cubicBezTo>
                      <a:pt x="315535" y="30259"/>
                      <a:pt x="345815" y="0"/>
                      <a:pt x="383131" y="0"/>
                    </a:cubicBezTo>
                    <a:close/>
                  </a:path>
                </a:pathLst>
              </a:custGeom>
              <a:solidFill>
                <a:schemeClr val="accent6"/>
              </a:solidFill>
              <a:ln w="2150" cap="flat">
                <a:noFill/>
                <a:prstDash val="solid"/>
                <a:miter/>
              </a:ln>
            </p:spPr>
            <p:txBody>
              <a:bodyPr rtlCol="0" anchor="ctr"/>
              <a:lstStyle/>
              <a:p>
                <a:endParaRPr lang="en-US"/>
              </a:p>
            </p:txBody>
          </p:sp>
        </p:grpSp>
        <p:grpSp>
          <p:nvGrpSpPr>
            <p:cNvPr id="61" name="Group 60">
              <a:extLst>
                <a:ext uri="{FF2B5EF4-FFF2-40B4-BE49-F238E27FC236}">
                  <a16:creationId xmlns:a16="http://schemas.microsoft.com/office/drawing/2014/main" id="{6FF94470-A33D-B1CB-8284-F406A35BFF7B}"/>
                </a:ext>
              </a:extLst>
            </p:cNvPr>
            <p:cNvGrpSpPr/>
            <p:nvPr/>
          </p:nvGrpSpPr>
          <p:grpSpPr>
            <a:xfrm>
              <a:off x="3937694" y="1860676"/>
              <a:ext cx="640200" cy="1000612"/>
              <a:chOff x="3937694" y="1860676"/>
              <a:chExt cx="640200" cy="1000612"/>
            </a:xfrm>
          </p:grpSpPr>
          <p:sp>
            <p:nvSpPr>
              <p:cNvPr id="9" name="Freeform: Shape 8">
                <a:extLst>
                  <a:ext uri="{FF2B5EF4-FFF2-40B4-BE49-F238E27FC236}">
                    <a16:creationId xmlns:a16="http://schemas.microsoft.com/office/drawing/2014/main" id="{81FC11FD-0D1F-4624-BEE0-16F80F11033E}"/>
                  </a:ext>
                </a:extLst>
              </p:cNvPr>
              <p:cNvSpPr/>
              <p:nvPr/>
            </p:nvSpPr>
            <p:spPr>
              <a:xfrm>
                <a:off x="4133316" y="2178862"/>
                <a:ext cx="444578" cy="625589"/>
              </a:xfrm>
              <a:custGeom>
                <a:avLst/>
                <a:gdLst>
                  <a:gd name="connsiteX0" fmla="*/ 269207 w 269206"/>
                  <a:gd name="connsiteY0" fmla="*/ 206644 h 378813"/>
                  <a:gd name="connsiteX1" fmla="*/ 209393 w 269206"/>
                  <a:gd name="connsiteY1" fmla="*/ 172198 h 378813"/>
                  <a:gd name="connsiteX2" fmla="*/ 119686 w 269206"/>
                  <a:gd name="connsiteY2" fmla="*/ 172198 h 378813"/>
                  <a:gd name="connsiteX3" fmla="*/ 119600 w 269206"/>
                  <a:gd name="connsiteY3" fmla="*/ 86099 h 378813"/>
                  <a:gd name="connsiteX4" fmla="*/ 269121 w 269206"/>
                  <a:gd name="connsiteY4" fmla="*/ 172170 h 378813"/>
                  <a:gd name="connsiteX5" fmla="*/ 269121 w 269206"/>
                  <a:gd name="connsiteY5" fmla="*/ 103308 h 378813"/>
                  <a:gd name="connsiteX6" fmla="*/ 89707 w 269206"/>
                  <a:gd name="connsiteY6" fmla="*/ 0 h 378813"/>
                  <a:gd name="connsiteX7" fmla="*/ 0 w 269206"/>
                  <a:gd name="connsiteY7" fmla="*/ 51654 h 378813"/>
                  <a:gd name="connsiteX8" fmla="*/ 86 w 269206"/>
                  <a:gd name="connsiteY8" fmla="*/ 223852 h 378813"/>
                  <a:gd name="connsiteX9" fmla="*/ 29979 w 269206"/>
                  <a:gd name="connsiteY9" fmla="*/ 241061 h 378813"/>
                  <a:gd name="connsiteX10" fmla="*/ 209393 w 269206"/>
                  <a:gd name="connsiteY10" fmla="*/ 241061 h 378813"/>
                  <a:gd name="connsiteX11" fmla="*/ 209393 w 269206"/>
                  <a:gd name="connsiteY11" fmla="*/ 378814 h 378813"/>
                  <a:gd name="connsiteX12" fmla="*/ 269207 w 269206"/>
                  <a:gd name="connsiteY12" fmla="*/ 378814 h 37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06" h="378813">
                    <a:moveTo>
                      <a:pt x="269207" y="206644"/>
                    </a:moveTo>
                    <a:lnTo>
                      <a:pt x="209393" y="172198"/>
                    </a:lnTo>
                    <a:lnTo>
                      <a:pt x="119686" y="172198"/>
                    </a:lnTo>
                    <a:lnTo>
                      <a:pt x="119600" y="86099"/>
                    </a:lnTo>
                    <a:lnTo>
                      <a:pt x="269121" y="172170"/>
                    </a:lnTo>
                    <a:lnTo>
                      <a:pt x="269121" y="103308"/>
                    </a:lnTo>
                    <a:lnTo>
                      <a:pt x="89707" y="0"/>
                    </a:lnTo>
                    <a:lnTo>
                      <a:pt x="0" y="51654"/>
                    </a:lnTo>
                    <a:lnTo>
                      <a:pt x="86" y="223852"/>
                    </a:lnTo>
                    <a:lnTo>
                      <a:pt x="29979" y="241061"/>
                    </a:lnTo>
                    <a:lnTo>
                      <a:pt x="209393" y="241061"/>
                    </a:lnTo>
                    <a:lnTo>
                      <a:pt x="209393" y="378814"/>
                    </a:lnTo>
                    <a:lnTo>
                      <a:pt x="269207" y="378814"/>
                    </a:lnTo>
                    <a:close/>
                  </a:path>
                </a:pathLst>
              </a:custGeom>
              <a:solidFill>
                <a:schemeClr val="accent6"/>
              </a:solidFill>
              <a:ln w="285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7F498FE-4793-17CE-B6B2-48A6538DD47C}"/>
                  </a:ext>
                </a:extLst>
              </p:cNvPr>
              <p:cNvSpPr/>
              <p:nvPr/>
            </p:nvSpPr>
            <p:spPr>
              <a:xfrm>
                <a:off x="3985312" y="2292631"/>
                <a:ext cx="493803" cy="405048"/>
              </a:xfrm>
              <a:custGeom>
                <a:avLst/>
                <a:gdLst>
                  <a:gd name="connsiteX0" fmla="*/ 298956 w 299013"/>
                  <a:gd name="connsiteY0" fmla="*/ 205413 h 245269"/>
                  <a:gd name="connsiteX1" fmla="*/ 266229 w 299013"/>
                  <a:gd name="connsiteY1" fmla="*/ 245270 h 245269"/>
                  <a:gd name="connsiteX2" fmla="*/ 260016 w 299013"/>
                  <a:gd name="connsiteY2" fmla="*/ 205670 h 245269"/>
                  <a:gd name="connsiteX3" fmla="*/ 119600 w 299013"/>
                  <a:gd name="connsiteY3" fmla="*/ 206615 h 245269"/>
                  <a:gd name="connsiteX4" fmla="*/ 59814 w 299013"/>
                  <a:gd name="connsiteY4" fmla="*/ 172170 h 245269"/>
                  <a:gd name="connsiteX5" fmla="*/ 59814 w 299013"/>
                  <a:gd name="connsiteY5" fmla="*/ 68891 h 245269"/>
                  <a:gd name="connsiteX6" fmla="*/ 0 w 299013"/>
                  <a:gd name="connsiteY6" fmla="*/ 34445 h 245269"/>
                  <a:gd name="connsiteX7" fmla="*/ 0 w 299013"/>
                  <a:gd name="connsiteY7" fmla="*/ 0 h 245269"/>
                  <a:gd name="connsiteX8" fmla="*/ 89707 w 299013"/>
                  <a:gd name="connsiteY8" fmla="*/ 51654 h 245269"/>
                  <a:gd name="connsiteX9" fmla="*/ 89707 w 299013"/>
                  <a:gd name="connsiteY9" fmla="*/ 154961 h 245269"/>
                  <a:gd name="connsiteX10" fmla="*/ 119600 w 299013"/>
                  <a:gd name="connsiteY10" fmla="*/ 172170 h 245269"/>
                  <a:gd name="connsiteX11" fmla="*/ 299014 w 299013"/>
                  <a:gd name="connsiteY11" fmla="*/ 172170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13" h="245269">
                    <a:moveTo>
                      <a:pt x="298956" y="205413"/>
                    </a:moveTo>
                    <a:lnTo>
                      <a:pt x="266229" y="245270"/>
                    </a:lnTo>
                    <a:lnTo>
                      <a:pt x="260016" y="205670"/>
                    </a:lnTo>
                    <a:lnTo>
                      <a:pt x="119600" y="206615"/>
                    </a:lnTo>
                    <a:lnTo>
                      <a:pt x="59814" y="172170"/>
                    </a:lnTo>
                    <a:lnTo>
                      <a:pt x="59814" y="68891"/>
                    </a:lnTo>
                    <a:lnTo>
                      <a:pt x="0" y="34445"/>
                    </a:lnTo>
                    <a:lnTo>
                      <a:pt x="0" y="0"/>
                    </a:lnTo>
                    <a:lnTo>
                      <a:pt x="89707" y="51654"/>
                    </a:lnTo>
                    <a:lnTo>
                      <a:pt x="89707" y="154961"/>
                    </a:lnTo>
                    <a:lnTo>
                      <a:pt x="119600" y="172170"/>
                    </a:lnTo>
                    <a:lnTo>
                      <a:pt x="299014" y="172170"/>
                    </a:lnTo>
                    <a:close/>
                  </a:path>
                </a:pathLst>
              </a:custGeom>
              <a:solidFill>
                <a:schemeClr val="accent4"/>
              </a:solidFill>
              <a:ln w="2856"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E32D268-9803-818E-0A92-44BFC7CE24F4}"/>
                  </a:ext>
                </a:extLst>
              </p:cNvPr>
              <p:cNvSpPr/>
              <p:nvPr/>
            </p:nvSpPr>
            <p:spPr>
              <a:xfrm>
                <a:off x="4429748" y="2576960"/>
                <a:ext cx="148146" cy="284328"/>
              </a:xfrm>
              <a:custGeom>
                <a:avLst/>
                <a:gdLst>
                  <a:gd name="connsiteX0" fmla="*/ 29893 w 89707"/>
                  <a:gd name="connsiteY0" fmla="*/ 137753 h 172169"/>
                  <a:gd name="connsiteX1" fmla="*/ 29893 w 89707"/>
                  <a:gd name="connsiteY1" fmla="*/ 0 h 172169"/>
                  <a:gd name="connsiteX2" fmla="*/ 0 w 89707"/>
                  <a:gd name="connsiteY2" fmla="*/ 1603 h 172169"/>
                  <a:gd name="connsiteX3" fmla="*/ 0 w 89707"/>
                  <a:gd name="connsiteY3" fmla="*/ 154961 h 172169"/>
                  <a:gd name="connsiteX4" fmla="*/ 29893 w 89707"/>
                  <a:gd name="connsiteY4" fmla="*/ 172170 h 172169"/>
                  <a:gd name="connsiteX5" fmla="*/ 89707 w 89707"/>
                  <a:gd name="connsiteY5" fmla="*/ 172170 h 172169"/>
                  <a:gd name="connsiteX6" fmla="*/ 89707 w 89707"/>
                  <a:gd name="connsiteY6" fmla="*/ 137753 h 17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707" h="172169">
                    <a:moveTo>
                      <a:pt x="29893" y="137753"/>
                    </a:moveTo>
                    <a:lnTo>
                      <a:pt x="29893" y="0"/>
                    </a:lnTo>
                    <a:lnTo>
                      <a:pt x="0" y="1603"/>
                    </a:lnTo>
                    <a:lnTo>
                      <a:pt x="0" y="154961"/>
                    </a:lnTo>
                    <a:lnTo>
                      <a:pt x="29893" y="172170"/>
                    </a:lnTo>
                    <a:lnTo>
                      <a:pt x="89707" y="172170"/>
                    </a:lnTo>
                    <a:lnTo>
                      <a:pt x="89707" y="137753"/>
                    </a:lnTo>
                    <a:close/>
                  </a:path>
                </a:pathLst>
              </a:custGeom>
              <a:solidFill>
                <a:schemeClr val="accent4"/>
              </a:solidFill>
              <a:ln w="2856"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578380B-5B91-A657-4D41-8EA0BEB392BB}"/>
                  </a:ext>
                </a:extLst>
              </p:cNvPr>
              <p:cNvSpPr/>
              <p:nvPr/>
            </p:nvSpPr>
            <p:spPr>
              <a:xfrm>
                <a:off x="4084469" y="2514826"/>
                <a:ext cx="345657" cy="345657"/>
              </a:xfrm>
              <a:custGeom>
                <a:avLst/>
                <a:gdLst>
                  <a:gd name="connsiteX0" fmla="*/ 209307 w 209306"/>
                  <a:gd name="connsiteY0" fmla="*/ 104653 h 209306"/>
                  <a:gd name="connsiteX1" fmla="*/ 104653 w 209306"/>
                  <a:gd name="connsiteY1" fmla="*/ 209307 h 209306"/>
                  <a:gd name="connsiteX2" fmla="*/ 0 w 209306"/>
                  <a:gd name="connsiteY2" fmla="*/ 104653 h 209306"/>
                  <a:gd name="connsiteX3" fmla="*/ 104653 w 209306"/>
                  <a:gd name="connsiteY3" fmla="*/ 0 h 209306"/>
                  <a:gd name="connsiteX4" fmla="*/ 209307 w 209306"/>
                  <a:gd name="connsiteY4" fmla="*/ 104653 h 20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06" h="209306">
                    <a:moveTo>
                      <a:pt x="209307" y="104653"/>
                    </a:moveTo>
                    <a:cubicBezTo>
                      <a:pt x="209307" y="162452"/>
                      <a:pt x="162452" y="209307"/>
                      <a:pt x="104653" y="209307"/>
                    </a:cubicBezTo>
                    <a:cubicBezTo>
                      <a:pt x="46855" y="209307"/>
                      <a:pt x="0" y="162452"/>
                      <a:pt x="0" y="104653"/>
                    </a:cubicBezTo>
                    <a:cubicBezTo>
                      <a:pt x="0" y="46855"/>
                      <a:pt x="46855" y="0"/>
                      <a:pt x="104653" y="0"/>
                    </a:cubicBezTo>
                    <a:cubicBezTo>
                      <a:pt x="162452" y="0"/>
                      <a:pt x="209307" y="46855"/>
                      <a:pt x="209307" y="104653"/>
                    </a:cubicBezTo>
                    <a:close/>
                  </a:path>
                </a:pathLst>
              </a:custGeom>
              <a:solidFill>
                <a:schemeClr val="accent4"/>
              </a:solidFill>
              <a:ln w="285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402DA5D-F415-26C0-B643-479CDC11462D}"/>
                  </a:ext>
                </a:extLst>
              </p:cNvPr>
              <p:cNvSpPr/>
              <p:nvPr/>
            </p:nvSpPr>
            <p:spPr>
              <a:xfrm>
                <a:off x="4133552" y="2563909"/>
                <a:ext cx="247492" cy="247492"/>
              </a:xfrm>
              <a:custGeom>
                <a:avLst/>
                <a:gdLst>
                  <a:gd name="connsiteX0" fmla="*/ 149865 w 149864"/>
                  <a:gd name="connsiteY0" fmla="*/ 74932 h 149864"/>
                  <a:gd name="connsiteX1" fmla="*/ 74932 w 149864"/>
                  <a:gd name="connsiteY1" fmla="*/ 149865 h 149864"/>
                  <a:gd name="connsiteX2" fmla="*/ 0 w 149864"/>
                  <a:gd name="connsiteY2" fmla="*/ 74932 h 149864"/>
                  <a:gd name="connsiteX3" fmla="*/ 74932 w 149864"/>
                  <a:gd name="connsiteY3" fmla="*/ 0 h 149864"/>
                  <a:gd name="connsiteX4" fmla="*/ 149865 w 149864"/>
                  <a:gd name="connsiteY4" fmla="*/ 74932 h 14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4" h="149864">
                    <a:moveTo>
                      <a:pt x="149865" y="74932"/>
                    </a:moveTo>
                    <a:cubicBezTo>
                      <a:pt x="149865" y="116316"/>
                      <a:pt x="116316" y="149865"/>
                      <a:pt x="74932" y="149865"/>
                    </a:cubicBezTo>
                    <a:cubicBezTo>
                      <a:pt x="33548" y="149865"/>
                      <a:pt x="0" y="116316"/>
                      <a:pt x="0" y="74932"/>
                    </a:cubicBezTo>
                    <a:cubicBezTo>
                      <a:pt x="0" y="33548"/>
                      <a:pt x="33548" y="0"/>
                      <a:pt x="74932" y="0"/>
                    </a:cubicBezTo>
                    <a:cubicBezTo>
                      <a:pt x="116316" y="0"/>
                      <a:pt x="149865" y="33548"/>
                      <a:pt x="149865" y="74932"/>
                    </a:cubicBezTo>
                    <a:close/>
                  </a:path>
                </a:pathLst>
              </a:custGeom>
              <a:solidFill>
                <a:schemeClr val="accent6"/>
              </a:solidFill>
              <a:ln w="285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22BC68-ACF3-A96C-015A-8A566673702E}"/>
                  </a:ext>
                </a:extLst>
              </p:cNvPr>
              <p:cNvSpPr/>
              <p:nvPr/>
            </p:nvSpPr>
            <p:spPr>
              <a:xfrm>
                <a:off x="3937694" y="1860676"/>
                <a:ext cx="444342" cy="296197"/>
              </a:xfrm>
              <a:custGeom>
                <a:avLst/>
                <a:gdLst>
                  <a:gd name="connsiteX0" fmla="*/ 89707 w 269063"/>
                  <a:gd name="connsiteY0" fmla="*/ 87932 h 179356"/>
                  <a:gd name="connsiteX1" fmla="*/ 89707 w 269063"/>
                  <a:gd name="connsiteY1" fmla="*/ 89678 h 179356"/>
                  <a:gd name="connsiteX2" fmla="*/ 179385 w 269063"/>
                  <a:gd name="connsiteY2" fmla="*/ 179357 h 179356"/>
                  <a:gd name="connsiteX3" fmla="*/ 269064 w 269063"/>
                  <a:gd name="connsiteY3" fmla="*/ 89678 h 179356"/>
                  <a:gd name="connsiteX4" fmla="*/ 179385 w 269063"/>
                  <a:gd name="connsiteY4" fmla="*/ 0 h 179356"/>
                  <a:gd name="connsiteX5" fmla="*/ 110208 w 269063"/>
                  <a:gd name="connsiteY5" fmla="*/ 32613 h 179356"/>
                  <a:gd name="connsiteX6" fmla="*/ 89707 w 269063"/>
                  <a:gd name="connsiteY6" fmla="*/ 20816 h 179356"/>
                  <a:gd name="connsiteX7" fmla="*/ 29893 w 269063"/>
                  <a:gd name="connsiteY7" fmla="*/ 55262 h 179356"/>
                  <a:gd name="connsiteX8" fmla="*/ 29893 w 269063"/>
                  <a:gd name="connsiteY8" fmla="*/ 124095 h 179356"/>
                  <a:gd name="connsiteX9" fmla="*/ 0 w 269063"/>
                  <a:gd name="connsiteY9" fmla="*/ 141303 h 179356"/>
                  <a:gd name="connsiteX10" fmla="*/ 59814 w 269063"/>
                  <a:gd name="connsiteY10" fmla="*/ 175749 h 179356"/>
                  <a:gd name="connsiteX11" fmla="*/ 89707 w 269063"/>
                  <a:gd name="connsiteY11" fmla="*/ 158541 h 179356"/>
                  <a:gd name="connsiteX12" fmla="*/ 89707 w 269063"/>
                  <a:gd name="connsiteY12" fmla="*/ 87932 h 17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063" h="179356">
                    <a:moveTo>
                      <a:pt x="89707" y="87932"/>
                    </a:moveTo>
                    <a:lnTo>
                      <a:pt x="89707" y="89678"/>
                    </a:lnTo>
                    <a:cubicBezTo>
                      <a:pt x="89707" y="139213"/>
                      <a:pt x="129850" y="179357"/>
                      <a:pt x="179385" y="179357"/>
                    </a:cubicBezTo>
                    <a:cubicBezTo>
                      <a:pt x="228920" y="179357"/>
                      <a:pt x="269064" y="139213"/>
                      <a:pt x="269064" y="89678"/>
                    </a:cubicBezTo>
                    <a:cubicBezTo>
                      <a:pt x="269064" y="40143"/>
                      <a:pt x="228920" y="0"/>
                      <a:pt x="179385" y="0"/>
                    </a:cubicBezTo>
                    <a:cubicBezTo>
                      <a:pt x="151525" y="0"/>
                      <a:pt x="126643" y="12713"/>
                      <a:pt x="110208" y="32613"/>
                    </a:cubicBezTo>
                    <a:lnTo>
                      <a:pt x="89707" y="20816"/>
                    </a:lnTo>
                    <a:lnTo>
                      <a:pt x="29893" y="55262"/>
                    </a:lnTo>
                    <a:lnTo>
                      <a:pt x="29893" y="124095"/>
                    </a:lnTo>
                    <a:lnTo>
                      <a:pt x="0" y="141303"/>
                    </a:lnTo>
                    <a:lnTo>
                      <a:pt x="59814" y="175749"/>
                    </a:lnTo>
                    <a:lnTo>
                      <a:pt x="89707" y="158541"/>
                    </a:lnTo>
                    <a:lnTo>
                      <a:pt x="89707" y="87932"/>
                    </a:lnTo>
                    <a:close/>
                  </a:path>
                </a:pathLst>
              </a:custGeom>
              <a:solidFill>
                <a:schemeClr val="accent6"/>
              </a:solidFill>
              <a:ln w="2856" cap="flat">
                <a:noFill/>
                <a:prstDash val="solid"/>
                <a:miter/>
              </a:ln>
            </p:spPr>
            <p:txBody>
              <a:bodyPr rtlCol="0" anchor="ctr"/>
              <a:lstStyle/>
              <a:p>
                <a:endParaRPr lang="en-US"/>
              </a:p>
            </p:txBody>
          </p:sp>
        </p:grpSp>
        <p:pic>
          <p:nvPicPr>
            <p:cNvPr id="16" name="Grafik 35">
              <a:extLst>
                <a:ext uri="{FF2B5EF4-FFF2-40B4-BE49-F238E27FC236}">
                  <a16:creationId xmlns:a16="http://schemas.microsoft.com/office/drawing/2014/main" id="{8803D92B-13C1-423F-32E4-A57A8D779BD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97460" y="489814"/>
              <a:ext cx="2020913" cy="2020913"/>
            </a:xfrm>
            <a:prstGeom prst="rect">
              <a:avLst/>
            </a:prstGeom>
          </p:spPr>
        </p:pic>
        <p:grpSp>
          <p:nvGrpSpPr>
            <p:cNvPr id="62" name="Group 61">
              <a:extLst>
                <a:ext uri="{FF2B5EF4-FFF2-40B4-BE49-F238E27FC236}">
                  <a16:creationId xmlns:a16="http://schemas.microsoft.com/office/drawing/2014/main" id="{1EDCAFD9-F8AF-AB88-4352-5B06CE2EDC41}"/>
                </a:ext>
              </a:extLst>
            </p:cNvPr>
            <p:cNvGrpSpPr/>
            <p:nvPr/>
          </p:nvGrpSpPr>
          <p:grpSpPr>
            <a:xfrm>
              <a:off x="6485816" y="1287190"/>
              <a:ext cx="639693" cy="641751"/>
              <a:chOff x="6485816" y="1287190"/>
              <a:chExt cx="639693" cy="641751"/>
            </a:xfrm>
          </p:grpSpPr>
          <p:sp>
            <p:nvSpPr>
              <p:cNvPr id="17" name="Freihandform 40">
                <a:extLst>
                  <a:ext uri="{FF2B5EF4-FFF2-40B4-BE49-F238E27FC236}">
                    <a16:creationId xmlns:a16="http://schemas.microsoft.com/office/drawing/2014/main" id="{732400BE-0CD5-ECE4-8E91-4EB1609E5B8F}"/>
                  </a:ext>
                </a:extLst>
              </p:cNvPr>
              <p:cNvSpPr/>
              <p:nvPr/>
            </p:nvSpPr>
            <p:spPr>
              <a:xfrm>
                <a:off x="6485816" y="1650362"/>
                <a:ext cx="632754" cy="278579"/>
              </a:xfrm>
              <a:custGeom>
                <a:avLst/>
                <a:gdLst>
                  <a:gd name="connsiteX0" fmla="*/ 247917 w 383152"/>
                  <a:gd name="connsiteY0" fmla="*/ 90840 h 168688"/>
                  <a:gd name="connsiteX1" fmla="*/ 180148 w 383152"/>
                  <a:gd name="connsiteY1" fmla="*/ 51906 h 168688"/>
                  <a:gd name="connsiteX2" fmla="*/ 270471 w 383152"/>
                  <a:gd name="connsiteY2" fmla="*/ 51906 h 168688"/>
                  <a:gd name="connsiteX3" fmla="*/ 270471 w 383152"/>
                  <a:gd name="connsiteY3" fmla="*/ 25942 h 168688"/>
                  <a:gd name="connsiteX4" fmla="*/ 135235 w 383152"/>
                  <a:gd name="connsiteY4" fmla="*/ 0 h 168688"/>
                  <a:gd name="connsiteX5" fmla="*/ 0 w 383152"/>
                  <a:gd name="connsiteY5" fmla="*/ 25942 h 168688"/>
                  <a:gd name="connsiteX6" fmla="*/ 0 w 383152"/>
                  <a:gd name="connsiteY6" fmla="*/ 142746 h 168688"/>
                  <a:gd name="connsiteX7" fmla="*/ 112682 w 383152"/>
                  <a:gd name="connsiteY7" fmla="*/ 142746 h 168688"/>
                  <a:gd name="connsiteX8" fmla="*/ 247917 w 383152"/>
                  <a:gd name="connsiteY8" fmla="*/ 168688 h 168688"/>
                  <a:gd name="connsiteX9" fmla="*/ 383152 w 383152"/>
                  <a:gd name="connsiteY9" fmla="*/ 116782 h 168688"/>
                  <a:gd name="connsiteX10" fmla="*/ 383152 w 383152"/>
                  <a:gd name="connsiteY10" fmla="*/ 64877 h 16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152" h="168688">
                    <a:moveTo>
                      <a:pt x="247917" y="90840"/>
                    </a:moveTo>
                    <a:lnTo>
                      <a:pt x="180148" y="51906"/>
                    </a:lnTo>
                    <a:lnTo>
                      <a:pt x="270471" y="51906"/>
                    </a:lnTo>
                    <a:lnTo>
                      <a:pt x="270471" y="25942"/>
                    </a:lnTo>
                    <a:lnTo>
                      <a:pt x="135235" y="0"/>
                    </a:lnTo>
                    <a:lnTo>
                      <a:pt x="0" y="25942"/>
                    </a:lnTo>
                    <a:lnTo>
                      <a:pt x="0" y="142746"/>
                    </a:lnTo>
                    <a:lnTo>
                      <a:pt x="112682" y="142746"/>
                    </a:lnTo>
                    <a:lnTo>
                      <a:pt x="247917" y="168688"/>
                    </a:lnTo>
                    <a:lnTo>
                      <a:pt x="383152" y="116782"/>
                    </a:lnTo>
                    <a:lnTo>
                      <a:pt x="383152" y="64877"/>
                    </a:lnTo>
                    <a:close/>
                  </a:path>
                </a:pathLst>
              </a:custGeom>
              <a:solidFill>
                <a:schemeClr val="accent6"/>
              </a:solidFill>
              <a:ln w="2150" cap="flat">
                <a:noFill/>
                <a:prstDash val="solid"/>
                <a:miter/>
              </a:ln>
            </p:spPr>
            <p:txBody>
              <a:bodyPr rtlCol="0" anchor="ctr"/>
              <a:lstStyle/>
              <a:p>
                <a:endParaRPr lang="en-GB"/>
              </a:p>
            </p:txBody>
          </p:sp>
          <p:sp>
            <p:nvSpPr>
              <p:cNvPr id="18" name="Kreuz 41">
                <a:extLst>
                  <a:ext uri="{FF2B5EF4-FFF2-40B4-BE49-F238E27FC236}">
                    <a16:creationId xmlns:a16="http://schemas.microsoft.com/office/drawing/2014/main" id="{1214580B-17BC-99E4-0E1C-5B5B3862985E}"/>
                  </a:ext>
                </a:extLst>
              </p:cNvPr>
              <p:cNvSpPr>
                <a:spLocks noChangeAspect="1"/>
              </p:cNvSpPr>
              <p:nvPr/>
            </p:nvSpPr>
            <p:spPr>
              <a:xfrm>
                <a:off x="6768797" y="1287190"/>
                <a:ext cx="356712" cy="355731"/>
              </a:xfrm>
              <a:prstGeom prst="plus">
                <a:avLst>
                  <a:gd name="adj" fmla="val 3909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a:extLst>
                <a:ext uri="{FF2B5EF4-FFF2-40B4-BE49-F238E27FC236}">
                  <a16:creationId xmlns:a16="http://schemas.microsoft.com/office/drawing/2014/main" id="{C2637AA7-60F8-63E6-F8A3-D1046531F6B0}"/>
                </a:ext>
              </a:extLst>
            </p:cNvPr>
            <p:cNvGrpSpPr/>
            <p:nvPr/>
          </p:nvGrpSpPr>
          <p:grpSpPr>
            <a:xfrm>
              <a:off x="7524635" y="1930841"/>
              <a:ext cx="437859" cy="969093"/>
              <a:chOff x="7524635" y="1930841"/>
              <a:chExt cx="437859" cy="969093"/>
            </a:xfrm>
          </p:grpSpPr>
          <p:sp>
            <p:nvSpPr>
              <p:cNvPr id="20" name="Freihandform 45">
                <a:extLst>
                  <a:ext uri="{FF2B5EF4-FFF2-40B4-BE49-F238E27FC236}">
                    <a16:creationId xmlns:a16="http://schemas.microsoft.com/office/drawing/2014/main" id="{D552932A-580F-EBAB-CFCA-113E5B615EBA}"/>
                  </a:ext>
                </a:extLst>
              </p:cNvPr>
              <p:cNvSpPr/>
              <p:nvPr/>
            </p:nvSpPr>
            <p:spPr>
              <a:xfrm>
                <a:off x="7524635" y="1930841"/>
                <a:ext cx="437859" cy="969093"/>
              </a:xfrm>
              <a:custGeom>
                <a:avLst/>
                <a:gdLst>
                  <a:gd name="connsiteX0" fmla="*/ 132569 w 265137"/>
                  <a:gd name="connsiteY0" fmla="*/ 547076 h 586815"/>
                  <a:gd name="connsiteX1" fmla="*/ 42493 w 265137"/>
                  <a:gd name="connsiteY1" fmla="*/ 474883 h 586815"/>
                  <a:gd name="connsiteX2" fmla="*/ 92830 w 265137"/>
                  <a:gd name="connsiteY2" fmla="*/ 370899 h 586815"/>
                  <a:gd name="connsiteX3" fmla="*/ 92830 w 265137"/>
                  <a:gd name="connsiteY3" fmla="*/ 79478 h 586815"/>
                  <a:gd name="connsiteX4" fmla="*/ 132569 w 265137"/>
                  <a:gd name="connsiteY4" fmla="*/ 39739 h 586815"/>
                  <a:gd name="connsiteX5" fmla="*/ 172308 w 265137"/>
                  <a:gd name="connsiteY5" fmla="*/ 79478 h 586815"/>
                  <a:gd name="connsiteX6" fmla="*/ 172308 w 265137"/>
                  <a:gd name="connsiteY6" fmla="*/ 370899 h 586815"/>
                  <a:gd name="connsiteX7" fmla="*/ 222644 w 265137"/>
                  <a:gd name="connsiteY7" fmla="*/ 474883 h 586815"/>
                  <a:gd name="connsiteX8" fmla="*/ 132569 w 265137"/>
                  <a:gd name="connsiteY8" fmla="*/ 547076 h 586815"/>
                  <a:gd name="connsiteX9" fmla="*/ 132569 w 265137"/>
                  <a:gd name="connsiteY9" fmla="*/ 547076 h 586815"/>
                  <a:gd name="connsiteX10" fmla="*/ 212047 w 265137"/>
                  <a:gd name="connsiteY10" fmla="*/ 348380 h 586815"/>
                  <a:gd name="connsiteX11" fmla="*/ 212047 w 265137"/>
                  <a:gd name="connsiteY11" fmla="*/ 79478 h 586815"/>
                  <a:gd name="connsiteX12" fmla="*/ 132569 w 265137"/>
                  <a:gd name="connsiteY12" fmla="*/ 0 h 586815"/>
                  <a:gd name="connsiteX13" fmla="*/ 53090 w 265137"/>
                  <a:gd name="connsiteY13" fmla="*/ 79478 h 586815"/>
                  <a:gd name="connsiteX14" fmla="*/ 53090 w 265137"/>
                  <a:gd name="connsiteY14" fmla="*/ 348380 h 586815"/>
                  <a:gd name="connsiteX15" fmla="*/ 6728 w 265137"/>
                  <a:gd name="connsiteY15" fmla="*/ 496078 h 586815"/>
                  <a:gd name="connsiteX16" fmla="*/ 132569 w 265137"/>
                  <a:gd name="connsiteY16" fmla="*/ 586815 h 586815"/>
                  <a:gd name="connsiteX17" fmla="*/ 258410 w 265137"/>
                  <a:gd name="connsiteY17" fmla="*/ 496078 h 586815"/>
                  <a:gd name="connsiteX18" fmla="*/ 212047 w 265137"/>
                  <a:gd name="connsiteY18" fmla="*/ 348380 h 58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5137" h="586815">
                    <a:moveTo>
                      <a:pt x="132569" y="547076"/>
                    </a:moveTo>
                    <a:cubicBezTo>
                      <a:pt x="89518" y="547076"/>
                      <a:pt x="51766" y="516609"/>
                      <a:pt x="42493" y="474883"/>
                    </a:cubicBezTo>
                    <a:cubicBezTo>
                      <a:pt x="32559" y="432495"/>
                      <a:pt x="53753" y="389444"/>
                      <a:pt x="92830" y="370899"/>
                    </a:cubicBezTo>
                    <a:lnTo>
                      <a:pt x="92830" y="79478"/>
                    </a:lnTo>
                    <a:cubicBezTo>
                      <a:pt x="92830" y="57622"/>
                      <a:pt x="110712" y="39739"/>
                      <a:pt x="132569" y="39739"/>
                    </a:cubicBezTo>
                    <a:cubicBezTo>
                      <a:pt x="154425" y="39739"/>
                      <a:pt x="172308" y="57622"/>
                      <a:pt x="172308" y="79478"/>
                    </a:cubicBezTo>
                    <a:lnTo>
                      <a:pt x="172308" y="370899"/>
                    </a:lnTo>
                    <a:cubicBezTo>
                      <a:pt x="211385" y="389444"/>
                      <a:pt x="231917" y="432495"/>
                      <a:pt x="222644" y="474883"/>
                    </a:cubicBezTo>
                    <a:cubicBezTo>
                      <a:pt x="212709" y="516609"/>
                      <a:pt x="175620" y="546414"/>
                      <a:pt x="132569" y="547076"/>
                    </a:cubicBezTo>
                    <a:lnTo>
                      <a:pt x="132569" y="547076"/>
                    </a:lnTo>
                    <a:close/>
                    <a:moveTo>
                      <a:pt x="212047" y="348380"/>
                    </a:moveTo>
                    <a:lnTo>
                      <a:pt x="212047" y="79478"/>
                    </a:lnTo>
                    <a:cubicBezTo>
                      <a:pt x="212047" y="35765"/>
                      <a:pt x="176282" y="0"/>
                      <a:pt x="132569" y="0"/>
                    </a:cubicBezTo>
                    <a:cubicBezTo>
                      <a:pt x="88856" y="0"/>
                      <a:pt x="53090" y="35103"/>
                      <a:pt x="53090" y="79478"/>
                    </a:cubicBezTo>
                    <a:lnTo>
                      <a:pt x="53090" y="348380"/>
                    </a:lnTo>
                    <a:cubicBezTo>
                      <a:pt x="7390" y="382821"/>
                      <a:pt x="-11155" y="442430"/>
                      <a:pt x="6728" y="496078"/>
                    </a:cubicBezTo>
                    <a:cubicBezTo>
                      <a:pt x="24611" y="550388"/>
                      <a:pt x="75609" y="586815"/>
                      <a:pt x="132569" y="586815"/>
                    </a:cubicBezTo>
                    <a:cubicBezTo>
                      <a:pt x="189528" y="586815"/>
                      <a:pt x="240527" y="550388"/>
                      <a:pt x="258410" y="496078"/>
                    </a:cubicBezTo>
                    <a:cubicBezTo>
                      <a:pt x="276292" y="442430"/>
                      <a:pt x="257747" y="382821"/>
                      <a:pt x="212047" y="348380"/>
                    </a:cubicBezTo>
                    <a:close/>
                  </a:path>
                </a:pathLst>
              </a:custGeom>
              <a:solidFill>
                <a:schemeClr val="accent6"/>
              </a:solidFill>
              <a:ln w="6548" cap="flat">
                <a:noFill/>
                <a:prstDash val="solid"/>
                <a:miter/>
              </a:ln>
            </p:spPr>
            <p:txBody>
              <a:bodyPr rtlCol="0" anchor="ctr"/>
              <a:lstStyle/>
              <a:p>
                <a:endParaRPr lang="en-GB"/>
              </a:p>
            </p:txBody>
          </p:sp>
          <p:sp>
            <p:nvSpPr>
              <p:cNvPr id="21" name="Freihandform 46">
                <a:extLst>
                  <a:ext uri="{FF2B5EF4-FFF2-40B4-BE49-F238E27FC236}">
                    <a16:creationId xmlns:a16="http://schemas.microsoft.com/office/drawing/2014/main" id="{7CADA72B-83E3-C271-4327-44B609BC05D7}"/>
                  </a:ext>
                </a:extLst>
              </p:cNvPr>
              <p:cNvSpPr/>
              <p:nvPr/>
            </p:nvSpPr>
            <p:spPr>
              <a:xfrm>
                <a:off x="7634549" y="2309291"/>
                <a:ext cx="218032" cy="481264"/>
              </a:xfrm>
              <a:custGeom>
                <a:avLst/>
                <a:gdLst>
                  <a:gd name="connsiteX0" fmla="*/ 79259 w 132025"/>
                  <a:gd name="connsiteY0" fmla="*/ 160281 h 291420"/>
                  <a:gd name="connsiteX1" fmla="*/ 79259 w 132025"/>
                  <a:gd name="connsiteY1" fmla="*/ 0 h 291420"/>
                  <a:gd name="connsiteX2" fmla="*/ 52766 w 132025"/>
                  <a:gd name="connsiteY2" fmla="*/ 0 h 291420"/>
                  <a:gd name="connsiteX3" fmla="*/ 52766 w 132025"/>
                  <a:gd name="connsiteY3" fmla="*/ 160281 h 291420"/>
                  <a:gd name="connsiteX4" fmla="*/ 443 w 132025"/>
                  <a:gd name="connsiteY4" fmla="*/ 231812 h 291420"/>
                  <a:gd name="connsiteX5" fmla="*/ 66013 w 132025"/>
                  <a:gd name="connsiteY5" fmla="*/ 291421 h 291420"/>
                  <a:gd name="connsiteX6" fmla="*/ 131582 w 132025"/>
                  <a:gd name="connsiteY6" fmla="*/ 231812 h 291420"/>
                  <a:gd name="connsiteX7" fmla="*/ 79259 w 132025"/>
                  <a:gd name="connsiteY7" fmla="*/ 160281 h 29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25" h="291420">
                    <a:moveTo>
                      <a:pt x="79259" y="160281"/>
                    </a:moveTo>
                    <a:lnTo>
                      <a:pt x="79259" y="0"/>
                    </a:lnTo>
                    <a:lnTo>
                      <a:pt x="52766" y="0"/>
                    </a:lnTo>
                    <a:lnTo>
                      <a:pt x="52766" y="160281"/>
                    </a:lnTo>
                    <a:cubicBezTo>
                      <a:pt x="19650" y="166905"/>
                      <a:pt x="-3531" y="198034"/>
                      <a:pt x="443" y="231812"/>
                    </a:cubicBezTo>
                    <a:cubicBezTo>
                      <a:pt x="3755" y="265590"/>
                      <a:pt x="32235" y="291421"/>
                      <a:pt x="66013" y="291421"/>
                    </a:cubicBezTo>
                    <a:cubicBezTo>
                      <a:pt x="99791" y="291421"/>
                      <a:pt x="128271" y="265590"/>
                      <a:pt x="131582" y="231812"/>
                    </a:cubicBezTo>
                    <a:cubicBezTo>
                      <a:pt x="135556" y="198034"/>
                      <a:pt x="112375" y="166905"/>
                      <a:pt x="79259" y="160281"/>
                    </a:cubicBezTo>
                    <a:close/>
                  </a:path>
                </a:pathLst>
              </a:custGeom>
              <a:solidFill>
                <a:schemeClr val="accent4"/>
              </a:solidFill>
              <a:ln w="6548" cap="flat">
                <a:noFill/>
                <a:prstDash val="solid"/>
                <a:miter/>
              </a:ln>
            </p:spPr>
            <p:txBody>
              <a:bodyPr rtlCol="0" anchor="ctr"/>
              <a:lstStyle/>
              <a:p>
                <a:endParaRPr lang="en-GB"/>
              </a:p>
            </p:txBody>
          </p:sp>
        </p:grpSp>
        <p:grpSp>
          <p:nvGrpSpPr>
            <p:cNvPr id="64" name="Group 63">
              <a:extLst>
                <a:ext uri="{FF2B5EF4-FFF2-40B4-BE49-F238E27FC236}">
                  <a16:creationId xmlns:a16="http://schemas.microsoft.com/office/drawing/2014/main" id="{C495726C-0DBD-FA93-A59B-F33C489F1D82}"/>
                </a:ext>
              </a:extLst>
            </p:cNvPr>
            <p:cNvGrpSpPr/>
            <p:nvPr/>
          </p:nvGrpSpPr>
          <p:grpSpPr>
            <a:xfrm>
              <a:off x="7560094" y="3179291"/>
              <a:ext cx="483911" cy="968858"/>
              <a:chOff x="7560094" y="3179291"/>
              <a:chExt cx="483911" cy="968858"/>
            </a:xfrm>
          </p:grpSpPr>
          <p:sp>
            <p:nvSpPr>
              <p:cNvPr id="41" name="Freeform: Shape 40">
                <a:extLst>
                  <a:ext uri="{FF2B5EF4-FFF2-40B4-BE49-F238E27FC236}">
                    <a16:creationId xmlns:a16="http://schemas.microsoft.com/office/drawing/2014/main" id="{9886A8D9-4DFA-59C7-D77C-1F43D990DF25}"/>
                  </a:ext>
                </a:extLst>
              </p:cNvPr>
              <p:cNvSpPr/>
              <p:nvPr/>
            </p:nvSpPr>
            <p:spPr>
              <a:xfrm>
                <a:off x="7746217" y="3179291"/>
                <a:ext cx="223262" cy="223262"/>
              </a:xfrm>
              <a:custGeom>
                <a:avLst/>
                <a:gdLst>
                  <a:gd name="connsiteX0" fmla="*/ 135192 w 135192"/>
                  <a:gd name="connsiteY0" fmla="*/ 67596 h 135192"/>
                  <a:gd name="connsiteX1" fmla="*/ 67596 w 135192"/>
                  <a:gd name="connsiteY1" fmla="*/ 135192 h 135192"/>
                  <a:gd name="connsiteX2" fmla="*/ 0 w 135192"/>
                  <a:gd name="connsiteY2" fmla="*/ 67596 h 135192"/>
                  <a:gd name="connsiteX3" fmla="*/ 67596 w 135192"/>
                  <a:gd name="connsiteY3" fmla="*/ 0 h 135192"/>
                  <a:gd name="connsiteX4" fmla="*/ 135192 w 135192"/>
                  <a:gd name="connsiteY4" fmla="*/ 67596 h 135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92" h="135192">
                    <a:moveTo>
                      <a:pt x="135192" y="67596"/>
                    </a:moveTo>
                    <a:cubicBezTo>
                      <a:pt x="135192" y="104928"/>
                      <a:pt x="104928" y="135192"/>
                      <a:pt x="67596" y="135192"/>
                    </a:cubicBezTo>
                    <a:cubicBezTo>
                      <a:pt x="30264" y="135192"/>
                      <a:pt x="0" y="104928"/>
                      <a:pt x="0" y="67596"/>
                    </a:cubicBezTo>
                    <a:cubicBezTo>
                      <a:pt x="0" y="30264"/>
                      <a:pt x="30264" y="0"/>
                      <a:pt x="67596" y="0"/>
                    </a:cubicBezTo>
                    <a:cubicBezTo>
                      <a:pt x="104928" y="0"/>
                      <a:pt x="135192" y="30264"/>
                      <a:pt x="135192" y="67596"/>
                    </a:cubicBezTo>
                    <a:close/>
                  </a:path>
                </a:pathLst>
              </a:custGeom>
              <a:solidFill>
                <a:schemeClr val="accent6"/>
              </a:solidFill>
              <a:ln w="215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C7C75E5-D96D-3F7A-677A-75F56ACE6D75}"/>
                  </a:ext>
                </a:extLst>
              </p:cNvPr>
              <p:cNvSpPr/>
              <p:nvPr/>
            </p:nvSpPr>
            <p:spPr>
              <a:xfrm>
                <a:off x="7634549" y="3440939"/>
                <a:ext cx="409456" cy="707210"/>
              </a:xfrm>
              <a:custGeom>
                <a:avLst/>
                <a:gdLst>
                  <a:gd name="connsiteX0" fmla="*/ 67618 w 247938"/>
                  <a:gd name="connsiteY0" fmla="*/ 428238 h 428237"/>
                  <a:gd name="connsiteX1" fmla="*/ 112703 w 247938"/>
                  <a:gd name="connsiteY1" fmla="*/ 428238 h 428237"/>
                  <a:gd name="connsiteX2" fmla="*/ 135235 w 247938"/>
                  <a:gd name="connsiteY2" fmla="*/ 155717 h 428237"/>
                  <a:gd name="connsiteX3" fmla="*/ 157767 w 247938"/>
                  <a:gd name="connsiteY3" fmla="*/ 428238 h 428237"/>
                  <a:gd name="connsiteX4" fmla="*/ 202853 w 247938"/>
                  <a:gd name="connsiteY4" fmla="*/ 428238 h 428237"/>
                  <a:gd name="connsiteX5" fmla="*/ 202853 w 247938"/>
                  <a:gd name="connsiteY5" fmla="*/ 168710 h 428237"/>
                  <a:gd name="connsiteX6" fmla="*/ 247939 w 247938"/>
                  <a:gd name="connsiteY6" fmla="*/ 142746 h 428237"/>
                  <a:gd name="connsiteX7" fmla="*/ 247939 w 247938"/>
                  <a:gd name="connsiteY7" fmla="*/ 38935 h 428237"/>
                  <a:gd name="connsiteX8" fmla="*/ 180321 w 247938"/>
                  <a:gd name="connsiteY8" fmla="*/ 0 h 428237"/>
                  <a:gd name="connsiteX9" fmla="*/ 90150 w 247938"/>
                  <a:gd name="connsiteY9" fmla="*/ 0 h 428237"/>
                  <a:gd name="connsiteX10" fmla="*/ 0 w 247938"/>
                  <a:gd name="connsiteY10" fmla="*/ 51906 h 428237"/>
                  <a:gd name="connsiteX11" fmla="*/ 0 w 247938"/>
                  <a:gd name="connsiteY11" fmla="*/ 181681 h 428237"/>
                  <a:gd name="connsiteX12" fmla="*/ 45086 w 247938"/>
                  <a:gd name="connsiteY12" fmla="*/ 155739 h 428237"/>
                  <a:gd name="connsiteX13" fmla="*/ 45086 w 247938"/>
                  <a:gd name="connsiteY13" fmla="*/ 77869 h 428237"/>
                  <a:gd name="connsiteX14" fmla="*/ 67618 w 247938"/>
                  <a:gd name="connsiteY14" fmla="*/ 64877 h 42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938" h="428237">
                    <a:moveTo>
                      <a:pt x="67618" y="428238"/>
                    </a:moveTo>
                    <a:lnTo>
                      <a:pt x="112703" y="428238"/>
                    </a:lnTo>
                    <a:lnTo>
                      <a:pt x="135235" y="155717"/>
                    </a:lnTo>
                    <a:lnTo>
                      <a:pt x="157767" y="428238"/>
                    </a:lnTo>
                    <a:lnTo>
                      <a:pt x="202853" y="428238"/>
                    </a:lnTo>
                    <a:lnTo>
                      <a:pt x="202853" y="168710"/>
                    </a:lnTo>
                    <a:lnTo>
                      <a:pt x="247939" y="142746"/>
                    </a:lnTo>
                    <a:lnTo>
                      <a:pt x="247939" y="38935"/>
                    </a:lnTo>
                    <a:lnTo>
                      <a:pt x="180321" y="0"/>
                    </a:lnTo>
                    <a:lnTo>
                      <a:pt x="90150" y="0"/>
                    </a:lnTo>
                    <a:lnTo>
                      <a:pt x="0" y="51906"/>
                    </a:lnTo>
                    <a:lnTo>
                      <a:pt x="0" y="181681"/>
                    </a:lnTo>
                    <a:lnTo>
                      <a:pt x="45086" y="155739"/>
                    </a:lnTo>
                    <a:lnTo>
                      <a:pt x="45086" y="77869"/>
                    </a:lnTo>
                    <a:lnTo>
                      <a:pt x="67618" y="64877"/>
                    </a:lnTo>
                    <a:close/>
                  </a:path>
                </a:pathLst>
              </a:custGeom>
              <a:solidFill>
                <a:schemeClr val="accent6"/>
              </a:solidFill>
              <a:ln w="215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414420E-3501-243E-7A5C-1E3121B11D11}"/>
                  </a:ext>
                </a:extLst>
              </p:cNvPr>
              <p:cNvSpPr/>
              <p:nvPr/>
            </p:nvSpPr>
            <p:spPr>
              <a:xfrm>
                <a:off x="7560094" y="3740975"/>
                <a:ext cx="223333" cy="171438"/>
              </a:xfrm>
              <a:custGeom>
                <a:avLst/>
                <a:gdLst>
                  <a:gd name="connsiteX0" fmla="*/ 0 w 135235"/>
                  <a:gd name="connsiteY0" fmla="*/ 0 h 103811"/>
                  <a:gd name="connsiteX1" fmla="*/ 135235 w 135235"/>
                  <a:gd name="connsiteY1" fmla="*/ 0 h 103811"/>
                  <a:gd name="connsiteX2" fmla="*/ 135235 w 135235"/>
                  <a:gd name="connsiteY2" fmla="*/ 103811 h 103811"/>
                  <a:gd name="connsiteX3" fmla="*/ 0 w 135235"/>
                  <a:gd name="connsiteY3" fmla="*/ 103811 h 103811"/>
                </a:gdLst>
                <a:ahLst/>
                <a:cxnLst>
                  <a:cxn ang="0">
                    <a:pos x="connsiteX0" y="connsiteY0"/>
                  </a:cxn>
                  <a:cxn ang="0">
                    <a:pos x="connsiteX1" y="connsiteY1"/>
                  </a:cxn>
                  <a:cxn ang="0">
                    <a:pos x="connsiteX2" y="connsiteY2"/>
                  </a:cxn>
                  <a:cxn ang="0">
                    <a:pos x="connsiteX3" y="connsiteY3"/>
                  </a:cxn>
                </a:cxnLst>
                <a:rect l="l" t="t" r="r" b="b"/>
                <a:pathLst>
                  <a:path w="135235" h="103811">
                    <a:moveTo>
                      <a:pt x="0" y="0"/>
                    </a:moveTo>
                    <a:lnTo>
                      <a:pt x="135235" y="0"/>
                    </a:lnTo>
                    <a:lnTo>
                      <a:pt x="135235" y="103811"/>
                    </a:lnTo>
                    <a:lnTo>
                      <a:pt x="0" y="103811"/>
                    </a:lnTo>
                    <a:close/>
                  </a:path>
                </a:pathLst>
              </a:custGeom>
              <a:solidFill>
                <a:schemeClr val="accent4"/>
              </a:solidFill>
              <a:ln w="215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F34B712-6196-57E1-6379-6B3009FB4977}"/>
                  </a:ext>
                </a:extLst>
              </p:cNvPr>
              <p:cNvSpPr/>
              <p:nvPr/>
            </p:nvSpPr>
            <p:spPr>
              <a:xfrm>
                <a:off x="7857884" y="3526623"/>
                <a:ext cx="111666" cy="150052"/>
              </a:xfrm>
              <a:custGeom>
                <a:avLst/>
                <a:gdLst>
                  <a:gd name="connsiteX0" fmla="*/ 67618 w 67617"/>
                  <a:gd name="connsiteY0" fmla="*/ 64920 h 90861"/>
                  <a:gd name="connsiteX1" fmla="*/ 67618 w 67617"/>
                  <a:gd name="connsiteY1" fmla="*/ 0 h 90861"/>
                  <a:gd name="connsiteX2" fmla="*/ 0 w 67617"/>
                  <a:gd name="connsiteY2" fmla="*/ 22 h 90861"/>
                  <a:gd name="connsiteX3" fmla="*/ 0 w 67617"/>
                  <a:gd name="connsiteY3" fmla="*/ 90862 h 90861"/>
                  <a:gd name="connsiteX4" fmla="*/ 22532 w 67617"/>
                  <a:gd name="connsiteY4" fmla="*/ 90862 h 90861"/>
                  <a:gd name="connsiteX5" fmla="*/ 22532 w 67617"/>
                  <a:gd name="connsiteY5" fmla="*/ 38956 h 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17" h="90861">
                    <a:moveTo>
                      <a:pt x="67618" y="64920"/>
                    </a:moveTo>
                    <a:lnTo>
                      <a:pt x="67618" y="0"/>
                    </a:lnTo>
                    <a:lnTo>
                      <a:pt x="0" y="22"/>
                    </a:lnTo>
                    <a:lnTo>
                      <a:pt x="0" y="90862"/>
                    </a:lnTo>
                    <a:lnTo>
                      <a:pt x="22532" y="90862"/>
                    </a:lnTo>
                    <a:lnTo>
                      <a:pt x="22532" y="38956"/>
                    </a:lnTo>
                    <a:close/>
                  </a:path>
                </a:pathLst>
              </a:custGeom>
              <a:solidFill>
                <a:srgbClr val="FFFFFF"/>
              </a:solidFill>
              <a:ln w="2150" cap="flat">
                <a:noFill/>
                <a:prstDash val="solid"/>
                <a:miter/>
              </a:ln>
            </p:spPr>
            <p:txBody>
              <a:bodyPr rtlCol="0" anchor="ctr"/>
              <a:lstStyle/>
              <a:p>
                <a:endParaRPr lang="en-US"/>
              </a:p>
            </p:txBody>
          </p:sp>
        </p:grpSp>
      </p:grpSp>
      <p:sp>
        <p:nvSpPr>
          <p:cNvPr id="57" name="Content Placeholder 1">
            <a:extLst>
              <a:ext uri="{FF2B5EF4-FFF2-40B4-BE49-F238E27FC236}">
                <a16:creationId xmlns:a16="http://schemas.microsoft.com/office/drawing/2014/main" id="{7B9AE2A3-36F1-8AEA-EA2F-7533184FA5DF}"/>
              </a:ext>
            </a:extLst>
          </p:cNvPr>
          <p:cNvSpPr txBox="1">
            <a:spLocks/>
          </p:cNvSpPr>
          <p:nvPr/>
        </p:nvSpPr>
        <p:spPr bwMode="auto">
          <a:xfrm>
            <a:off x="4085363" y="6385561"/>
            <a:ext cx="8961817" cy="46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81000" indent="-381000" algn="l" rtl="0" eaLnBrk="0" fontAlgn="base" hangingPunct="0">
              <a:spcBef>
                <a:spcPct val="20000"/>
              </a:spcBef>
              <a:spcAft>
                <a:spcPct val="20000"/>
              </a:spcAft>
              <a:buAutoNum type="arabicPeriod"/>
              <a:defRPr sz="2400">
                <a:solidFill>
                  <a:schemeClr val="tx1"/>
                </a:solidFill>
                <a:latin typeface="+mn-lt"/>
                <a:ea typeface="+mn-ea"/>
                <a:cs typeface="+mn-cs"/>
              </a:defRPr>
            </a:lvl1pPr>
            <a:lvl2pPr marL="838200" indent="-381000" algn="l" rtl="0" eaLnBrk="0" fontAlgn="base" hangingPunct="0">
              <a:spcBef>
                <a:spcPct val="20000"/>
              </a:spcBef>
              <a:spcAft>
                <a:spcPct val="20000"/>
              </a:spcAft>
              <a:buChar char="–"/>
              <a:defRPr sz="2000">
                <a:solidFill>
                  <a:schemeClr val="tx1"/>
                </a:solidFill>
                <a:latin typeface="+mn-lt"/>
              </a:defRPr>
            </a:lvl2pPr>
            <a:lvl3pPr marL="1295400" indent="-381000" algn="l" rtl="0" eaLnBrk="0" fontAlgn="base" hangingPunct="0">
              <a:spcBef>
                <a:spcPct val="20000"/>
              </a:spcBef>
              <a:spcAft>
                <a:spcPct val="20000"/>
              </a:spcAft>
              <a:buChar char="•"/>
              <a:defRPr sz="2000">
                <a:solidFill>
                  <a:schemeClr val="tx1"/>
                </a:solidFill>
                <a:latin typeface="+mn-lt"/>
              </a:defRPr>
            </a:lvl3pPr>
            <a:lvl4pPr marL="1752600" indent="-381000" algn="l" rtl="0" eaLnBrk="0" fontAlgn="base" hangingPunct="0">
              <a:spcBef>
                <a:spcPct val="20000"/>
              </a:spcBef>
              <a:spcAft>
                <a:spcPct val="20000"/>
              </a:spcAft>
              <a:buChar char="–"/>
              <a:defRPr sz="2000">
                <a:solidFill>
                  <a:schemeClr val="tx1"/>
                </a:solidFill>
                <a:latin typeface="+mn-lt"/>
              </a:defRPr>
            </a:lvl4pPr>
            <a:lvl5pPr marL="2209800" indent="-381000" algn="l" rtl="0" eaLnBrk="0" fontAlgn="base" hangingPunct="0">
              <a:spcBef>
                <a:spcPct val="20000"/>
              </a:spcBef>
              <a:spcAft>
                <a:spcPct val="20000"/>
              </a:spcAft>
              <a:buChar char="»"/>
              <a:defRPr sz="2000">
                <a:solidFill>
                  <a:schemeClr val="tx1"/>
                </a:solidFill>
                <a:latin typeface="+mn-lt"/>
              </a:defRPr>
            </a:lvl5pPr>
            <a:lvl6pPr marL="2667000" indent="-381000" algn="l" rtl="0" fontAlgn="base">
              <a:spcBef>
                <a:spcPct val="20000"/>
              </a:spcBef>
              <a:spcAft>
                <a:spcPct val="20000"/>
              </a:spcAft>
              <a:buChar char="»"/>
              <a:defRPr sz="2000">
                <a:solidFill>
                  <a:schemeClr val="tx1"/>
                </a:solidFill>
                <a:latin typeface="+mn-lt"/>
              </a:defRPr>
            </a:lvl6pPr>
            <a:lvl7pPr marL="3124200" indent="-381000" algn="l" rtl="0" fontAlgn="base">
              <a:spcBef>
                <a:spcPct val="20000"/>
              </a:spcBef>
              <a:spcAft>
                <a:spcPct val="20000"/>
              </a:spcAft>
              <a:buChar char="»"/>
              <a:defRPr sz="2000">
                <a:solidFill>
                  <a:schemeClr val="tx1"/>
                </a:solidFill>
                <a:latin typeface="+mn-lt"/>
              </a:defRPr>
            </a:lvl7pPr>
            <a:lvl8pPr marL="3581400" indent="-381000" algn="l" rtl="0" fontAlgn="base">
              <a:spcBef>
                <a:spcPct val="20000"/>
              </a:spcBef>
              <a:spcAft>
                <a:spcPct val="20000"/>
              </a:spcAft>
              <a:buChar char="»"/>
              <a:defRPr sz="2000">
                <a:solidFill>
                  <a:schemeClr val="tx1"/>
                </a:solidFill>
                <a:latin typeface="+mn-lt"/>
              </a:defRPr>
            </a:lvl8pPr>
            <a:lvl9pPr marL="4038600" indent="-381000" algn="l" rtl="0" fontAlgn="base">
              <a:spcBef>
                <a:spcPct val="20000"/>
              </a:spcBef>
              <a:spcAft>
                <a:spcPct val="2000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20000"/>
              </a:spcAft>
              <a:buClrTx/>
              <a:buSzTx/>
              <a:buFontTx/>
              <a:buNone/>
              <a:tabLst/>
              <a:defRPr/>
            </a:pPr>
            <a:r>
              <a:rPr kumimoji="0" lang="en-US" b="1" i="0" u="none" strike="noStrike" kern="0" cap="none" spc="0" normalizeH="0" baseline="0" noProof="0">
                <a:ln>
                  <a:noFill/>
                </a:ln>
                <a:solidFill>
                  <a:schemeClr val="bg1"/>
                </a:solidFill>
                <a:effectLst/>
                <a:uLnTx/>
                <a:uFillTx/>
                <a:latin typeface="Arial Narrow" panose="020B0606020202030204" pitchFamily="34" charset="0"/>
              </a:rPr>
              <a:t>Convention No. 102 covers all 9 contingencies</a:t>
            </a:r>
          </a:p>
        </p:txBody>
      </p:sp>
      <p:grpSp>
        <p:nvGrpSpPr>
          <p:cNvPr id="75" name="Group 74">
            <a:extLst>
              <a:ext uri="{FF2B5EF4-FFF2-40B4-BE49-F238E27FC236}">
                <a16:creationId xmlns:a16="http://schemas.microsoft.com/office/drawing/2014/main" id="{0A85DD70-2CC9-0E7E-C4FA-AAC1E4CF6C33}"/>
              </a:ext>
            </a:extLst>
          </p:cNvPr>
          <p:cNvGrpSpPr/>
          <p:nvPr/>
        </p:nvGrpSpPr>
        <p:grpSpPr>
          <a:xfrm>
            <a:off x="2355979" y="3319595"/>
            <a:ext cx="2104400" cy="483572"/>
            <a:chOff x="2279576" y="818653"/>
            <a:chExt cx="2104400" cy="483572"/>
          </a:xfrm>
        </p:grpSpPr>
        <p:sp>
          <p:nvSpPr>
            <p:cNvPr id="67" name="Rectangle: Rounded Corners 66">
              <a:extLst>
                <a:ext uri="{FF2B5EF4-FFF2-40B4-BE49-F238E27FC236}">
                  <a16:creationId xmlns:a16="http://schemas.microsoft.com/office/drawing/2014/main" id="{F483BEEC-055F-C52D-CD7A-2327D364B478}"/>
                </a:ext>
              </a:extLst>
            </p:cNvPr>
            <p:cNvSpPr/>
            <p:nvPr/>
          </p:nvSpPr>
          <p:spPr>
            <a:xfrm>
              <a:off x="2279576" y="818653"/>
              <a:ext cx="2104400" cy="483571"/>
            </a:xfrm>
            <a:prstGeom prst="roundRect">
              <a:avLst>
                <a:gd name="adj" fmla="val 50000"/>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6BA5FE03-C526-64C6-19B9-1D1853F4036D}"/>
                </a:ext>
              </a:extLst>
            </p:cNvPr>
            <p:cNvSpPr/>
            <p:nvPr/>
          </p:nvSpPr>
          <p:spPr>
            <a:xfrm>
              <a:off x="2279577" y="818653"/>
              <a:ext cx="844094" cy="483572"/>
            </a:xfrm>
            <a:custGeom>
              <a:avLst/>
              <a:gdLst>
                <a:gd name="connsiteX0" fmla="*/ 241786 w 1172657"/>
                <a:gd name="connsiteY0" fmla="*/ 0 h 483572"/>
                <a:gd name="connsiteX1" fmla="*/ 1172657 w 1172657"/>
                <a:gd name="connsiteY1" fmla="*/ 0 h 483572"/>
                <a:gd name="connsiteX2" fmla="*/ 1172657 w 1172657"/>
                <a:gd name="connsiteY2" fmla="*/ 483572 h 483572"/>
                <a:gd name="connsiteX3" fmla="*/ 241786 w 1172657"/>
                <a:gd name="connsiteY3" fmla="*/ 483571 h 483572"/>
                <a:gd name="connsiteX4" fmla="*/ 19001 w 1172657"/>
                <a:gd name="connsiteY4" fmla="*/ 335899 h 483572"/>
                <a:gd name="connsiteX5" fmla="*/ 0 w 1172657"/>
                <a:gd name="connsiteY5" fmla="*/ 241786 h 483572"/>
                <a:gd name="connsiteX6" fmla="*/ 19001 w 1172657"/>
                <a:gd name="connsiteY6" fmla="*/ 147672 h 483572"/>
                <a:gd name="connsiteX7" fmla="*/ 241786 w 1172657"/>
                <a:gd name="connsiteY7" fmla="*/ 0 h 4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657" h="483572">
                  <a:moveTo>
                    <a:pt x="241786" y="0"/>
                  </a:moveTo>
                  <a:lnTo>
                    <a:pt x="1172657" y="0"/>
                  </a:lnTo>
                  <a:lnTo>
                    <a:pt x="1172657" y="483572"/>
                  </a:lnTo>
                  <a:lnTo>
                    <a:pt x="241786" y="483571"/>
                  </a:lnTo>
                  <a:cubicBezTo>
                    <a:pt x="141635" y="483571"/>
                    <a:pt x="55706" y="422680"/>
                    <a:pt x="19001" y="335899"/>
                  </a:cubicBezTo>
                  <a:lnTo>
                    <a:pt x="0" y="241786"/>
                  </a:lnTo>
                  <a:lnTo>
                    <a:pt x="19001" y="147672"/>
                  </a:lnTo>
                  <a:cubicBezTo>
                    <a:pt x="55706" y="60891"/>
                    <a:pt x="141635" y="0"/>
                    <a:pt x="241786" y="0"/>
                  </a:cubicBezTo>
                  <a:close/>
                </a:path>
              </a:pathLst>
            </a:cu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69" name="TextBox 68">
              <a:extLst>
                <a:ext uri="{FF2B5EF4-FFF2-40B4-BE49-F238E27FC236}">
                  <a16:creationId xmlns:a16="http://schemas.microsoft.com/office/drawing/2014/main" id="{033C9389-D35E-567D-48A2-A0A31E5AC469}"/>
                </a:ext>
              </a:extLst>
            </p:cNvPr>
            <p:cNvSpPr txBox="1"/>
            <p:nvPr/>
          </p:nvSpPr>
          <p:spPr bwMode="auto">
            <a:xfrm>
              <a:off x="3123670" y="862343"/>
              <a:ext cx="1206347"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bg1"/>
                  </a:solidFill>
                  <a:cs typeface="Arial" charset="0"/>
                </a:rPr>
                <a:t>Maternity</a:t>
              </a:r>
              <a:endParaRPr lang="en-US" b="1" i="0" noProof="0">
                <a:solidFill>
                  <a:schemeClr val="bg1"/>
                </a:solidFill>
                <a:cs typeface="Arial" charset="0"/>
              </a:endParaRPr>
            </a:p>
          </p:txBody>
        </p:sp>
        <p:sp>
          <p:nvSpPr>
            <p:cNvPr id="70" name="TextBox 69">
              <a:extLst>
                <a:ext uri="{FF2B5EF4-FFF2-40B4-BE49-F238E27FC236}">
                  <a16:creationId xmlns:a16="http://schemas.microsoft.com/office/drawing/2014/main" id="{D104686E-AEE2-52FD-5637-2FEF1367D87B}"/>
                </a:ext>
              </a:extLst>
            </p:cNvPr>
            <p:cNvSpPr txBox="1"/>
            <p:nvPr/>
          </p:nvSpPr>
          <p:spPr bwMode="auto">
            <a:xfrm>
              <a:off x="2370341" y="863324"/>
              <a:ext cx="805809"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accent6"/>
                  </a:solidFill>
                  <a:cs typeface="Arial" charset="0"/>
                </a:rPr>
                <a:t>C183</a:t>
              </a:r>
              <a:endParaRPr lang="en-US" b="1" i="0" noProof="0">
                <a:solidFill>
                  <a:schemeClr val="accent6"/>
                </a:solidFill>
                <a:cs typeface="Arial" charset="0"/>
              </a:endParaRPr>
            </a:p>
          </p:txBody>
        </p:sp>
      </p:grpSp>
      <p:grpSp>
        <p:nvGrpSpPr>
          <p:cNvPr id="76" name="Group 75">
            <a:extLst>
              <a:ext uri="{FF2B5EF4-FFF2-40B4-BE49-F238E27FC236}">
                <a16:creationId xmlns:a16="http://schemas.microsoft.com/office/drawing/2014/main" id="{E2809AAD-22B6-6FF0-AF3D-E1CF9A8C57AB}"/>
              </a:ext>
            </a:extLst>
          </p:cNvPr>
          <p:cNvGrpSpPr/>
          <p:nvPr/>
        </p:nvGrpSpPr>
        <p:grpSpPr>
          <a:xfrm>
            <a:off x="2481963" y="2017179"/>
            <a:ext cx="2104400" cy="483572"/>
            <a:chOff x="2279576" y="818653"/>
            <a:chExt cx="2104400" cy="483572"/>
          </a:xfrm>
        </p:grpSpPr>
        <p:sp>
          <p:nvSpPr>
            <p:cNvPr id="77" name="Rectangle: Rounded Corners 76">
              <a:extLst>
                <a:ext uri="{FF2B5EF4-FFF2-40B4-BE49-F238E27FC236}">
                  <a16:creationId xmlns:a16="http://schemas.microsoft.com/office/drawing/2014/main" id="{A7B38DC8-4FE1-064F-0BBE-885430F6EE48}"/>
                </a:ext>
              </a:extLst>
            </p:cNvPr>
            <p:cNvSpPr/>
            <p:nvPr/>
          </p:nvSpPr>
          <p:spPr>
            <a:xfrm>
              <a:off x="2279576" y="818653"/>
              <a:ext cx="2104400" cy="483571"/>
            </a:xfrm>
            <a:prstGeom prst="roundRect">
              <a:avLst>
                <a:gd name="adj" fmla="val 50000"/>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E2BC0BB9-B189-9200-D2A7-3E1F96BD553D}"/>
                </a:ext>
              </a:extLst>
            </p:cNvPr>
            <p:cNvSpPr/>
            <p:nvPr/>
          </p:nvSpPr>
          <p:spPr>
            <a:xfrm>
              <a:off x="2279577" y="818653"/>
              <a:ext cx="844094" cy="483572"/>
            </a:xfrm>
            <a:custGeom>
              <a:avLst/>
              <a:gdLst>
                <a:gd name="connsiteX0" fmla="*/ 241786 w 1172657"/>
                <a:gd name="connsiteY0" fmla="*/ 0 h 483572"/>
                <a:gd name="connsiteX1" fmla="*/ 1172657 w 1172657"/>
                <a:gd name="connsiteY1" fmla="*/ 0 h 483572"/>
                <a:gd name="connsiteX2" fmla="*/ 1172657 w 1172657"/>
                <a:gd name="connsiteY2" fmla="*/ 483572 h 483572"/>
                <a:gd name="connsiteX3" fmla="*/ 241786 w 1172657"/>
                <a:gd name="connsiteY3" fmla="*/ 483571 h 483572"/>
                <a:gd name="connsiteX4" fmla="*/ 19001 w 1172657"/>
                <a:gd name="connsiteY4" fmla="*/ 335899 h 483572"/>
                <a:gd name="connsiteX5" fmla="*/ 0 w 1172657"/>
                <a:gd name="connsiteY5" fmla="*/ 241786 h 483572"/>
                <a:gd name="connsiteX6" fmla="*/ 19001 w 1172657"/>
                <a:gd name="connsiteY6" fmla="*/ 147672 h 483572"/>
                <a:gd name="connsiteX7" fmla="*/ 241786 w 1172657"/>
                <a:gd name="connsiteY7" fmla="*/ 0 h 4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657" h="483572">
                  <a:moveTo>
                    <a:pt x="241786" y="0"/>
                  </a:moveTo>
                  <a:lnTo>
                    <a:pt x="1172657" y="0"/>
                  </a:lnTo>
                  <a:lnTo>
                    <a:pt x="1172657" y="483572"/>
                  </a:lnTo>
                  <a:lnTo>
                    <a:pt x="241786" y="483571"/>
                  </a:lnTo>
                  <a:cubicBezTo>
                    <a:pt x="141635" y="483571"/>
                    <a:pt x="55706" y="422680"/>
                    <a:pt x="19001" y="335899"/>
                  </a:cubicBezTo>
                  <a:lnTo>
                    <a:pt x="0" y="241786"/>
                  </a:lnTo>
                  <a:lnTo>
                    <a:pt x="19001" y="147672"/>
                  </a:lnTo>
                  <a:cubicBezTo>
                    <a:pt x="55706" y="60891"/>
                    <a:pt x="141635" y="0"/>
                    <a:pt x="241786" y="0"/>
                  </a:cubicBezTo>
                  <a:close/>
                </a:path>
              </a:pathLst>
            </a:cu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79" name="TextBox 78">
              <a:extLst>
                <a:ext uri="{FF2B5EF4-FFF2-40B4-BE49-F238E27FC236}">
                  <a16:creationId xmlns:a16="http://schemas.microsoft.com/office/drawing/2014/main" id="{B5133545-EA51-7AB8-DD1E-AC70467DF860}"/>
                </a:ext>
              </a:extLst>
            </p:cNvPr>
            <p:cNvSpPr txBox="1"/>
            <p:nvPr/>
          </p:nvSpPr>
          <p:spPr bwMode="auto">
            <a:xfrm>
              <a:off x="3123670" y="862343"/>
              <a:ext cx="1206347"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bg1"/>
                  </a:solidFill>
                  <a:cs typeface="Arial" charset="0"/>
                </a:rPr>
                <a:t>Disability</a:t>
              </a:r>
              <a:endParaRPr lang="en-US" b="1" i="0" noProof="0">
                <a:solidFill>
                  <a:schemeClr val="bg1"/>
                </a:solidFill>
                <a:cs typeface="Arial" charset="0"/>
              </a:endParaRPr>
            </a:p>
          </p:txBody>
        </p:sp>
        <p:sp>
          <p:nvSpPr>
            <p:cNvPr id="80" name="TextBox 79">
              <a:extLst>
                <a:ext uri="{FF2B5EF4-FFF2-40B4-BE49-F238E27FC236}">
                  <a16:creationId xmlns:a16="http://schemas.microsoft.com/office/drawing/2014/main" id="{92693AD6-9431-8829-F636-77CD7AAE45A1}"/>
                </a:ext>
              </a:extLst>
            </p:cNvPr>
            <p:cNvSpPr txBox="1"/>
            <p:nvPr/>
          </p:nvSpPr>
          <p:spPr bwMode="auto">
            <a:xfrm>
              <a:off x="2370341" y="863324"/>
              <a:ext cx="805809"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accent6"/>
                  </a:solidFill>
                  <a:cs typeface="Arial" charset="0"/>
                </a:rPr>
                <a:t>C128</a:t>
              </a:r>
              <a:endParaRPr lang="en-US" b="1" i="0" noProof="0">
                <a:solidFill>
                  <a:schemeClr val="accent6"/>
                </a:solidFill>
                <a:cs typeface="Arial" charset="0"/>
              </a:endParaRPr>
            </a:p>
          </p:txBody>
        </p:sp>
      </p:grpSp>
      <p:grpSp>
        <p:nvGrpSpPr>
          <p:cNvPr id="81" name="Group 80">
            <a:extLst>
              <a:ext uri="{FF2B5EF4-FFF2-40B4-BE49-F238E27FC236}">
                <a16:creationId xmlns:a16="http://schemas.microsoft.com/office/drawing/2014/main" id="{8A95251A-CAAE-D1B1-EA74-4FA757132212}"/>
              </a:ext>
            </a:extLst>
          </p:cNvPr>
          <p:cNvGrpSpPr/>
          <p:nvPr/>
        </p:nvGrpSpPr>
        <p:grpSpPr>
          <a:xfrm>
            <a:off x="2736771" y="4791162"/>
            <a:ext cx="2104400" cy="483572"/>
            <a:chOff x="2279576" y="818653"/>
            <a:chExt cx="2104400" cy="483572"/>
          </a:xfrm>
        </p:grpSpPr>
        <p:sp>
          <p:nvSpPr>
            <p:cNvPr id="82" name="Rectangle: Rounded Corners 81">
              <a:extLst>
                <a:ext uri="{FF2B5EF4-FFF2-40B4-BE49-F238E27FC236}">
                  <a16:creationId xmlns:a16="http://schemas.microsoft.com/office/drawing/2014/main" id="{244A180B-0D2C-8A39-3A41-F32AC379C7BE}"/>
                </a:ext>
              </a:extLst>
            </p:cNvPr>
            <p:cNvSpPr/>
            <p:nvPr/>
          </p:nvSpPr>
          <p:spPr>
            <a:xfrm>
              <a:off x="2279576" y="818653"/>
              <a:ext cx="2104400" cy="483571"/>
            </a:xfrm>
            <a:prstGeom prst="roundRect">
              <a:avLst>
                <a:gd name="adj" fmla="val 50000"/>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06B3A588-4135-A7D5-AC83-6E2925F65318}"/>
                </a:ext>
              </a:extLst>
            </p:cNvPr>
            <p:cNvSpPr/>
            <p:nvPr/>
          </p:nvSpPr>
          <p:spPr>
            <a:xfrm>
              <a:off x="2279577" y="818653"/>
              <a:ext cx="844094" cy="483572"/>
            </a:xfrm>
            <a:custGeom>
              <a:avLst/>
              <a:gdLst>
                <a:gd name="connsiteX0" fmla="*/ 241786 w 1172657"/>
                <a:gd name="connsiteY0" fmla="*/ 0 h 483572"/>
                <a:gd name="connsiteX1" fmla="*/ 1172657 w 1172657"/>
                <a:gd name="connsiteY1" fmla="*/ 0 h 483572"/>
                <a:gd name="connsiteX2" fmla="*/ 1172657 w 1172657"/>
                <a:gd name="connsiteY2" fmla="*/ 483572 h 483572"/>
                <a:gd name="connsiteX3" fmla="*/ 241786 w 1172657"/>
                <a:gd name="connsiteY3" fmla="*/ 483571 h 483572"/>
                <a:gd name="connsiteX4" fmla="*/ 19001 w 1172657"/>
                <a:gd name="connsiteY4" fmla="*/ 335899 h 483572"/>
                <a:gd name="connsiteX5" fmla="*/ 0 w 1172657"/>
                <a:gd name="connsiteY5" fmla="*/ 241786 h 483572"/>
                <a:gd name="connsiteX6" fmla="*/ 19001 w 1172657"/>
                <a:gd name="connsiteY6" fmla="*/ 147672 h 483572"/>
                <a:gd name="connsiteX7" fmla="*/ 241786 w 1172657"/>
                <a:gd name="connsiteY7" fmla="*/ 0 h 4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657" h="483572">
                  <a:moveTo>
                    <a:pt x="241786" y="0"/>
                  </a:moveTo>
                  <a:lnTo>
                    <a:pt x="1172657" y="0"/>
                  </a:lnTo>
                  <a:lnTo>
                    <a:pt x="1172657" y="483572"/>
                  </a:lnTo>
                  <a:lnTo>
                    <a:pt x="241786" y="483571"/>
                  </a:lnTo>
                  <a:cubicBezTo>
                    <a:pt x="141635" y="483571"/>
                    <a:pt x="55706" y="422680"/>
                    <a:pt x="19001" y="335899"/>
                  </a:cubicBezTo>
                  <a:lnTo>
                    <a:pt x="0" y="241786"/>
                  </a:lnTo>
                  <a:lnTo>
                    <a:pt x="19001" y="147672"/>
                  </a:lnTo>
                  <a:cubicBezTo>
                    <a:pt x="55706" y="60891"/>
                    <a:pt x="141635" y="0"/>
                    <a:pt x="241786" y="0"/>
                  </a:cubicBezTo>
                  <a:close/>
                </a:path>
              </a:pathLst>
            </a:cu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4" name="TextBox 83">
              <a:extLst>
                <a:ext uri="{FF2B5EF4-FFF2-40B4-BE49-F238E27FC236}">
                  <a16:creationId xmlns:a16="http://schemas.microsoft.com/office/drawing/2014/main" id="{BAD4C413-709B-3C4C-B213-9E6DFCFBFA8B}"/>
                </a:ext>
              </a:extLst>
            </p:cNvPr>
            <p:cNvSpPr txBox="1"/>
            <p:nvPr/>
          </p:nvSpPr>
          <p:spPr bwMode="auto">
            <a:xfrm>
              <a:off x="3123670" y="862343"/>
              <a:ext cx="1206347" cy="369332"/>
            </a:xfrm>
            <a:prstGeom prst="rect">
              <a:avLst/>
            </a:prstGeom>
            <a:noFill/>
            <a:ln w="9525">
              <a:noFill/>
              <a:miter lim="800000"/>
              <a:headEnd/>
              <a:tailEnd/>
            </a:ln>
            <a:effectLst/>
          </p:spPr>
          <p:txBody>
            <a:bodyPr wrap="square" rtlCol="0" anchor="ctr">
              <a:spAutoFit/>
            </a:bodyPr>
            <a:lstStyle/>
            <a:p>
              <a:pPr eaLnBrk="1" hangingPunct="1"/>
              <a:r>
                <a:rPr lang="pt-BR" b="1">
                  <a:solidFill>
                    <a:schemeClr val="bg1"/>
                  </a:solidFill>
                </a:rPr>
                <a:t>Children</a:t>
              </a:r>
              <a:endParaRPr lang="en-US" b="1" i="0" noProof="0">
                <a:solidFill>
                  <a:schemeClr val="bg1"/>
                </a:solidFill>
                <a:cs typeface="Arial" charset="0"/>
              </a:endParaRPr>
            </a:p>
          </p:txBody>
        </p:sp>
        <p:sp>
          <p:nvSpPr>
            <p:cNvPr id="85" name="TextBox 84">
              <a:extLst>
                <a:ext uri="{FF2B5EF4-FFF2-40B4-BE49-F238E27FC236}">
                  <a16:creationId xmlns:a16="http://schemas.microsoft.com/office/drawing/2014/main" id="{17F26265-305E-F01A-1BA8-6DBDDE9EA0EE}"/>
                </a:ext>
              </a:extLst>
            </p:cNvPr>
            <p:cNvSpPr txBox="1"/>
            <p:nvPr/>
          </p:nvSpPr>
          <p:spPr bwMode="auto">
            <a:xfrm>
              <a:off x="2370341" y="863324"/>
              <a:ext cx="805809"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accent6"/>
                  </a:solidFill>
                  <a:cs typeface="Arial" charset="0"/>
                </a:rPr>
                <a:t>C183</a:t>
              </a:r>
              <a:endParaRPr lang="en-US" b="1" i="0" noProof="0">
                <a:solidFill>
                  <a:schemeClr val="accent6"/>
                </a:solidFill>
                <a:cs typeface="Arial" charset="0"/>
              </a:endParaRPr>
            </a:p>
          </p:txBody>
        </p:sp>
      </p:grpSp>
      <p:grpSp>
        <p:nvGrpSpPr>
          <p:cNvPr id="86" name="Group 85">
            <a:extLst>
              <a:ext uri="{FF2B5EF4-FFF2-40B4-BE49-F238E27FC236}">
                <a16:creationId xmlns:a16="http://schemas.microsoft.com/office/drawing/2014/main" id="{BEE74CCF-B3D8-0B90-3CCD-1E330582ED9E}"/>
              </a:ext>
            </a:extLst>
          </p:cNvPr>
          <p:cNvGrpSpPr/>
          <p:nvPr/>
        </p:nvGrpSpPr>
        <p:grpSpPr>
          <a:xfrm>
            <a:off x="4164786" y="700516"/>
            <a:ext cx="1949416" cy="489143"/>
            <a:chOff x="2279451" y="818653"/>
            <a:chExt cx="2029950" cy="489143"/>
          </a:xfrm>
        </p:grpSpPr>
        <p:sp>
          <p:nvSpPr>
            <p:cNvPr id="87" name="Rectangle: Rounded Corners 86">
              <a:extLst>
                <a:ext uri="{FF2B5EF4-FFF2-40B4-BE49-F238E27FC236}">
                  <a16:creationId xmlns:a16="http://schemas.microsoft.com/office/drawing/2014/main" id="{19321DC1-2C60-BF87-A0C1-B6324100E1EF}"/>
                </a:ext>
              </a:extLst>
            </p:cNvPr>
            <p:cNvSpPr/>
            <p:nvPr/>
          </p:nvSpPr>
          <p:spPr>
            <a:xfrm>
              <a:off x="2279451" y="824225"/>
              <a:ext cx="1743781" cy="483571"/>
            </a:xfrm>
            <a:prstGeom prst="roundRect">
              <a:avLst>
                <a:gd name="adj" fmla="val 50000"/>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DDABED03-4CD6-EF5D-E39E-21E4692DCC51}"/>
                </a:ext>
              </a:extLst>
            </p:cNvPr>
            <p:cNvSpPr/>
            <p:nvPr/>
          </p:nvSpPr>
          <p:spPr>
            <a:xfrm>
              <a:off x="2279577" y="818653"/>
              <a:ext cx="844094" cy="483572"/>
            </a:xfrm>
            <a:custGeom>
              <a:avLst/>
              <a:gdLst>
                <a:gd name="connsiteX0" fmla="*/ 241786 w 1172657"/>
                <a:gd name="connsiteY0" fmla="*/ 0 h 483572"/>
                <a:gd name="connsiteX1" fmla="*/ 1172657 w 1172657"/>
                <a:gd name="connsiteY1" fmla="*/ 0 h 483572"/>
                <a:gd name="connsiteX2" fmla="*/ 1172657 w 1172657"/>
                <a:gd name="connsiteY2" fmla="*/ 483572 h 483572"/>
                <a:gd name="connsiteX3" fmla="*/ 241786 w 1172657"/>
                <a:gd name="connsiteY3" fmla="*/ 483571 h 483572"/>
                <a:gd name="connsiteX4" fmla="*/ 19001 w 1172657"/>
                <a:gd name="connsiteY4" fmla="*/ 335899 h 483572"/>
                <a:gd name="connsiteX5" fmla="*/ 0 w 1172657"/>
                <a:gd name="connsiteY5" fmla="*/ 241786 h 483572"/>
                <a:gd name="connsiteX6" fmla="*/ 19001 w 1172657"/>
                <a:gd name="connsiteY6" fmla="*/ 147672 h 483572"/>
                <a:gd name="connsiteX7" fmla="*/ 241786 w 1172657"/>
                <a:gd name="connsiteY7" fmla="*/ 0 h 4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657" h="483572">
                  <a:moveTo>
                    <a:pt x="241786" y="0"/>
                  </a:moveTo>
                  <a:lnTo>
                    <a:pt x="1172657" y="0"/>
                  </a:lnTo>
                  <a:lnTo>
                    <a:pt x="1172657" y="483572"/>
                  </a:lnTo>
                  <a:lnTo>
                    <a:pt x="241786" y="483571"/>
                  </a:lnTo>
                  <a:cubicBezTo>
                    <a:pt x="141635" y="483571"/>
                    <a:pt x="55706" y="422680"/>
                    <a:pt x="19001" y="335899"/>
                  </a:cubicBezTo>
                  <a:lnTo>
                    <a:pt x="0" y="241786"/>
                  </a:lnTo>
                  <a:lnTo>
                    <a:pt x="19001" y="147672"/>
                  </a:lnTo>
                  <a:cubicBezTo>
                    <a:pt x="55706" y="60891"/>
                    <a:pt x="141635" y="0"/>
                    <a:pt x="241786" y="0"/>
                  </a:cubicBezTo>
                  <a:close/>
                </a:path>
              </a:pathLst>
            </a:cu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9" name="TextBox 88">
              <a:extLst>
                <a:ext uri="{FF2B5EF4-FFF2-40B4-BE49-F238E27FC236}">
                  <a16:creationId xmlns:a16="http://schemas.microsoft.com/office/drawing/2014/main" id="{1612404F-6B5F-062A-38EB-DF74463107BA}"/>
                </a:ext>
              </a:extLst>
            </p:cNvPr>
            <p:cNvSpPr txBox="1"/>
            <p:nvPr/>
          </p:nvSpPr>
          <p:spPr bwMode="auto">
            <a:xfrm>
              <a:off x="3103054" y="856374"/>
              <a:ext cx="1206347" cy="369332"/>
            </a:xfrm>
            <a:prstGeom prst="rect">
              <a:avLst/>
            </a:prstGeom>
            <a:noFill/>
            <a:ln w="9525">
              <a:noFill/>
              <a:miter lim="800000"/>
              <a:headEnd/>
              <a:tailEnd/>
            </a:ln>
            <a:effectLst/>
          </p:spPr>
          <p:txBody>
            <a:bodyPr wrap="square" rtlCol="0" anchor="ctr">
              <a:spAutoFit/>
            </a:bodyPr>
            <a:lstStyle/>
            <a:p>
              <a:pPr eaLnBrk="1" hangingPunct="1"/>
              <a:r>
                <a:rPr lang="pt-BR" b="1">
                  <a:solidFill>
                    <a:schemeClr val="bg1"/>
                  </a:solidFill>
                </a:rPr>
                <a:t>Death</a:t>
              </a:r>
              <a:endParaRPr lang="en-US" b="1" i="0" noProof="0">
                <a:solidFill>
                  <a:schemeClr val="bg1"/>
                </a:solidFill>
                <a:cs typeface="Arial" charset="0"/>
              </a:endParaRPr>
            </a:p>
          </p:txBody>
        </p:sp>
        <p:sp>
          <p:nvSpPr>
            <p:cNvPr id="90" name="TextBox 89">
              <a:extLst>
                <a:ext uri="{FF2B5EF4-FFF2-40B4-BE49-F238E27FC236}">
                  <a16:creationId xmlns:a16="http://schemas.microsoft.com/office/drawing/2014/main" id="{24272587-D0B9-84A6-3B4D-1B44380D5217}"/>
                </a:ext>
              </a:extLst>
            </p:cNvPr>
            <p:cNvSpPr txBox="1"/>
            <p:nvPr/>
          </p:nvSpPr>
          <p:spPr bwMode="auto">
            <a:xfrm>
              <a:off x="2370341" y="863324"/>
              <a:ext cx="805809"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accent6"/>
                  </a:solidFill>
                  <a:cs typeface="Arial" charset="0"/>
                </a:rPr>
                <a:t>C128</a:t>
              </a:r>
              <a:endParaRPr lang="en-US" b="1" i="0" noProof="0">
                <a:solidFill>
                  <a:schemeClr val="accent6"/>
                </a:solidFill>
                <a:cs typeface="Arial" charset="0"/>
              </a:endParaRPr>
            </a:p>
          </p:txBody>
        </p:sp>
      </p:grpSp>
      <p:sp>
        <p:nvSpPr>
          <p:cNvPr id="92" name="Rectangle: Rounded Corners 91">
            <a:extLst>
              <a:ext uri="{FF2B5EF4-FFF2-40B4-BE49-F238E27FC236}">
                <a16:creationId xmlns:a16="http://schemas.microsoft.com/office/drawing/2014/main" id="{5CDCA9B5-CEF5-08D2-4539-BD84F286ED7E}"/>
              </a:ext>
            </a:extLst>
          </p:cNvPr>
          <p:cNvSpPr/>
          <p:nvPr/>
        </p:nvSpPr>
        <p:spPr>
          <a:xfrm>
            <a:off x="7625738" y="372359"/>
            <a:ext cx="2104400" cy="483571"/>
          </a:xfrm>
          <a:prstGeom prst="roundRect">
            <a:avLst>
              <a:gd name="adj" fmla="val 50000"/>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2617FF01-38EF-4BF6-F38A-22FD56BA5DA7}"/>
              </a:ext>
            </a:extLst>
          </p:cNvPr>
          <p:cNvSpPr/>
          <p:nvPr/>
        </p:nvSpPr>
        <p:spPr>
          <a:xfrm>
            <a:off x="7285424" y="372359"/>
            <a:ext cx="844094" cy="483572"/>
          </a:xfrm>
          <a:custGeom>
            <a:avLst/>
            <a:gdLst>
              <a:gd name="connsiteX0" fmla="*/ 241786 w 1172657"/>
              <a:gd name="connsiteY0" fmla="*/ 0 h 483572"/>
              <a:gd name="connsiteX1" fmla="*/ 1172657 w 1172657"/>
              <a:gd name="connsiteY1" fmla="*/ 0 h 483572"/>
              <a:gd name="connsiteX2" fmla="*/ 1172657 w 1172657"/>
              <a:gd name="connsiteY2" fmla="*/ 483572 h 483572"/>
              <a:gd name="connsiteX3" fmla="*/ 241786 w 1172657"/>
              <a:gd name="connsiteY3" fmla="*/ 483571 h 483572"/>
              <a:gd name="connsiteX4" fmla="*/ 19001 w 1172657"/>
              <a:gd name="connsiteY4" fmla="*/ 335899 h 483572"/>
              <a:gd name="connsiteX5" fmla="*/ 0 w 1172657"/>
              <a:gd name="connsiteY5" fmla="*/ 241786 h 483572"/>
              <a:gd name="connsiteX6" fmla="*/ 19001 w 1172657"/>
              <a:gd name="connsiteY6" fmla="*/ 147672 h 483572"/>
              <a:gd name="connsiteX7" fmla="*/ 241786 w 1172657"/>
              <a:gd name="connsiteY7" fmla="*/ 0 h 4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657" h="483572">
                <a:moveTo>
                  <a:pt x="241786" y="0"/>
                </a:moveTo>
                <a:lnTo>
                  <a:pt x="1172657" y="0"/>
                </a:lnTo>
                <a:lnTo>
                  <a:pt x="1172657" y="483572"/>
                </a:lnTo>
                <a:lnTo>
                  <a:pt x="241786" y="483571"/>
                </a:lnTo>
                <a:cubicBezTo>
                  <a:pt x="141635" y="483571"/>
                  <a:pt x="55706" y="422680"/>
                  <a:pt x="19001" y="335899"/>
                </a:cubicBezTo>
                <a:lnTo>
                  <a:pt x="0" y="241786"/>
                </a:lnTo>
                <a:lnTo>
                  <a:pt x="19001" y="147672"/>
                </a:lnTo>
                <a:cubicBezTo>
                  <a:pt x="55706" y="60891"/>
                  <a:pt x="141635" y="0"/>
                  <a:pt x="241786" y="0"/>
                </a:cubicBezTo>
                <a:close/>
              </a:path>
            </a:pathLst>
          </a:cu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94" name="TextBox 93">
            <a:extLst>
              <a:ext uri="{FF2B5EF4-FFF2-40B4-BE49-F238E27FC236}">
                <a16:creationId xmlns:a16="http://schemas.microsoft.com/office/drawing/2014/main" id="{7DA7C1A2-4B60-DBF5-DE80-4E70B7EE6903}"/>
              </a:ext>
            </a:extLst>
          </p:cNvPr>
          <p:cNvSpPr txBox="1"/>
          <p:nvPr/>
        </p:nvSpPr>
        <p:spPr bwMode="auto">
          <a:xfrm>
            <a:off x="8129516" y="416049"/>
            <a:ext cx="1780973"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bg1"/>
                </a:solidFill>
                <a:cs typeface="Arial" charset="0"/>
              </a:rPr>
              <a:t>Medical care</a:t>
            </a:r>
            <a:endParaRPr lang="en-US" b="1" i="0" noProof="0">
              <a:solidFill>
                <a:schemeClr val="bg1"/>
              </a:solidFill>
              <a:cs typeface="Arial" charset="0"/>
            </a:endParaRPr>
          </a:p>
        </p:txBody>
      </p:sp>
      <p:sp>
        <p:nvSpPr>
          <p:cNvPr id="95" name="TextBox 94">
            <a:extLst>
              <a:ext uri="{FF2B5EF4-FFF2-40B4-BE49-F238E27FC236}">
                <a16:creationId xmlns:a16="http://schemas.microsoft.com/office/drawing/2014/main" id="{1DF5DC0D-58F4-118F-131E-6EEA2BA71C19}"/>
              </a:ext>
            </a:extLst>
          </p:cNvPr>
          <p:cNvSpPr txBox="1"/>
          <p:nvPr/>
        </p:nvSpPr>
        <p:spPr bwMode="auto">
          <a:xfrm>
            <a:off x="7376188" y="417030"/>
            <a:ext cx="805809"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accent6"/>
                </a:solidFill>
                <a:cs typeface="Arial" charset="0"/>
              </a:rPr>
              <a:t>C130</a:t>
            </a:r>
            <a:endParaRPr lang="en-US" b="1" i="0" noProof="0">
              <a:solidFill>
                <a:schemeClr val="accent6"/>
              </a:solidFill>
              <a:cs typeface="Arial" charset="0"/>
            </a:endParaRPr>
          </a:p>
        </p:txBody>
      </p:sp>
      <p:grpSp>
        <p:nvGrpSpPr>
          <p:cNvPr id="96" name="Group 95">
            <a:extLst>
              <a:ext uri="{FF2B5EF4-FFF2-40B4-BE49-F238E27FC236}">
                <a16:creationId xmlns:a16="http://schemas.microsoft.com/office/drawing/2014/main" id="{6AD8E9B4-6800-C3D6-023F-E264A74CE559}"/>
              </a:ext>
            </a:extLst>
          </p:cNvPr>
          <p:cNvGrpSpPr/>
          <p:nvPr/>
        </p:nvGrpSpPr>
        <p:grpSpPr>
          <a:xfrm>
            <a:off x="9329367" y="2090065"/>
            <a:ext cx="2110267" cy="483572"/>
            <a:chOff x="2279576" y="818653"/>
            <a:chExt cx="2110267" cy="483572"/>
          </a:xfrm>
        </p:grpSpPr>
        <p:sp>
          <p:nvSpPr>
            <p:cNvPr id="97" name="Rectangle: Rounded Corners 96">
              <a:extLst>
                <a:ext uri="{FF2B5EF4-FFF2-40B4-BE49-F238E27FC236}">
                  <a16:creationId xmlns:a16="http://schemas.microsoft.com/office/drawing/2014/main" id="{94DEA073-A987-EE0D-E9DC-91E119B3AE5C}"/>
                </a:ext>
              </a:extLst>
            </p:cNvPr>
            <p:cNvSpPr/>
            <p:nvPr/>
          </p:nvSpPr>
          <p:spPr>
            <a:xfrm>
              <a:off x="2279576" y="818653"/>
              <a:ext cx="2104400" cy="483571"/>
            </a:xfrm>
            <a:prstGeom prst="roundRect">
              <a:avLst>
                <a:gd name="adj" fmla="val 50000"/>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D36960FC-07BF-2013-F092-3EAA0258E9A0}"/>
                </a:ext>
              </a:extLst>
            </p:cNvPr>
            <p:cNvSpPr/>
            <p:nvPr/>
          </p:nvSpPr>
          <p:spPr>
            <a:xfrm>
              <a:off x="2279577" y="818653"/>
              <a:ext cx="1346732" cy="483572"/>
            </a:xfrm>
            <a:custGeom>
              <a:avLst/>
              <a:gdLst>
                <a:gd name="connsiteX0" fmla="*/ 241786 w 1172657"/>
                <a:gd name="connsiteY0" fmla="*/ 0 h 483572"/>
                <a:gd name="connsiteX1" fmla="*/ 1172657 w 1172657"/>
                <a:gd name="connsiteY1" fmla="*/ 0 h 483572"/>
                <a:gd name="connsiteX2" fmla="*/ 1172657 w 1172657"/>
                <a:gd name="connsiteY2" fmla="*/ 483572 h 483572"/>
                <a:gd name="connsiteX3" fmla="*/ 241786 w 1172657"/>
                <a:gd name="connsiteY3" fmla="*/ 483571 h 483572"/>
                <a:gd name="connsiteX4" fmla="*/ 19001 w 1172657"/>
                <a:gd name="connsiteY4" fmla="*/ 335899 h 483572"/>
                <a:gd name="connsiteX5" fmla="*/ 0 w 1172657"/>
                <a:gd name="connsiteY5" fmla="*/ 241786 h 483572"/>
                <a:gd name="connsiteX6" fmla="*/ 19001 w 1172657"/>
                <a:gd name="connsiteY6" fmla="*/ 147672 h 483572"/>
                <a:gd name="connsiteX7" fmla="*/ 241786 w 1172657"/>
                <a:gd name="connsiteY7" fmla="*/ 0 h 4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657" h="483572">
                  <a:moveTo>
                    <a:pt x="241786" y="0"/>
                  </a:moveTo>
                  <a:lnTo>
                    <a:pt x="1172657" y="0"/>
                  </a:lnTo>
                  <a:lnTo>
                    <a:pt x="1172657" y="483572"/>
                  </a:lnTo>
                  <a:lnTo>
                    <a:pt x="241786" y="483571"/>
                  </a:lnTo>
                  <a:cubicBezTo>
                    <a:pt x="141635" y="483571"/>
                    <a:pt x="55706" y="422680"/>
                    <a:pt x="19001" y="335899"/>
                  </a:cubicBezTo>
                  <a:lnTo>
                    <a:pt x="0" y="241786"/>
                  </a:lnTo>
                  <a:lnTo>
                    <a:pt x="19001" y="147672"/>
                  </a:lnTo>
                  <a:cubicBezTo>
                    <a:pt x="55706" y="60891"/>
                    <a:pt x="141635" y="0"/>
                    <a:pt x="241786" y="0"/>
                  </a:cubicBezTo>
                  <a:close/>
                </a:path>
              </a:pathLst>
            </a:cu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99" name="TextBox 98">
              <a:extLst>
                <a:ext uri="{FF2B5EF4-FFF2-40B4-BE49-F238E27FC236}">
                  <a16:creationId xmlns:a16="http://schemas.microsoft.com/office/drawing/2014/main" id="{DFF0121C-AA7D-60A1-788D-725AD726AE9F}"/>
                </a:ext>
              </a:extLst>
            </p:cNvPr>
            <p:cNvSpPr txBox="1"/>
            <p:nvPr/>
          </p:nvSpPr>
          <p:spPr bwMode="auto">
            <a:xfrm>
              <a:off x="3626309" y="867889"/>
              <a:ext cx="763534" cy="369332"/>
            </a:xfrm>
            <a:prstGeom prst="rect">
              <a:avLst/>
            </a:prstGeom>
            <a:noFill/>
            <a:ln w="9525">
              <a:noFill/>
              <a:miter lim="800000"/>
              <a:headEnd/>
              <a:tailEnd/>
            </a:ln>
            <a:effectLst/>
          </p:spPr>
          <p:txBody>
            <a:bodyPr wrap="square" rtlCol="0" anchor="ctr">
              <a:spAutoFit/>
            </a:bodyPr>
            <a:lstStyle/>
            <a:p>
              <a:pPr eaLnBrk="1" hangingPunct="1"/>
              <a:r>
                <a:rPr lang="pt-BR" b="1">
                  <a:solidFill>
                    <a:schemeClr val="accent6"/>
                  </a:solidFill>
                </a:rPr>
                <a:t>C130</a:t>
              </a:r>
              <a:endParaRPr lang="en-US" b="1" i="0" noProof="0">
                <a:solidFill>
                  <a:schemeClr val="accent6"/>
                </a:solidFill>
                <a:cs typeface="Arial" charset="0"/>
              </a:endParaRPr>
            </a:p>
          </p:txBody>
        </p:sp>
        <p:sp>
          <p:nvSpPr>
            <p:cNvPr id="100" name="TextBox 99">
              <a:extLst>
                <a:ext uri="{FF2B5EF4-FFF2-40B4-BE49-F238E27FC236}">
                  <a16:creationId xmlns:a16="http://schemas.microsoft.com/office/drawing/2014/main" id="{7BE2F023-D612-A47A-4A25-106E78ED8C4D}"/>
                </a:ext>
              </a:extLst>
            </p:cNvPr>
            <p:cNvSpPr txBox="1"/>
            <p:nvPr/>
          </p:nvSpPr>
          <p:spPr bwMode="auto">
            <a:xfrm>
              <a:off x="2378805" y="875772"/>
              <a:ext cx="1249127"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bg1"/>
                  </a:solidFill>
                  <a:cs typeface="Arial" charset="0"/>
                </a:rPr>
                <a:t>Sickness</a:t>
              </a:r>
              <a:endParaRPr lang="en-US" b="1" i="0" noProof="0">
                <a:solidFill>
                  <a:schemeClr val="bg1"/>
                </a:solidFill>
                <a:cs typeface="Arial" charset="0"/>
              </a:endParaRPr>
            </a:p>
          </p:txBody>
        </p:sp>
      </p:grpSp>
      <p:grpSp>
        <p:nvGrpSpPr>
          <p:cNvPr id="101" name="Group 100">
            <a:extLst>
              <a:ext uri="{FF2B5EF4-FFF2-40B4-BE49-F238E27FC236}">
                <a16:creationId xmlns:a16="http://schemas.microsoft.com/office/drawing/2014/main" id="{BE0961A4-7718-0D8F-DAD5-C14814AF77F5}"/>
              </a:ext>
            </a:extLst>
          </p:cNvPr>
          <p:cNvGrpSpPr/>
          <p:nvPr/>
        </p:nvGrpSpPr>
        <p:grpSpPr>
          <a:xfrm>
            <a:off x="7445652" y="5637339"/>
            <a:ext cx="2170321" cy="483572"/>
            <a:chOff x="2275394" y="830026"/>
            <a:chExt cx="2170321" cy="483572"/>
          </a:xfrm>
        </p:grpSpPr>
        <p:sp>
          <p:nvSpPr>
            <p:cNvPr id="102" name="Rectangle: Rounded Corners 101">
              <a:extLst>
                <a:ext uri="{FF2B5EF4-FFF2-40B4-BE49-F238E27FC236}">
                  <a16:creationId xmlns:a16="http://schemas.microsoft.com/office/drawing/2014/main" id="{0B8E8102-8CA3-C288-1D2B-15B298DF5E40}"/>
                </a:ext>
              </a:extLst>
            </p:cNvPr>
            <p:cNvSpPr/>
            <p:nvPr/>
          </p:nvSpPr>
          <p:spPr>
            <a:xfrm>
              <a:off x="2308355" y="830027"/>
              <a:ext cx="2104400" cy="483571"/>
            </a:xfrm>
            <a:prstGeom prst="roundRect">
              <a:avLst>
                <a:gd name="adj" fmla="val 50000"/>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EDE160BB-C6E5-46BD-1B91-05D604DE6718}"/>
                </a:ext>
              </a:extLst>
            </p:cNvPr>
            <p:cNvSpPr/>
            <p:nvPr/>
          </p:nvSpPr>
          <p:spPr>
            <a:xfrm>
              <a:off x="2279577" y="830026"/>
              <a:ext cx="1441452" cy="483572"/>
            </a:xfrm>
            <a:custGeom>
              <a:avLst/>
              <a:gdLst>
                <a:gd name="connsiteX0" fmla="*/ 241786 w 1172657"/>
                <a:gd name="connsiteY0" fmla="*/ 0 h 483572"/>
                <a:gd name="connsiteX1" fmla="*/ 1172657 w 1172657"/>
                <a:gd name="connsiteY1" fmla="*/ 0 h 483572"/>
                <a:gd name="connsiteX2" fmla="*/ 1172657 w 1172657"/>
                <a:gd name="connsiteY2" fmla="*/ 483572 h 483572"/>
                <a:gd name="connsiteX3" fmla="*/ 241786 w 1172657"/>
                <a:gd name="connsiteY3" fmla="*/ 483571 h 483572"/>
                <a:gd name="connsiteX4" fmla="*/ 19001 w 1172657"/>
                <a:gd name="connsiteY4" fmla="*/ 335899 h 483572"/>
                <a:gd name="connsiteX5" fmla="*/ 0 w 1172657"/>
                <a:gd name="connsiteY5" fmla="*/ 241786 h 483572"/>
                <a:gd name="connsiteX6" fmla="*/ 19001 w 1172657"/>
                <a:gd name="connsiteY6" fmla="*/ 147672 h 483572"/>
                <a:gd name="connsiteX7" fmla="*/ 241786 w 1172657"/>
                <a:gd name="connsiteY7" fmla="*/ 0 h 4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657" h="483572">
                  <a:moveTo>
                    <a:pt x="241786" y="0"/>
                  </a:moveTo>
                  <a:lnTo>
                    <a:pt x="1172657" y="0"/>
                  </a:lnTo>
                  <a:lnTo>
                    <a:pt x="1172657" y="483572"/>
                  </a:lnTo>
                  <a:lnTo>
                    <a:pt x="241786" y="483571"/>
                  </a:lnTo>
                  <a:cubicBezTo>
                    <a:pt x="141635" y="483571"/>
                    <a:pt x="55706" y="422680"/>
                    <a:pt x="19001" y="335899"/>
                  </a:cubicBezTo>
                  <a:lnTo>
                    <a:pt x="0" y="241786"/>
                  </a:lnTo>
                  <a:lnTo>
                    <a:pt x="19001" y="147672"/>
                  </a:lnTo>
                  <a:cubicBezTo>
                    <a:pt x="55706" y="60891"/>
                    <a:pt x="141635" y="0"/>
                    <a:pt x="241786" y="0"/>
                  </a:cubicBezTo>
                  <a:close/>
                </a:path>
              </a:pathLst>
            </a:cu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04" name="TextBox 103">
              <a:extLst>
                <a:ext uri="{FF2B5EF4-FFF2-40B4-BE49-F238E27FC236}">
                  <a16:creationId xmlns:a16="http://schemas.microsoft.com/office/drawing/2014/main" id="{2349B0B3-EA4E-F698-2E29-65EFB78DC151}"/>
                </a:ext>
              </a:extLst>
            </p:cNvPr>
            <p:cNvSpPr txBox="1"/>
            <p:nvPr/>
          </p:nvSpPr>
          <p:spPr bwMode="auto">
            <a:xfrm>
              <a:off x="3682181" y="872707"/>
              <a:ext cx="763534" cy="369332"/>
            </a:xfrm>
            <a:prstGeom prst="rect">
              <a:avLst/>
            </a:prstGeom>
            <a:noFill/>
            <a:ln w="9525">
              <a:noFill/>
              <a:miter lim="800000"/>
              <a:headEnd/>
              <a:tailEnd/>
            </a:ln>
            <a:effectLst/>
          </p:spPr>
          <p:txBody>
            <a:bodyPr wrap="square" rtlCol="0" anchor="ctr">
              <a:spAutoFit/>
            </a:bodyPr>
            <a:lstStyle/>
            <a:p>
              <a:pPr eaLnBrk="1" hangingPunct="1"/>
              <a:r>
                <a:rPr lang="pt-BR" b="1">
                  <a:solidFill>
                    <a:schemeClr val="accent6"/>
                  </a:solidFill>
                </a:rPr>
                <a:t>C121</a:t>
              </a:r>
              <a:endParaRPr lang="en-US" b="1" i="0" noProof="0">
                <a:solidFill>
                  <a:schemeClr val="accent6"/>
                </a:solidFill>
                <a:cs typeface="Arial" charset="0"/>
              </a:endParaRPr>
            </a:p>
          </p:txBody>
        </p:sp>
        <p:sp>
          <p:nvSpPr>
            <p:cNvPr id="105" name="TextBox 104">
              <a:extLst>
                <a:ext uri="{FF2B5EF4-FFF2-40B4-BE49-F238E27FC236}">
                  <a16:creationId xmlns:a16="http://schemas.microsoft.com/office/drawing/2014/main" id="{363E80B6-03BB-D414-EB1B-FFB36F56C477}"/>
                </a:ext>
              </a:extLst>
            </p:cNvPr>
            <p:cNvSpPr txBox="1"/>
            <p:nvPr/>
          </p:nvSpPr>
          <p:spPr bwMode="auto">
            <a:xfrm>
              <a:off x="2275394" y="878547"/>
              <a:ext cx="1445635" cy="369332"/>
            </a:xfrm>
            <a:prstGeom prst="rect">
              <a:avLst/>
            </a:prstGeom>
            <a:noFill/>
            <a:ln w="9525">
              <a:noFill/>
              <a:miter lim="800000"/>
              <a:headEnd/>
              <a:tailEnd/>
            </a:ln>
            <a:effectLst/>
          </p:spPr>
          <p:txBody>
            <a:bodyPr wrap="square" rtlCol="0" anchor="ctr">
              <a:spAutoFit/>
            </a:bodyPr>
            <a:lstStyle/>
            <a:p>
              <a:pPr eaLnBrk="1" hangingPunct="1"/>
              <a:r>
                <a:rPr lang="pt-BR" b="1">
                  <a:solidFill>
                    <a:schemeClr val="bg1"/>
                  </a:solidFill>
                </a:rPr>
                <a:t>Work Injury</a:t>
              </a:r>
              <a:endParaRPr lang="en-US" b="1" i="0" noProof="0">
                <a:solidFill>
                  <a:schemeClr val="bg1"/>
                </a:solidFill>
                <a:cs typeface="Arial" charset="0"/>
              </a:endParaRPr>
            </a:p>
          </p:txBody>
        </p:sp>
      </p:grpSp>
      <p:grpSp>
        <p:nvGrpSpPr>
          <p:cNvPr id="106" name="Group 105">
            <a:extLst>
              <a:ext uri="{FF2B5EF4-FFF2-40B4-BE49-F238E27FC236}">
                <a16:creationId xmlns:a16="http://schemas.microsoft.com/office/drawing/2014/main" id="{AE785423-4E58-FE6F-4429-BB3BFEF91201}"/>
              </a:ext>
            </a:extLst>
          </p:cNvPr>
          <p:cNvGrpSpPr/>
          <p:nvPr/>
        </p:nvGrpSpPr>
        <p:grpSpPr>
          <a:xfrm>
            <a:off x="8980518" y="4630095"/>
            <a:ext cx="2129828" cy="483572"/>
            <a:chOff x="2279576" y="818653"/>
            <a:chExt cx="2129828" cy="483572"/>
          </a:xfrm>
        </p:grpSpPr>
        <p:sp>
          <p:nvSpPr>
            <p:cNvPr id="107" name="Rectangle: Rounded Corners 106">
              <a:extLst>
                <a:ext uri="{FF2B5EF4-FFF2-40B4-BE49-F238E27FC236}">
                  <a16:creationId xmlns:a16="http://schemas.microsoft.com/office/drawing/2014/main" id="{069FD46B-1337-E044-530A-302DFBC55CDD}"/>
                </a:ext>
              </a:extLst>
            </p:cNvPr>
            <p:cNvSpPr/>
            <p:nvPr/>
          </p:nvSpPr>
          <p:spPr>
            <a:xfrm>
              <a:off x="2279576" y="818653"/>
              <a:ext cx="2104400" cy="483571"/>
            </a:xfrm>
            <a:prstGeom prst="roundRect">
              <a:avLst>
                <a:gd name="adj" fmla="val 50000"/>
              </a:avLst>
            </a:prstGeom>
            <a:solidFill>
              <a:schemeClr val="bg1"/>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Freeform: Shape 107">
              <a:extLst>
                <a:ext uri="{FF2B5EF4-FFF2-40B4-BE49-F238E27FC236}">
                  <a16:creationId xmlns:a16="http://schemas.microsoft.com/office/drawing/2014/main" id="{59366D6C-312A-1116-592B-7675F51D2294}"/>
                </a:ext>
              </a:extLst>
            </p:cNvPr>
            <p:cNvSpPr/>
            <p:nvPr/>
          </p:nvSpPr>
          <p:spPr>
            <a:xfrm>
              <a:off x="2279577" y="818653"/>
              <a:ext cx="1346732" cy="483572"/>
            </a:xfrm>
            <a:custGeom>
              <a:avLst/>
              <a:gdLst>
                <a:gd name="connsiteX0" fmla="*/ 241786 w 1172657"/>
                <a:gd name="connsiteY0" fmla="*/ 0 h 483572"/>
                <a:gd name="connsiteX1" fmla="*/ 1172657 w 1172657"/>
                <a:gd name="connsiteY1" fmla="*/ 0 h 483572"/>
                <a:gd name="connsiteX2" fmla="*/ 1172657 w 1172657"/>
                <a:gd name="connsiteY2" fmla="*/ 483572 h 483572"/>
                <a:gd name="connsiteX3" fmla="*/ 241786 w 1172657"/>
                <a:gd name="connsiteY3" fmla="*/ 483571 h 483572"/>
                <a:gd name="connsiteX4" fmla="*/ 19001 w 1172657"/>
                <a:gd name="connsiteY4" fmla="*/ 335899 h 483572"/>
                <a:gd name="connsiteX5" fmla="*/ 0 w 1172657"/>
                <a:gd name="connsiteY5" fmla="*/ 241786 h 483572"/>
                <a:gd name="connsiteX6" fmla="*/ 19001 w 1172657"/>
                <a:gd name="connsiteY6" fmla="*/ 147672 h 483572"/>
                <a:gd name="connsiteX7" fmla="*/ 241786 w 1172657"/>
                <a:gd name="connsiteY7" fmla="*/ 0 h 4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657" h="483572">
                  <a:moveTo>
                    <a:pt x="241786" y="0"/>
                  </a:moveTo>
                  <a:lnTo>
                    <a:pt x="1172657" y="0"/>
                  </a:lnTo>
                  <a:lnTo>
                    <a:pt x="1172657" y="483572"/>
                  </a:lnTo>
                  <a:lnTo>
                    <a:pt x="241786" y="483571"/>
                  </a:lnTo>
                  <a:cubicBezTo>
                    <a:pt x="141635" y="483571"/>
                    <a:pt x="55706" y="422680"/>
                    <a:pt x="19001" y="335899"/>
                  </a:cubicBezTo>
                  <a:lnTo>
                    <a:pt x="0" y="241786"/>
                  </a:lnTo>
                  <a:lnTo>
                    <a:pt x="19001" y="147672"/>
                  </a:lnTo>
                  <a:cubicBezTo>
                    <a:pt x="55706" y="60891"/>
                    <a:pt x="141635" y="0"/>
                    <a:pt x="241786" y="0"/>
                  </a:cubicBezTo>
                  <a:close/>
                </a:path>
              </a:pathLst>
            </a:cu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09" name="TextBox 108">
              <a:extLst>
                <a:ext uri="{FF2B5EF4-FFF2-40B4-BE49-F238E27FC236}">
                  <a16:creationId xmlns:a16="http://schemas.microsoft.com/office/drawing/2014/main" id="{B51A44D2-4597-3816-AB0C-EBFBE84D0DB2}"/>
                </a:ext>
              </a:extLst>
            </p:cNvPr>
            <p:cNvSpPr txBox="1"/>
            <p:nvPr/>
          </p:nvSpPr>
          <p:spPr bwMode="auto">
            <a:xfrm>
              <a:off x="3645870" y="876828"/>
              <a:ext cx="763534" cy="369332"/>
            </a:xfrm>
            <a:prstGeom prst="rect">
              <a:avLst/>
            </a:prstGeom>
            <a:noFill/>
            <a:ln w="9525">
              <a:noFill/>
              <a:miter lim="800000"/>
              <a:headEnd/>
              <a:tailEnd/>
            </a:ln>
            <a:effectLst/>
          </p:spPr>
          <p:txBody>
            <a:bodyPr wrap="square" rtlCol="0" anchor="ctr">
              <a:spAutoFit/>
            </a:bodyPr>
            <a:lstStyle/>
            <a:p>
              <a:pPr eaLnBrk="1" hangingPunct="1"/>
              <a:r>
                <a:rPr lang="pt-BR" b="1">
                  <a:solidFill>
                    <a:schemeClr val="accent6"/>
                  </a:solidFill>
                </a:rPr>
                <a:t>C128</a:t>
              </a:r>
              <a:endParaRPr lang="en-US" b="1" i="0" noProof="0">
                <a:solidFill>
                  <a:schemeClr val="accent6"/>
                </a:solidFill>
                <a:cs typeface="Arial" charset="0"/>
              </a:endParaRPr>
            </a:p>
          </p:txBody>
        </p:sp>
        <p:sp>
          <p:nvSpPr>
            <p:cNvPr id="110" name="TextBox 109">
              <a:extLst>
                <a:ext uri="{FF2B5EF4-FFF2-40B4-BE49-F238E27FC236}">
                  <a16:creationId xmlns:a16="http://schemas.microsoft.com/office/drawing/2014/main" id="{67DA05E9-5F3E-44EF-B90E-F9E107CA8E01}"/>
                </a:ext>
              </a:extLst>
            </p:cNvPr>
            <p:cNvSpPr txBox="1"/>
            <p:nvPr/>
          </p:nvSpPr>
          <p:spPr bwMode="auto">
            <a:xfrm>
              <a:off x="2378805" y="875772"/>
              <a:ext cx="1249127"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bg1"/>
                  </a:solidFill>
                  <a:cs typeface="Arial" charset="0"/>
                </a:rPr>
                <a:t>Old-age</a:t>
              </a:r>
              <a:endParaRPr lang="en-US" b="1" i="0" noProof="0">
                <a:solidFill>
                  <a:schemeClr val="bg1"/>
                </a:solidFill>
                <a:cs typeface="Arial" charset="0"/>
              </a:endParaRPr>
            </a:p>
          </p:txBody>
        </p:sp>
      </p:grpSp>
      <p:sp>
        <p:nvSpPr>
          <p:cNvPr id="124" name="Freeform: Shape 123">
            <a:extLst>
              <a:ext uri="{FF2B5EF4-FFF2-40B4-BE49-F238E27FC236}">
                <a16:creationId xmlns:a16="http://schemas.microsoft.com/office/drawing/2014/main" id="{6FF2B002-6C85-E8EC-AE91-F9F776D612FD}"/>
              </a:ext>
            </a:extLst>
          </p:cNvPr>
          <p:cNvSpPr/>
          <p:nvPr/>
        </p:nvSpPr>
        <p:spPr>
          <a:xfrm rot="10800000">
            <a:off x="9354030" y="3407023"/>
            <a:ext cx="1884227" cy="483571"/>
          </a:xfrm>
          <a:custGeom>
            <a:avLst/>
            <a:gdLst>
              <a:gd name="connsiteX0" fmla="*/ 1111107 w 1390164"/>
              <a:gd name="connsiteY0" fmla="*/ 483572 h 483572"/>
              <a:gd name="connsiteX1" fmla="*/ 0 w 1390164"/>
              <a:gd name="connsiteY1" fmla="*/ 483572 h 483572"/>
              <a:gd name="connsiteX2" fmla="*/ 0 w 1390164"/>
              <a:gd name="connsiteY2" fmla="*/ 0 h 483572"/>
              <a:gd name="connsiteX3" fmla="*/ 1111108 w 1390164"/>
              <a:gd name="connsiteY3" fmla="*/ 0 h 483572"/>
              <a:gd name="connsiteX4" fmla="*/ 1390164 w 1390164"/>
              <a:gd name="connsiteY4" fmla="*/ 241786 h 483572"/>
              <a:gd name="connsiteX5" fmla="*/ 1390163 w 1390164"/>
              <a:gd name="connsiteY5" fmla="*/ 241786 h 483572"/>
              <a:gd name="connsiteX6" fmla="*/ 1111107 w 1390164"/>
              <a:gd name="connsiteY6" fmla="*/ 483572 h 4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164" h="483572">
                <a:moveTo>
                  <a:pt x="1111107" y="483572"/>
                </a:moveTo>
                <a:lnTo>
                  <a:pt x="0" y="483572"/>
                </a:lnTo>
                <a:lnTo>
                  <a:pt x="0" y="0"/>
                </a:lnTo>
                <a:lnTo>
                  <a:pt x="1111108" y="0"/>
                </a:lnTo>
                <a:cubicBezTo>
                  <a:pt x="1265227" y="0"/>
                  <a:pt x="1390164" y="108251"/>
                  <a:pt x="1390164" y="241786"/>
                </a:cubicBezTo>
                <a:lnTo>
                  <a:pt x="1390163" y="241786"/>
                </a:lnTo>
                <a:cubicBezTo>
                  <a:pt x="1390163" y="375321"/>
                  <a:pt x="1265226" y="483572"/>
                  <a:pt x="1111107" y="483572"/>
                </a:cubicBezTo>
                <a:close/>
              </a:path>
            </a:pathLst>
          </a:cu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14" name="TextBox 113">
            <a:extLst>
              <a:ext uri="{FF2B5EF4-FFF2-40B4-BE49-F238E27FC236}">
                <a16:creationId xmlns:a16="http://schemas.microsoft.com/office/drawing/2014/main" id="{9E7106C9-8BAD-4352-7FFD-61B819FE3CF9}"/>
              </a:ext>
            </a:extLst>
          </p:cNvPr>
          <p:cNvSpPr txBox="1"/>
          <p:nvPr/>
        </p:nvSpPr>
        <p:spPr bwMode="auto">
          <a:xfrm>
            <a:off x="11274264" y="3460272"/>
            <a:ext cx="760461" cy="369332"/>
          </a:xfrm>
          <a:prstGeom prst="rect">
            <a:avLst/>
          </a:prstGeom>
          <a:noFill/>
          <a:ln w="9525">
            <a:noFill/>
            <a:miter lim="800000"/>
            <a:headEnd/>
            <a:tailEnd/>
          </a:ln>
          <a:effectLst/>
        </p:spPr>
        <p:txBody>
          <a:bodyPr wrap="square" rtlCol="0" anchor="ctr">
            <a:spAutoFit/>
          </a:bodyPr>
          <a:lstStyle/>
          <a:p>
            <a:pPr eaLnBrk="1" hangingPunct="1"/>
            <a:r>
              <a:rPr lang="pt-BR" b="1">
                <a:solidFill>
                  <a:schemeClr val="accent6"/>
                </a:solidFill>
              </a:rPr>
              <a:t>C168</a:t>
            </a:r>
            <a:endParaRPr lang="en-US" b="1" i="0" noProof="0">
              <a:solidFill>
                <a:schemeClr val="accent6"/>
              </a:solidFill>
              <a:cs typeface="Arial" charset="0"/>
            </a:endParaRPr>
          </a:p>
        </p:txBody>
      </p:sp>
      <p:sp>
        <p:nvSpPr>
          <p:cNvPr id="115" name="TextBox 114">
            <a:extLst>
              <a:ext uri="{FF2B5EF4-FFF2-40B4-BE49-F238E27FC236}">
                <a16:creationId xmlns:a16="http://schemas.microsoft.com/office/drawing/2014/main" id="{0FD25116-F6FE-A907-985F-FEEC7BF88A2B}"/>
              </a:ext>
            </a:extLst>
          </p:cNvPr>
          <p:cNvSpPr txBox="1"/>
          <p:nvPr/>
        </p:nvSpPr>
        <p:spPr bwMode="auto">
          <a:xfrm>
            <a:off x="9389823" y="3466417"/>
            <a:ext cx="1883683" cy="369332"/>
          </a:xfrm>
          <a:prstGeom prst="rect">
            <a:avLst/>
          </a:prstGeom>
          <a:noFill/>
          <a:ln w="9525">
            <a:noFill/>
            <a:miter lim="800000"/>
            <a:headEnd/>
            <a:tailEnd/>
          </a:ln>
          <a:effectLst/>
        </p:spPr>
        <p:txBody>
          <a:bodyPr wrap="square" rtlCol="0" anchor="ctr">
            <a:spAutoFit/>
          </a:bodyPr>
          <a:lstStyle/>
          <a:p>
            <a:pPr eaLnBrk="1" hangingPunct="1"/>
            <a:r>
              <a:rPr lang="pt-BR" b="1" i="0" noProof="0">
                <a:solidFill>
                  <a:schemeClr val="bg1"/>
                </a:solidFill>
                <a:cs typeface="Arial" charset="0"/>
              </a:rPr>
              <a:t>Unemployment</a:t>
            </a:r>
            <a:endParaRPr lang="en-US" b="1" i="0" noProof="0">
              <a:solidFill>
                <a:schemeClr val="bg1"/>
              </a:solidFill>
              <a:cs typeface="Arial" charset="0"/>
            </a:endParaRPr>
          </a:p>
        </p:txBody>
      </p:sp>
      <p:sp>
        <p:nvSpPr>
          <p:cNvPr id="122" name="Freeform: Shape 121">
            <a:extLst>
              <a:ext uri="{FF2B5EF4-FFF2-40B4-BE49-F238E27FC236}">
                <a16:creationId xmlns:a16="http://schemas.microsoft.com/office/drawing/2014/main" id="{049C189F-56F0-A233-B07E-BEEE05508FFE}"/>
              </a:ext>
            </a:extLst>
          </p:cNvPr>
          <p:cNvSpPr/>
          <p:nvPr/>
        </p:nvSpPr>
        <p:spPr>
          <a:xfrm>
            <a:off x="10709837" y="3407024"/>
            <a:ext cx="1360893" cy="483572"/>
          </a:xfrm>
          <a:custGeom>
            <a:avLst/>
            <a:gdLst>
              <a:gd name="connsiteX0" fmla="*/ 0 w 1085569"/>
              <a:gd name="connsiteY0" fmla="*/ 0 h 483572"/>
              <a:gd name="connsiteX1" fmla="*/ 843783 w 1085569"/>
              <a:gd name="connsiteY1" fmla="*/ 0 h 483572"/>
              <a:gd name="connsiteX2" fmla="*/ 1085569 w 1085569"/>
              <a:gd name="connsiteY2" fmla="*/ 241786 h 483572"/>
              <a:gd name="connsiteX3" fmla="*/ 1085568 w 1085569"/>
              <a:gd name="connsiteY3" fmla="*/ 241786 h 483572"/>
              <a:gd name="connsiteX4" fmla="*/ 843782 w 1085569"/>
              <a:gd name="connsiteY4" fmla="*/ 483572 h 483572"/>
              <a:gd name="connsiteX5" fmla="*/ 0 w 1085569"/>
              <a:gd name="connsiteY5" fmla="*/ 483572 h 4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569" h="483572">
                <a:moveTo>
                  <a:pt x="0" y="0"/>
                </a:moveTo>
                <a:lnTo>
                  <a:pt x="843783" y="0"/>
                </a:lnTo>
                <a:cubicBezTo>
                  <a:pt x="977318" y="0"/>
                  <a:pt x="1085569" y="108251"/>
                  <a:pt x="1085569" y="241786"/>
                </a:cubicBezTo>
                <a:lnTo>
                  <a:pt x="1085568" y="241786"/>
                </a:lnTo>
                <a:cubicBezTo>
                  <a:pt x="1085568" y="375321"/>
                  <a:pt x="977317" y="483572"/>
                  <a:pt x="843782" y="483572"/>
                </a:cubicBezTo>
                <a:lnTo>
                  <a:pt x="0" y="483572"/>
                </a:lnTo>
                <a:close/>
              </a:path>
            </a:pathLst>
          </a:cu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27" name="Title 1">
            <a:extLst>
              <a:ext uri="{FF2B5EF4-FFF2-40B4-BE49-F238E27FC236}">
                <a16:creationId xmlns:a16="http://schemas.microsoft.com/office/drawing/2014/main" id="{2B4E0F1B-E697-B400-83AB-F2C6316A0A47}"/>
              </a:ext>
            </a:extLst>
          </p:cNvPr>
          <p:cNvSpPr txBox="1">
            <a:spLocks/>
          </p:cNvSpPr>
          <p:nvPr/>
        </p:nvSpPr>
        <p:spPr>
          <a:xfrm>
            <a:off x="976333" y="239349"/>
            <a:ext cx="2350041" cy="1768682"/>
          </a:xfrm>
          <a:prstGeom prst="rect">
            <a:avLst/>
          </a:prstGeom>
        </p:spPr>
        <p:txBody>
          <a:bodyPr/>
          <a:lstStyle>
            <a:lvl1pPr algn="l" rtl="0" fontAlgn="base">
              <a:spcBef>
                <a:spcPct val="0"/>
              </a:spcBef>
              <a:spcAft>
                <a:spcPct val="0"/>
              </a:spcAft>
              <a:defRPr sz="3600">
                <a:solidFill>
                  <a:srgbClr val="F2650E"/>
                </a:solidFill>
                <a:latin typeface="+mj-lt"/>
                <a:ea typeface="+mj-ea"/>
                <a:cs typeface="+mj-cs"/>
              </a:defRPr>
            </a:lvl1pPr>
            <a:lvl2pPr algn="l" rtl="0" fontAlgn="base">
              <a:spcBef>
                <a:spcPct val="0"/>
              </a:spcBef>
              <a:spcAft>
                <a:spcPct val="0"/>
              </a:spcAft>
              <a:defRPr sz="3600">
                <a:solidFill>
                  <a:srgbClr val="F2650E"/>
                </a:solidFill>
                <a:latin typeface="Verdana" charset="0"/>
                <a:ea typeface="Arial Unicode MS" charset="0"/>
                <a:cs typeface="Arial Unicode MS" charset="0"/>
              </a:defRPr>
            </a:lvl2pPr>
            <a:lvl3pPr algn="l" rtl="0" fontAlgn="base">
              <a:spcBef>
                <a:spcPct val="0"/>
              </a:spcBef>
              <a:spcAft>
                <a:spcPct val="0"/>
              </a:spcAft>
              <a:defRPr sz="3600">
                <a:solidFill>
                  <a:srgbClr val="F2650E"/>
                </a:solidFill>
                <a:latin typeface="Verdana" charset="0"/>
                <a:ea typeface="Arial Unicode MS" charset="0"/>
                <a:cs typeface="Arial Unicode MS" charset="0"/>
              </a:defRPr>
            </a:lvl3pPr>
            <a:lvl4pPr algn="l" rtl="0" fontAlgn="base">
              <a:spcBef>
                <a:spcPct val="0"/>
              </a:spcBef>
              <a:spcAft>
                <a:spcPct val="0"/>
              </a:spcAft>
              <a:defRPr sz="3600">
                <a:solidFill>
                  <a:srgbClr val="F2650E"/>
                </a:solidFill>
                <a:latin typeface="Verdana" charset="0"/>
                <a:ea typeface="Arial Unicode MS" charset="0"/>
                <a:cs typeface="Arial Unicode MS" charset="0"/>
              </a:defRPr>
            </a:lvl4pPr>
            <a:lvl5pPr algn="l" rtl="0" fontAlgn="base">
              <a:spcBef>
                <a:spcPct val="0"/>
              </a:spcBef>
              <a:spcAft>
                <a:spcPct val="0"/>
              </a:spcAft>
              <a:defRPr sz="3600">
                <a:solidFill>
                  <a:srgbClr val="F2650E"/>
                </a:solidFill>
                <a:latin typeface="Verdana" charset="0"/>
                <a:ea typeface="Arial Unicode MS" charset="0"/>
                <a:cs typeface="Arial Unicode MS" charset="0"/>
              </a:defRPr>
            </a:lvl5pPr>
            <a:lvl6pPr marL="457200" algn="l" rtl="0" fontAlgn="base">
              <a:spcBef>
                <a:spcPct val="0"/>
              </a:spcBef>
              <a:spcAft>
                <a:spcPct val="0"/>
              </a:spcAft>
              <a:defRPr sz="3600">
                <a:solidFill>
                  <a:srgbClr val="F2650E"/>
                </a:solidFill>
                <a:latin typeface="Verdana" charset="0"/>
                <a:ea typeface="Arial Unicode MS" charset="0"/>
                <a:cs typeface="Arial Unicode MS" charset="0"/>
              </a:defRPr>
            </a:lvl6pPr>
            <a:lvl7pPr marL="914400" algn="l" rtl="0" fontAlgn="base">
              <a:spcBef>
                <a:spcPct val="0"/>
              </a:spcBef>
              <a:spcAft>
                <a:spcPct val="0"/>
              </a:spcAft>
              <a:defRPr sz="3600">
                <a:solidFill>
                  <a:srgbClr val="F2650E"/>
                </a:solidFill>
                <a:latin typeface="Verdana" charset="0"/>
                <a:ea typeface="Arial Unicode MS" charset="0"/>
                <a:cs typeface="Arial Unicode MS" charset="0"/>
              </a:defRPr>
            </a:lvl7pPr>
            <a:lvl8pPr marL="1371600" algn="l" rtl="0" fontAlgn="base">
              <a:spcBef>
                <a:spcPct val="0"/>
              </a:spcBef>
              <a:spcAft>
                <a:spcPct val="0"/>
              </a:spcAft>
              <a:defRPr sz="3600">
                <a:solidFill>
                  <a:srgbClr val="F2650E"/>
                </a:solidFill>
                <a:latin typeface="Verdana" charset="0"/>
                <a:ea typeface="Arial Unicode MS" charset="0"/>
                <a:cs typeface="Arial Unicode MS" charset="0"/>
              </a:defRPr>
            </a:lvl8pPr>
            <a:lvl9pPr marL="1828800" algn="l" rtl="0" fontAlgn="base">
              <a:spcBef>
                <a:spcPct val="0"/>
              </a:spcBef>
              <a:spcAft>
                <a:spcPct val="0"/>
              </a:spcAft>
              <a:defRPr sz="3600">
                <a:solidFill>
                  <a:srgbClr val="F2650E"/>
                </a:solidFill>
                <a:latin typeface="Verdana" charset="0"/>
                <a:ea typeface="Arial Unicode MS" charset="0"/>
                <a:cs typeface="Arial Unicode MS" charset="0"/>
              </a:defRPr>
            </a:lvl9pPr>
          </a:lstStyle>
          <a:p>
            <a:r>
              <a:rPr lang="en-US" b="1" kern="0">
                <a:solidFill>
                  <a:schemeClr val="accent6"/>
                </a:solidFill>
                <a:latin typeface="Arial Narrow" panose="020B0606020202030204" pitchFamily="34" charset="0"/>
              </a:rPr>
              <a:t>Life-cycle approach of the ILO</a:t>
            </a:r>
            <a:endParaRPr lang="en-GB" b="1" kern="0">
              <a:solidFill>
                <a:schemeClr val="accent6"/>
              </a:solidFill>
              <a:latin typeface="Arial Narrow" panose="020B0606020202030204" pitchFamily="34" charset="0"/>
            </a:endParaRPr>
          </a:p>
        </p:txBody>
      </p:sp>
    </p:spTree>
    <p:extLst>
      <p:ext uri="{BB962C8B-B14F-4D97-AF65-F5344CB8AC3E}">
        <p14:creationId xmlns:p14="http://schemas.microsoft.com/office/powerpoint/2010/main" val="477278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264EB-1D6B-4124-A06C-D8CBBA5F45CB}"/>
              </a:ext>
            </a:extLst>
          </p:cNvPr>
          <p:cNvSpPr>
            <a:spLocks noGrp="1"/>
          </p:cNvSpPr>
          <p:nvPr>
            <p:ph type="title"/>
          </p:nvPr>
        </p:nvSpPr>
        <p:spPr/>
        <p:txBody>
          <a:bodyPr/>
          <a:lstStyle/>
          <a:p>
            <a:r>
              <a:rPr lang="fr-FR" err="1"/>
              <a:t>Two</a:t>
            </a:r>
            <a:r>
              <a:rPr lang="fr-FR"/>
              <a:t> dimensions of social protection</a:t>
            </a:r>
            <a:endParaRPr lang="en-GB"/>
          </a:p>
        </p:txBody>
      </p:sp>
      <p:sp>
        <p:nvSpPr>
          <p:cNvPr id="3" name="Content Placeholder 2">
            <a:extLst>
              <a:ext uri="{FF2B5EF4-FFF2-40B4-BE49-F238E27FC236}">
                <a16:creationId xmlns:a16="http://schemas.microsoft.com/office/drawing/2014/main" id="{284CBA88-A766-4025-9E4F-1A7D17B8F1DC}"/>
              </a:ext>
            </a:extLst>
          </p:cNvPr>
          <p:cNvSpPr>
            <a:spLocks noGrp="1"/>
          </p:cNvSpPr>
          <p:nvPr>
            <p:ph sz="quarter" idx="13"/>
          </p:nvPr>
        </p:nvSpPr>
        <p:spPr>
          <a:xfrm>
            <a:off x="1374308" y="1902427"/>
            <a:ext cx="4335437" cy="2185527"/>
          </a:xfrm>
        </p:spPr>
        <p:txBody>
          <a:bodyPr/>
          <a:lstStyle/>
          <a:p>
            <a:pPr marL="285750" lvl="1" indent="-285750" algn="just">
              <a:buFont typeface="Arial" panose="020B0604020202020204" pitchFamily="34" charset="0"/>
              <a:buChar char="•"/>
            </a:pPr>
            <a:r>
              <a:rPr lang="en-US"/>
              <a:t>For a long time, social protection was contributory and mainly adapted to the formal sector</a:t>
            </a:r>
          </a:p>
          <a:p>
            <a:pPr marL="285750" lvl="1" indent="-285750" algn="just">
              <a:buFont typeface="Arial" panose="020B0604020202020204" pitchFamily="34" charset="0"/>
              <a:buChar char="•"/>
            </a:pPr>
            <a:r>
              <a:rPr lang="en-US"/>
              <a:t>The assumption – that the informal sector would progressively shrink and come under social protection coverage – did not happen</a:t>
            </a:r>
          </a:p>
        </p:txBody>
      </p:sp>
      <p:grpSp>
        <p:nvGrpSpPr>
          <p:cNvPr id="20" name="Group 19">
            <a:extLst>
              <a:ext uri="{FF2B5EF4-FFF2-40B4-BE49-F238E27FC236}">
                <a16:creationId xmlns:a16="http://schemas.microsoft.com/office/drawing/2014/main" id="{30FB9796-D74E-0166-2312-91B9FFED6B6D}"/>
              </a:ext>
            </a:extLst>
          </p:cNvPr>
          <p:cNvGrpSpPr/>
          <p:nvPr/>
        </p:nvGrpSpPr>
        <p:grpSpPr>
          <a:xfrm>
            <a:off x="2999656" y="1124744"/>
            <a:ext cx="8056419" cy="5131152"/>
            <a:chOff x="2279576" y="1731586"/>
            <a:chExt cx="8056419" cy="5131152"/>
          </a:xfrm>
        </p:grpSpPr>
        <p:sp>
          <p:nvSpPr>
            <p:cNvPr id="21" name="TextBox 20">
              <a:extLst>
                <a:ext uri="{FF2B5EF4-FFF2-40B4-BE49-F238E27FC236}">
                  <a16:creationId xmlns:a16="http://schemas.microsoft.com/office/drawing/2014/main" id="{3B3AB07C-D031-12E8-E4BA-CB1A65C465FC}"/>
                </a:ext>
              </a:extLst>
            </p:cNvPr>
            <p:cNvSpPr txBox="1"/>
            <p:nvPr/>
          </p:nvSpPr>
          <p:spPr>
            <a:xfrm>
              <a:off x="5186597" y="6524184"/>
              <a:ext cx="1317990"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6"/>
                  </a:solidFill>
                  <a:effectLst/>
                  <a:uLnTx/>
                  <a:uFillTx/>
                  <a:latin typeface="Calibri"/>
                  <a:ea typeface="+mn-ea"/>
                </a:rPr>
                <a:t>POPULATION</a:t>
              </a:r>
              <a:endParaRPr kumimoji="0" lang="fr-FR" sz="1600" b="1" i="0" u="none" strike="noStrike" kern="0" cap="none" spc="0" normalizeH="0" baseline="0" noProof="0">
                <a:ln>
                  <a:noFill/>
                </a:ln>
                <a:solidFill>
                  <a:schemeClr val="accent6"/>
                </a:solidFill>
                <a:effectLst/>
                <a:uLnTx/>
                <a:uFillTx/>
                <a:latin typeface="Calibri"/>
                <a:ea typeface="+mn-ea"/>
              </a:endParaRPr>
            </a:p>
          </p:txBody>
        </p:sp>
        <p:sp>
          <p:nvSpPr>
            <p:cNvPr id="22" name="TextBox 21">
              <a:extLst>
                <a:ext uri="{FF2B5EF4-FFF2-40B4-BE49-F238E27FC236}">
                  <a16:creationId xmlns:a16="http://schemas.microsoft.com/office/drawing/2014/main" id="{546870BF-77A8-EA35-4329-75327FB4418F}"/>
                </a:ext>
              </a:extLst>
            </p:cNvPr>
            <p:cNvSpPr txBox="1"/>
            <p:nvPr/>
          </p:nvSpPr>
          <p:spPr>
            <a:xfrm>
              <a:off x="9147865" y="1855949"/>
              <a:ext cx="118813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Level of protection</a:t>
              </a:r>
              <a:endParaRPr kumimoji="0" lang="fr-FR" sz="1800" b="0" i="0" u="none" strike="noStrike" kern="0" cap="none" spc="0" normalizeH="0" baseline="0" noProof="0">
                <a:ln>
                  <a:noFill/>
                </a:ln>
                <a:solidFill>
                  <a:schemeClr val="accent6"/>
                </a:solidFill>
                <a:effectLst/>
                <a:uLnTx/>
                <a:uFillTx/>
                <a:latin typeface="Calibri"/>
                <a:ea typeface="+mn-ea"/>
              </a:endParaRPr>
            </a:p>
          </p:txBody>
        </p:sp>
        <p:sp>
          <p:nvSpPr>
            <p:cNvPr id="23" name="Rectangle 22">
              <a:extLst>
                <a:ext uri="{FF2B5EF4-FFF2-40B4-BE49-F238E27FC236}">
                  <a16:creationId xmlns:a16="http://schemas.microsoft.com/office/drawing/2014/main" id="{570B3D11-CF5C-D0A7-9879-AAF60EAB37D1}"/>
                </a:ext>
              </a:extLst>
            </p:cNvPr>
            <p:cNvSpPr/>
            <p:nvPr/>
          </p:nvSpPr>
          <p:spPr>
            <a:xfrm>
              <a:off x="7392145" y="4377410"/>
              <a:ext cx="216023" cy="165618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24" name="Rectangle 23">
              <a:extLst>
                <a:ext uri="{FF2B5EF4-FFF2-40B4-BE49-F238E27FC236}">
                  <a16:creationId xmlns:a16="http://schemas.microsoft.com/office/drawing/2014/main" id="{A9201747-1BDA-5993-94CE-032411902279}"/>
                </a:ext>
              </a:extLst>
            </p:cNvPr>
            <p:cNvSpPr/>
            <p:nvPr/>
          </p:nvSpPr>
          <p:spPr>
            <a:xfrm>
              <a:off x="7608167" y="2793234"/>
              <a:ext cx="1152128" cy="3240360"/>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25" name="Rectangle 24">
              <a:extLst>
                <a:ext uri="{FF2B5EF4-FFF2-40B4-BE49-F238E27FC236}">
                  <a16:creationId xmlns:a16="http://schemas.microsoft.com/office/drawing/2014/main" id="{29DD1AE8-983E-EA51-B9DB-3BA05EB2F719}"/>
                </a:ext>
              </a:extLst>
            </p:cNvPr>
            <p:cNvSpPr/>
            <p:nvPr/>
          </p:nvSpPr>
          <p:spPr>
            <a:xfrm>
              <a:off x="8760295" y="2505202"/>
              <a:ext cx="324036" cy="3528392"/>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cxnSp>
          <p:nvCxnSpPr>
            <p:cNvPr id="26" name="Straight Arrow Connector 25">
              <a:extLst>
                <a:ext uri="{FF2B5EF4-FFF2-40B4-BE49-F238E27FC236}">
                  <a16:creationId xmlns:a16="http://schemas.microsoft.com/office/drawing/2014/main" id="{D6A60D05-A7A1-1530-AF2F-204883DC0D14}"/>
                </a:ext>
              </a:extLst>
            </p:cNvPr>
            <p:cNvCxnSpPr/>
            <p:nvPr/>
          </p:nvCxnSpPr>
          <p:spPr>
            <a:xfrm>
              <a:off x="2279576" y="6052066"/>
              <a:ext cx="7416824" cy="0"/>
            </a:xfrm>
            <a:prstGeom prst="straightConnector1">
              <a:avLst/>
            </a:prstGeom>
            <a:noFill/>
            <a:ln w="38100" cap="flat" cmpd="sng" algn="ctr">
              <a:solidFill>
                <a:schemeClr val="accent6"/>
              </a:solidFill>
              <a:prstDash val="solid"/>
              <a:tailEnd type="arrow"/>
            </a:ln>
            <a:effectLst/>
          </p:spPr>
        </p:cxnSp>
        <p:cxnSp>
          <p:nvCxnSpPr>
            <p:cNvPr id="27" name="Straight Arrow Connector 26">
              <a:extLst>
                <a:ext uri="{FF2B5EF4-FFF2-40B4-BE49-F238E27FC236}">
                  <a16:creationId xmlns:a16="http://schemas.microsoft.com/office/drawing/2014/main" id="{256A840D-51CA-F752-B31B-26F922564542}"/>
                </a:ext>
              </a:extLst>
            </p:cNvPr>
            <p:cNvCxnSpPr/>
            <p:nvPr/>
          </p:nvCxnSpPr>
          <p:spPr>
            <a:xfrm flipV="1">
              <a:off x="9115002" y="1731586"/>
              <a:ext cx="0" cy="4320480"/>
            </a:xfrm>
            <a:prstGeom prst="straightConnector1">
              <a:avLst/>
            </a:prstGeom>
            <a:noFill/>
            <a:ln w="38100" cap="flat" cmpd="sng" algn="ctr">
              <a:solidFill>
                <a:schemeClr val="accent6"/>
              </a:solidFill>
              <a:prstDash val="solid"/>
              <a:tailEnd type="arrow"/>
            </a:ln>
            <a:effectLst/>
          </p:spPr>
        </p:cxnSp>
        <p:sp>
          <p:nvSpPr>
            <p:cNvPr id="28" name="TextBox 27">
              <a:extLst>
                <a:ext uri="{FF2B5EF4-FFF2-40B4-BE49-F238E27FC236}">
                  <a16:creationId xmlns:a16="http://schemas.microsoft.com/office/drawing/2014/main" id="{2E21DCE3-E44C-1D5F-32D0-CEE152118156}"/>
                </a:ext>
              </a:extLst>
            </p:cNvPr>
            <p:cNvSpPr txBox="1"/>
            <p:nvPr/>
          </p:nvSpPr>
          <p:spPr>
            <a:xfrm>
              <a:off x="2763610" y="6101580"/>
              <a:ext cx="62247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Poor</a:t>
              </a:r>
              <a:endParaRPr kumimoji="0" lang="fr-FR" sz="1800" b="0" i="0" u="none" strike="noStrike" kern="0" cap="none" spc="0" normalizeH="0" baseline="0" noProof="0">
                <a:ln>
                  <a:noFill/>
                </a:ln>
                <a:solidFill>
                  <a:schemeClr val="accent6"/>
                </a:solidFill>
                <a:effectLst/>
                <a:uLnTx/>
                <a:uFillTx/>
                <a:latin typeface="Calibri"/>
                <a:ea typeface="+mn-ea"/>
              </a:endParaRPr>
            </a:p>
          </p:txBody>
        </p:sp>
        <p:sp>
          <p:nvSpPr>
            <p:cNvPr id="29" name="TextBox 28">
              <a:extLst>
                <a:ext uri="{FF2B5EF4-FFF2-40B4-BE49-F238E27FC236}">
                  <a16:creationId xmlns:a16="http://schemas.microsoft.com/office/drawing/2014/main" id="{2018B31D-E218-388A-97A4-C443A7253593}"/>
                </a:ext>
              </a:extLst>
            </p:cNvPr>
            <p:cNvSpPr txBox="1"/>
            <p:nvPr/>
          </p:nvSpPr>
          <p:spPr>
            <a:xfrm>
              <a:off x="4583833" y="6124074"/>
              <a:ext cx="2304798" cy="36576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Rest of informal sector</a:t>
              </a:r>
              <a:endParaRPr kumimoji="0" lang="fr-FR" sz="1800" b="0" i="0" u="none" strike="noStrike" kern="0" cap="none" spc="0" normalizeH="0" baseline="0" noProof="0">
                <a:ln>
                  <a:noFill/>
                </a:ln>
                <a:solidFill>
                  <a:schemeClr val="accent6"/>
                </a:solidFill>
                <a:effectLst/>
                <a:uLnTx/>
                <a:uFillTx/>
                <a:latin typeface="Calibri"/>
                <a:ea typeface="+mn-ea"/>
              </a:endParaRPr>
            </a:p>
          </p:txBody>
        </p:sp>
        <p:sp>
          <p:nvSpPr>
            <p:cNvPr id="30" name="TextBox 29">
              <a:extLst>
                <a:ext uri="{FF2B5EF4-FFF2-40B4-BE49-F238E27FC236}">
                  <a16:creationId xmlns:a16="http://schemas.microsoft.com/office/drawing/2014/main" id="{47EC8690-AAF9-55C8-0EF3-7371387C6939}"/>
                </a:ext>
              </a:extLst>
            </p:cNvPr>
            <p:cNvSpPr txBox="1"/>
            <p:nvPr/>
          </p:nvSpPr>
          <p:spPr>
            <a:xfrm>
              <a:off x="7700185" y="6124074"/>
              <a:ext cx="14696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Formal sector</a:t>
              </a:r>
              <a:endParaRPr kumimoji="0" lang="fr-FR" sz="1800" b="0" i="0" u="none" strike="noStrike" kern="0" cap="none" spc="0" normalizeH="0" baseline="0" noProof="0">
                <a:ln>
                  <a:noFill/>
                </a:ln>
                <a:solidFill>
                  <a:schemeClr val="accent6"/>
                </a:solidFill>
                <a:effectLst/>
                <a:uLnTx/>
                <a:uFillTx/>
                <a:latin typeface="Calibri"/>
                <a:ea typeface="+mn-ea"/>
              </a:endParaRPr>
            </a:p>
          </p:txBody>
        </p:sp>
        <p:grpSp>
          <p:nvGrpSpPr>
            <p:cNvPr id="31" name="Group 30">
              <a:extLst>
                <a:ext uri="{FF2B5EF4-FFF2-40B4-BE49-F238E27FC236}">
                  <a16:creationId xmlns:a16="http://schemas.microsoft.com/office/drawing/2014/main" id="{AA04DFFE-A839-C4B7-EFF4-BBC33A249E8D}"/>
                </a:ext>
              </a:extLst>
            </p:cNvPr>
            <p:cNvGrpSpPr/>
            <p:nvPr/>
          </p:nvGrpSpPr>
          <p:grpSpPr>
            <a:xfrm>
              <a:off x="6599981" y="5296061"/>
              <a:ext cx="792163" cy="720001"/>
              <a:chOff x="5075981" y="5193274"/>
              <a:chExt cx="792163" cy="720001"/>
            </a:xfrm>
          </p:grpSpPr>
          <p:sp>
            <p:nvSpPr>
              <p:cNvPr id="41" name="AutoShape 17">
                <a:extLst>
                  <a:ext uri="{FF2B5EF4-FFF2-40B4-BE49-F238E27FC236}">
                    <a16:creationId xmlns:a16="http://schemas.microsoft.com/office/drawing/2014/main" id="{C05D5D11-C4FE-4F9B-7DF0-07A719B5A946}"/>
                  </a:ext>
                </a:extLst>
              </p:cNvPr>
              <p:cNvSpPr>
                <a:spLocks noChangeArrowheads="1"/>
              </p:cNvSpPr>
              <p:nvPr/>
            </p:nvSpPr>
            <p:spPr bwMode="auto">
              <a:xfrm rot="10800000">
                <a:off x="5075981" y="5193274"/>
                <a:ext cx="792163" cy="72000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4"/>
              </a:solidFill>
              <a:ln w="9525">
                <a:solidFill>
                  <a:sysClr val="window" lastClr="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endParaRPr>
              </a:p>
            </p:txBody>
          </p:sp>
          <p:sp>
            <p:nvSpPr>
              <p:cNvPr id="45" name="TextBox 44">
                <a:extLst>
                  <a:ext uri="{FF2B5EF4-FFF2-40B4-BE49-F238E27FC236}">
                    <a16:creationId xmlns:a16="http://schemas.microsoft.com/office/drawing/2014/main" id="{C4DAF4E3-CB8C-9287-1853-B4E0ED1D04C3}"/>
                  </a:ext>
                </a:extLst>
              </p:cNvPr>
              <p:cNvSpPr txBox="1"/>
              <p:nvPr/>
            </p:nvSpPr>
            <p:spPr>
              <a:xfrm>
                <a:off x="5180502" y="5322442"/>
                <a:ext cx="61266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a:ea typeface="+mn-ea"/>
                  </a:rPr>
                  <a:t>???</a:t>
                </a:r>
                <a:endParaRPr kumimoji="0" lang="fr-FR" sz="2400" b="0" i="0" u="none" strike="noStrike" kern="0" cap="none" spc="0" normalizeH="0" baseline="0" noProof="0">
                  <a:ln>
                    <a:noFill/>
                  </a:ln>
                  <a:solidFill>
                    <a:prstClr val="white"/>
                  </a:solidFill>
                  <a:effectLst/>
                  <a:uLnTx/>
                  <a:uFillTx/>
                  <a:latin typeface="Calibri"/>
                  <a:ea typeface="+mn-ea"/>
                </a:endParaRPr>
              </a:p>
            </p:txBody>
          </p:sp>
        </p:grpSp>
      </p:grpSp>
    </p:spTree>
    <p:custDataLst>
      <p:tags r:id="rId1"/>
    </p:custDataLst>
    <p:extLst>
      <p:ext uri="{BB962C8B-B14F-4D97-AF65-F5344CB8AC3E}">
        <p14:creationId xmlns:p14="http://schemas.microsoft.com/office/powerpoint/2010/main" val="1894497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3069-F1AF-4389-BFB6-2C13145016FF}"/>
              </a:ext>
            </a:extLst>
          </p:cNvPr>
          <p:cNvSpPr>
            <a:spLocks noGrp="1"/>
          </p:cNvSpPr>
          <p:nvPr>
            <p:ph type="title"/>
          </p:nvPr>
        </p:nvSpPr>
        <p:spPr/>
        <p:txBody>
          <a:bodyPr/>
          <a:lstStyle/>
          <a:p>
            <a:r>
              <a:rPr lang="fr-FR" err="1"/>
              <a:t>Two</a:t>
            </a:r>
            <a:r>
              <a:rPr lang="fr-FR"/>
              <a:t> dimensions of social protection</a:t>
            </a:r>
            <a:endParaRPr lang="en-GB"/>
          </a:p>
        </p:txBody>
      </p:sp>
      <p:sp>
        <p:nvSpPr>
          <p:cNvPr id="6" name="Content Placeholder 5">
            <a:extLst>
              <a:ext uri="{FF2B5EF4-FFF2-40B4-BE49-F238E27FC236}">
                <a16:creationId xmlns:a16="http://schemas.microsoft.com/office/drawing/2014/main" id="{82E42E33-C7AB-4D70-BAA6-F4766AA65E4A}"/>
              </a:ext>
            </a:extLst>
          </p:cNvPr>
          <p:cNvSpPr>
            <a:spLocks noGrp="1"/>
          </p:cNvSpPr>
          <p:nvPr>
            <p:ph sz="quarter" idx="13"/>
          </p:nvPr>
        </p:nvSpPr>
        <p:spPr>
          <a:xfrm>
            <a:off x="1387631" y="1753826"/>
            <a:ext cx="4708367" cy="2539267"/>
          </a:xfrm>
        </p:spPr>
        <p:txBody>
          <a:bodyPr/>
          <a:lstStyle/>
          <a:p>
            <a:pPr marL="285750" lvl="1" indent="-285750" algn="just">
              <a:buFont typeface="Arial" panose="020B0604020202020204" pitchFamily="34" charset="0"/>
              <a:buChar char="•"/>
            </a:pPr>
            <a:r>
              <a:rPr lang="en-US"/>
              <a:t>In man</a:t>
            </a:r>
            <a:r>
              <a:rPr lang="fr-CH"/>
              <a:t>y </a:t>
            </a:r>
            <a:r>
              <a:rPr lang="en-US"/>
              <a:t>countries, formal sector workers have access to social protection</a:t>
            </a:r>
          </a:p>
          <a:p>
            <a:pPr marL="285750" lvl="1" indent="-285750" algn="just">
              <a:buFont typeface="Arial" panose="020B0604020202020204" pitchFamily="34" charset="0"/>
              <a:buChar char="•"/>
            </a:pPr>
            <a:r>
              <a:rPr lang="en-US"/>
              <a:t>And some </a:t>
            </a:r>
            <a:r>
              <a:rPr lang="en-US" err="1"/>
              <a:t>programmes</a:t>
            </a:r>
            <a:r>
              <a:rPr lang="en-US"/>
              <a:t> target the poorest, leaving the rest of the informal sector uncovered.</a:t>
            </a:r>
          </a:p>
          <a:p>
            <a:pPr marL="285750" lvl="1" indent="-285750" algn="just">
              <a:buFont typeface="Arial" panose="020B0604020202020204" pitchFamily="34" charset="0"/>
              <a:buChar char="•"/>
            </a:pPr>
            <a:r>
              <a:rPr lang="en-US"/>
              <a:t>Existing universal schemes</a:t>
            </a:r>
            <a:endParaRPr lang="en-GB"/>
          </a:p>
        </p:txBody>
      </p:sp>
      <p:grpSp>
        <p:nvGrpSpPr>
          <p:cNvPr id="19" name="Group 18">
            <a:extLst>
              <a:ext uri="{FF2B5EF4-FFF2-40B4-BE49-F238E27FC236}">
                <a16:creationId xmlns:a16="http://schemas.microsoft.com/office/drawing/2014/main" id="{CB1E8D53-FB49-2444-5D92-2A61CCB4B7D0}"/>
              </a:ext>
            </a:extLst>
          </p:cNvPr>
          <p:cNvGrpSpPr/>
          <p:nvPr/>
        </p:nvGrpSpPr>
        <p:grpSpPr>
          <a:xfrm>
            <a:off x="3215680" y="1250176"/>
            <a:ext cx="7920877" cy="5131152"/>
            <a:chOff x="2279576" y="1731586"/>
            <a:chExt cx="8060374" cy="5131152"/>
          </a:xfrm>
        </p:grpSpPr>
        <p:sp>
          <p:nvSpPr>
            <p:cNvPr id="20" name="Rectangle 19">
              <a:extLst>
                <a:ext uri="{FF2B5EF4-FFF2-40B4-BE49-F238E27FC236}">
                  <a16:creationId xmlns:a16="http://schemas.microsoft.com/office/drawing/2014/main" id="{1780E5D5-1925-91CB-3B05-9FE9A56651EB}"/>
                </a:ext>
              </a:extLst>
            </p:cNvPr>
            <p:cNvSpPr/>
            <p:nvPr/>
          </p:nvSpPr>
          <p:spPr>
            <a:xfrm>
              <a:off x="2405593" y="5717700"/>
              <a:ext cx="216023" cy="31589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21" name="Rectangle 20">
              <a:extLst>
                <a:ext uri="{FF2B5EF4-FFF2-40B4-BE49-F238E27FC236}">
                  <a16:creationId xmlns:a16="http://schemas.microsoft.com/office/drawing/2014/main" id="{A4F4F4BB-B667-09D9-D5B8-B429DC7CC05F}"/>
                </a:ext>
              </a:extLst>
            </p:cNvPr>
            <p:cNvSpPr/>
            <p:nvPr/>
          </p:nvSpPr>
          <p:spPr>
            <a:xfrm>
              <a:off x="2621615" y="5415540"/>
              <a:ext cx="1152128" cy="61805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22" name="Rectangle 21">
              <a:extLst>
                <a:ext uri="{FF2B5EF4-FFF2-40B4-BE49-F238E27FC236}">
                  <a16:creationId xmlns:a16="http://schemas.microsoft.com/office/drawing/2014/main" id="{4DE7E35D-8C2E-B64E-4BC9-C40F94B8E2F6}"/>
                </a:ext>
              </a:extLst>
            </p:cNvPr>
            <p:cNvSpPr/>
            <p:nvPr/>
          </p:nvSpPr>
          <p:spPr>
            <a:xfrm>
              <a:off x="3500582" y="5504872"/>
              <a:ext cx="597197" cy="528721"/>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grpSp>
          <p:nvGrpSpPr>
            <p:cNvPr id="23" name="Group 22">
              <a:extLst>
                <a:ext uri="{FF2B5EF4-FFF2-40B4-BE49-F238E27FC236}">
                  <a16:creationId xmlns:a16="http://schemas.microsoft.com/office/drawing/2014/main" id="{8D62C07D-D71F-5496-9349-6585EF1F9282}"/>
                </a:ext>
              </a:extLst>
            </p:cNvPr>
            <p:cNvGrpSpPr/>
            <p:nvPr/>
          </p:nvGrpSpPr>
          <p:grpSpPr>
            <a:xfrm>
              <a:off x="2279576" y="1731586"/>
              <a:ext cx="8060374" cy="5131152"/>
              <a:chOff x="2279576" y="1731586"/>
              <a:chExt cx="8060374" cy="5131152"/>
            </a:xfrm>
          </p:grpSpPr>
          <p:sp>
            <p:nvSpPr>
              <p:cNvPr id="24" name="TextBox 23">
                <a:extLst>
                  <a:ext uri="{FF2B5EF4-FFF2-40B4-BE49-F238E27FC236}">
                    <a16:creationId xmlns:a16="http://schemas.microsoft.com/office/drawing/2014/main" id="{07E42FE5-7A7F-9D55-6A45-3805E856A4BC}"/>
                  </a:ext>
                </a:extLst>
              </p:cNvPr>
              <p:cNvSpPr txBox="1"/>
              <p:nvPr/>
            </p:nvSpPr>
            <p:spPr>
              <a:xfrm>
                <a:off x="5186597" y="6524184"/>
                <a:ext cx="130195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rPr>
                  <a:t>POPULATION</a:t>
                </a:r>
                <a:endParaRPr kumimoji="0" lang="fr-FR" sz="1600" b="1" i="0" u="none" strike="noStrike" kern="0" cap="none" spc="0" normalizeH="0" baseline="0" noProof="0">
                  <a:ln>
                    <a:noFill/>
                  </a:ln>
                  <a:solidFill>
                    <a:prstClr val="black"/>
                  </a:solidFill>
                  <a:effectLst/>
                  <a:uLnTx/>
                  <a:uFillTx/>
                  <a:latin typeface="Calibri"/>
                  <a:ea typeface="+mn-ea"/>
                </a:endParaRPr>
              </a:p>
            </p:txBody>
          </p:sp>
          <p:sp>
            <p:nvSpPr>
              <p:cNvPr id="25" name="TextBox 24">
                <a:extLst>
                  <a:ext uri="{FF2B5EF4-FFF2-40B4-BE49-F238E27FC236}">
                    <a16:creationId xmlns:a16="http://schemas.microsoft.com/office/drawing/2014/main" id="{14999259-D29C-91DB-828E-5265F4F3F63D}"/>
                  </a:ext>
                </a:extLst>
              </p:cNvPr>
              <p:cNvSpPr txBox="1"/>
              <p:nvPr/>
            </p:nvSpPr>
            <p:spPr>
              <a:xfrm>
                <a:off x="9156342" y="2091627"/>
                <a:ext cx="1183608"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rPr>
                  <a:t>Level of protection</a:t>
                </a:r>
                <a:endParaRPr kumimoji="0" lang="fr-FR" sz="1800" b="0" i="0" u="none" strike="noStrike" kern="0" cap="none" spc="0" normalizeH="0" baseline="0" noProof="0">
                  <a:ln>
                    <a:noFill/>
                  </a:ln>
                  <a:solidFill>
                    <a:prstClr val="black"/>
                  </a:solidFill>
                  <a:effectLst/>
                  <a:uLnTx/>
                  <a:uFillTx/>
                  <a:latin typeface="Calibri"/>
                  <a:ea typeface="+mn-ea"/>
                </a:endParaRPr>
              </a:p>
            </p:txBody>
          </p:sp>
          <p:sp>
            <p:nvSpPr>
              <p:cNvPr id="26" name="Rectangle 25">
                <a:extLst>
                  <a:ext uri="{FF2B5EF4-FFF2-40B4-BE49-F238E27FC236}">
                    <a16:creationId xmlns:a16="http://schemas.microsoft.com/office/drawing/2014/main" id="{FF51EC9B-07F2-DFF7-CEF9-454BDCF15175}"/>
                  </a:ext>
                </a:extLst>
              </p:cNvPr>
              <p:cNvSpPr/>
              <p:nvPr/>
            </p:nvSpPr>
            <p:spPr>
              <a:xfrm>
                <a:off x="7392145" y="4377410"/>
                <a:ext cx="216023" cy="165618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27" name="Rectangle 26">
                <a:extLst>
                  <a:ext uri="{FF2B5EF4-FFF2-40B4-BE49-F238E27FC236}">
                    <a16:creationId xmlns:a16="http://schemas.microsoft.com/office/drawing/2014/main" id="{4DFC9324-77D6-42A8-CABE-3FCA67461BA6}"/>
                  </a:ext>
                </a:extLst>
              </p:cNvPr>
              <p:cNvSpPr/>
              <p:nvPr/>
            </p:nvSpPr>
            <p:spPr>
              <a:xfrm>
                <a:off x="7608167" y="2793234"/>
                <a:ext cx="1152128" cy="3240360"/>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28" name="Rectangle 27">
                <a:extLst>
                  <a:ext uri="{FF2B5EF4-FFF2-40B4-BE49-F238E27FC236}">
                    <a16:creationId xmlns:a16="http://schemas.microsoft.com/office/drawing/2014/main" id="{EEF96E60-C72F-475C-6863-315A2C44394B}"/>
                  </a:ext>
                </a:extLst>
              </p:cNvPr>
              <p:cNvSpPr/>
              <p:nvPr/>
            </p:nvSpPr>
            <p:spPr>
              <a:xfrm>
                <a:off x="8760295" y="2505202"/>
                <a:ext cx="324036" cy="3528392"/>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cxnSp>
            <p:nvCxnSpPr>
              <p:cNvPr id="29" name="Straight Arrow Connector 28">
                <a:extLst>
                  <a:ext uri="{FF2B5EF4-FFF2-40B4-BE49-F238E27FC236}">
                    <a16:creationId xmlns:a16="http://schemas.microsoft.com/office/drawing/2014/main" id="{102A2222-45D5-FC32-EF75-128C4B075927}"/>
                  </a:ext>
                </a:extLst>
              </p:cNvPr>
              <p:cNvCxnSpPr/>
              <p:nvPr/>
            </p:nvCxnSpPr>
            <p:spPr>
              <a:xfrm flipV="1">
                <a:off x="9115002" y="1731586"/>
                <a:ext cx="0" cy="4320480"/>
              </a:xfrm>
              <a:prstGeom prst="straightConnector1">
                <a:avLst/>
              </a:prstGeom>
              <a:noFill/>
              <a:ln w="38100" cap="flat" cmpd="sng" algn="ctr">
                <a:solidFill>
                  <a:schemeClr val="accent6"/>
                </a:solidFill>
                <a:prstDash val="solid"/>
                <a:tailEnd type="arrow"/>
              </a:ln>
              <a:effectLst/>
            </p:spPr>
          </p:cxnSp>
          <p:sp>
            <p:nvSpPr>
              <p:cNvPr id="30" name="TextBox 29">
                <a:extLst>
                  <a:ext uri="{FF2B5EF4-FFF2-40B4-BE49-F238E27FC236}">
                    <a16:creationId xmlns:a16="http://schemas.microsoft.com/office/drawing/2014/main" id="{E34E8E55-0D3C-EB88-58E7-1E72546F2C6D}"/>
                  </a:ext>
                </a:extLst>
              </p:cNvPr>
              <p:cNvSpPr txBox="1"/>
              <p:nvPr/>
            </p:nvSpPr>
            <p:spPr>
              <a:xfrm>
                <a:off x="2763610" y="6101580"/>
                <a:ext cx="62247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rPr>
                  <a:t>Poor</a:t>
                </a:r>
                <a:endParaRPr kumimoji="0" lang="fr-FR" sz="1800" b="0" i="0" u="none" strike="noStrike" kern="0" cap="none" spc="0" normalizeH="0" baseline="0" noProof="0">
                  <a:ln>
                    <a:noFill/>
                  </a:ln>
                  <a:solidFill>
                    <a:prstClr val="black"/>
                  </a:solidFill>
                  <a:effectLst/>
                  <a:uLnTx/>
                  <a:uFillTx/>
                  <a:latin typeface="Calibri"/>
                  <a:ea typeface="+mn-ea"/>
                </a:endParaRPr>
              </a:p>
            </p:txBody>
          </p:sp>
          <p:sp>
            <p:nvSpPr>
              <p:cNvPr id="31" name="TextBox 30">
                <a:extLst>
                  <a:ext uri="{FF2B5EF4-FFF2-40B4-BE49-F238E27FC236}">
                    <a16:creationId xmlns:a16="http://schemas.microsoft.com/office/drawing/2014/main" id="{59D3E93E-E8C3-87C8-C42C-739C62EEFF79}"/>
                  </a:ext>
                </a:extLst>
              </p:cNvPr>
              <p:cNvSpPr txBox="1"/>
              <p:nvPr/>
            </p:nvSpPr>
            <p:spPr>
              <a:xfrm>
                <a:off x="4583833" y="6124074"/>
                <a:ext cx="2304798" cy="36576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rPr>
                  <a:t>Rest of informal sector</a:t>
                </a:r>
                <a:endParaRPr kumimoji="0" lang="fr-FR" sz="1800" b="0" i="0" u="none" strike="noStrike" kern="0" cap="none" spc="0" normalizeH="0" baseline="0" noProof="0">
                  <a:ln>
                    <a:noFill/>
                  </a:ln>
                  <a:solidFill>
                    <a:prstClr val="black"/>
                  </a:solidFill>
                  <a:effectLst/>
                  <a:uLnTx/>
                  <a:uFillTx/>
                  <a:latin typeface="Calibri"/>
                  <a:ea typeface="+mn-ea"/>
                </a:endParaRPr>
              </a:p>
            </p:txBody>
          </p:sp>
          <p:sp>
            <p:nvSpPr>
              <p:cNvPr id="32" name="TextBox 31">
                <a:extLst>
                  <a:ext uri="{FF2B5EF4-FFF2-40B4-BE49-F238E27FC236}">
                    <a16:creationId xmlns:a16="http://schemas.microsoft.com/office/drawing/2014/main" id="{88A7B6D9-E6ED-AD0A-AED2-EC8638117F7A}"/>
                  </a:ext>
                </a:extLst>
              </p:cNvPr>
              <p:cNvSpPr txBox="1"/>
              <p:nvPr/>
            </p:nvSpPr>
            <p:spPr>
              <a:xfrm>
                <a:off x="7700185" y="6124074"/>
                <a:ext cx="14696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rPr>
                  <a:t>Formal sector</a:t>
                </a:r>
                <a:endParaRPr kumimoji="0" lang="fr-FR" sz="1800" b="0" i="0" u="none" strike="noStrike" kern="0" cap="none" spc="0" normalizeH="0" baseline="0" noProof="0">
                  <a:ln>
                    <a:noFill/>
                  </a:ln>
                  <a:solidFill>
                    <a:prstClr val="black"/>
                  </a:solidFill>
                  <a:effectLst/>
                  <a:uLnTx/>
                  <a:uFillTx/>
                  <a:latin typeface="Calibri"/>
                  <a:ea typeface="+mn-ea"/>
                </a:endParaRPr>
              </a:p>
            </p:txBody>
          </p:sp>
          <p:cxnSp>
            <p:nvCxnSpPr>
              <p:cNvPr id="33" name="Straight Arrow Connector 32">
                <a:extLst>
                  <a:ext uri="{FF2B5EF4-FFF2-40B4-BE49-F238E27FC236}">
                    <a16:creationId xmlns:a16="http://schemas.microsoft.com/office/drawing/2014/main" id="{25D519BA-BFD6-5CDF-E459-F4EEAA9D55F1}"/>
                  </a:ext>
                </a:extLst>
              </p:cNvPr>
              <p:cNvCxnSpPr/>
              <p:nvPr/>
            </p:nvCxnSpPr>
            <p:spPr>
              <a:xfrm>
                <a:off x="2279576" y="6052066"/>
                <a:ext cx="7416824" cy="0"/>
              </a:xfrm>
              <a:prstGeom prst="straightConnector1">
                <a:avLst/>
              </a:prstGeom>
              <a:noFill/>
              <a:ln w="38100" cap="flat" cmpd="sng" algn="ctr">
                <a:solidFill>
                  <a:schemeClr val="accent6"/>
                </a:solidFill>
                <a:prstDash val="solid"/>
                <a:tailEnd type="arrow"/>
              </a:ln>
              <a:effectLst/>
            </p:spPr>
          </p:cxnSp>
        </p:grpSp>
      </p:grpSp>
      <p:sp>
        <p:nvSpPr>
          <p:cNvPr id="34" name="TextBox 33">
            <a:extLst>
              <a:ext uri="{FF2B5EF4-FFF2-40B4-BE49-F238E27FC236}">
                <a16:creationId xmlns:a16="http://schemas.microsoft.com/office/drawing/2014/main" id="{C1326B5E-B9BB-F9F9-6DCC-6BF27553FBA6}"/>
              </a:ext>
            </a:extLst>
          </p:cNvPr>
          <p:cNvSpPr txBox="1"/>
          <p:nvPr/>
        </p:nvSpPr>
        <p:spPr>
          <a:xfrm>
            <a:off x="6366002" y="4995162"/>
            <a:ext cx="674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accent4"/>
                </a:solidFill>
                <a:effectLst/>
                <a:uLnTx/>
                <a:uFillTx/>
                <a:latin typeface="Calibri"/>
                <a:ea typeface="+mn-ea"/>
                <a:cs typeface="+mn-cs"/>
              </a:rPr>
              <a:t>???</a:t>
            </a:r>
            <a:endParaRPr kumimoji="0" lang="fr-FR" sz="2400" b="1" i="0" u="none" strike="noStrike" kern="0" cap="none" spc="0" normalizeH="0" baseline="0" noProof="0">
              <a:ln>
                <a:noFill/>
              </a:ln>
              <a:solidFill>
                <a:schemeClr val="accent4"/>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51179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40E3-E799-3D04-A46E-2E5D14427F1D}"/>
              </a:ext>
            </a:extLst>
          </p:cNvPr>
          <p:cNvSpPr>
            <a:spLocks noGrp="1"/>
          </p:cNvSpPr>
          <p:nvPr>
            <p:ph type="title"/>
          </p:nvPr>
        </p:nvSpPr>
        <p:spPr/>
        <p:txBody>
          <a:bodyPr/>
          <a:lstStyle/>
          <a:p>
            <a:r>
              <a:rPr lang="fr-FR" err="1"/>
              <a:t>Two</a:t>
            </a:r>
            <a:r>
              <a:rPr lang="fr-FR"/>
              <a:t> dimensions of social protection</a:t>
            </a:r>
            <a:endParaRPr lang="en-US"/>
          </a:p>
        </p:txBody>
      </p:sp>
      <p:sp>
        <p:nvSpPr>
          <p:cNvPr id="24" name="Content Placeholder 5">
            <a:extLst>
              <a:ext uri="{FF2B5EF4-FFF2-40B4-BE49-F238E27FC236}">
                <a16:creationId xmlns:a16="http://schemas.microsoft.com/office/drawing/2014/main" id="{B30A60BC-3FBC-F56B-AD9E-EEA551FD17B1}"/>
              </a:ext>
            </a:extLst>
          </p:cNvPr>
          <p:cNvSpPr txBox="1">
            <a:spLocks/>
          </p:cNvSpPr>
          <p:nvPr/>
        </p:nvSpPr>
        <p:spPr bwMode="auto">
          <a:xfrm>
            <a:off x="1524362" y="1947687"/>
            <a:ext cx="3723282" cy="205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ts val="2400"/>
              </a:spcBef>
              <a:spcAft>
                <a:spcPts val="600"/>
              </a:spcAft>
              <a:buFont typeface="Arial" panose="020B0604020202020204" pitchFamily="34" charset="0"/>
              <a:defRPr b="1" kern="1200">
                <a:solidFill>
                  <a:schemeClr val="accent2"/>
                </a:solidFill>
                <a:latin typeface="+mn-lt"/>
                <a:ea typeface="+mn-ea"/>
                <a:cs typeface="+mn-cs"/>
              </a:defRPr>
            </a:lvl1pPr>
            <a:lvl2pPr algn="l" rtl="0" eaLnBrk="0" fontAlgn="base" hangingPunct="0">
              <a:spcBef>
                <a:spcPts val="600"/>
              </a:spcBef>
              <a:spcAft>
                <a:spcPts val="600"/>
              </a:spcAft>
              <a:buFont typeface="Arial" panose="020B0604020202020204" pitchFamily="34" charset="0"/>
              <a:defRPr kern="1200">
                <a:solidFill>
                  <a:schemeClr val="tx1"/>
                </a:solidFill>
                <a:latin typeface="+mn-lt"/>
                <a:ea typeface="+mn-ea"/>
                <a:cs typeface="+mn-cs"/>
              </a:defRPr>
            </a:lvl2pPr>
            <a:lvl3pPr marL="250825" indent="-250825" algn="l" rtl="0" eaLnBrk="0" fontAlgn="base" hangingPunct="0">
              <a:spcBef>
                <a:spcPts val="600"/>
              </a:spcBef>
              <a:spcAft>
                <a:spcPct val="0"/>
              </a:spcAft>
              <a:buClr>
                <a:schemeClr val="accent2"/>
              </a:buClr>
              <a:buSzPct val="70000"/>
              <a:buFont typeface="Wingdings 3" panose="05040102010807070707" pitchFamily="18" charset="2"/>
              <a:buChar char=""/>
              <a:defRPr kern="1200">
                <a:solidFill>
                  <a:schemeClr val="tx1"/>
                </a:solidFill>
                <a:latin typeface="+mn-lt"/>
                <a:ea typeface="+mn-ea"/>
                <a:cs typeface="+mn-cs"/>
              </a:defRPr>
            </a:lvl3pPr>
            <a:lvl4pPr algn="l" rtl="0" eaLnBrk="0" fontAlgn="base" hangingPunct="0">
              <a:spcBef>
                <a:spcPts val="2400"/>
              </a:spcBef>
              <a:spcAft>
                <a:spcPts val="450"/>
              </a:spcAft>
              <a:buClr>
                <a:schemeClr val="accent2"/>
              </a:buClr>
              <a:buSzPct val="80000"/>
              <a:buFont typeface="Arial" panose="020B0604020202020204" pitchFamily="34" charset="0"/>
              <a:defRPr sz="1400" b="1" kern="1200">
                <a:solidFill>
                  <a:schemeClr val="accent2"/>
                </a:solidFill>
                <a:latin typeface="+mn-lt"/>
                <a:ea typeface="+mn-ea"/>
                <a:cs typeface="+mn-cs"/>
              </a:defRPr>
            </a:lvl4pPr>
            <a:lvl5pPr algn="l" rtl="0" eaLnBrk="0" fontAlgn="base" hangingPunct="0">
              <a:spcBef>
                <a:spcPts val="450"/>
              </a:spcBef>
              <a:spcAft>
                <a:spcPts val="450"/>
              </a:spcAft>
              <a:buClr>
                <a:schemeClr val="accent2"/>
              </a:buClr>
              <a:buSzPct val="80000"/>
              <a:buFont typeface="Arial" panose="020B0604020202020204" pitchFamily="34" charset="0"/>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1" indent="-285750" algn="just"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Arial" panose="020B0604020202020204"/>
                <a:ea typeface="+mn-ea"/>
                <a:cs typeface="+mn-cs"/>
              </a:rPr>
              <a:t>Discussion on social protection in ILC 2001 led to a new consensus: the priority must be given to the extension of coverage, exploring strategies like adapted social insurance, and social assistance.</a:t>
            </a:r>
          </a:p>
          <a:p>
            <a:pPr marL="0" marR="0" lvl="0" indent="0" algn="just" defTabSz="914400" rtl="0" eaLnBrk="0" fontAlgn="base" latinLnBrk="0" hangingPunct="0">
              <a:lnSpc>
                <a:spcPct val="100000"/>
              </a:lnSpc>
              <a:spcBef>
                <a:spcPts val="2400"/>
              </a:spcBef>
              <a:spcAft>
                <a:spcPts val="60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FA3C4B"/>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B8916695-CFF0-6ED5-E383-E6FA9A6D97BC}"/>
              </a:ext>
            </a:extLst>
          </p:cNvPr>
          <p:cNvGrpSpPr/>
          <p:nvPr/>
        </p:nvGrpSpPr>
        <p:grpSpPr>
          <a:xfrm>
            <a:off x="4223792" y="1207787"/>
            <a:ext cx="7344815" cy="4945906"/>
            <a:chOff x="2279576" y="1731586"/>
            <a:chExt cx="8424937" cy="5131152"/>
          </a:xfrm>
        </p:grpSpPr>
        <p:grpSp>
          <p:nvGrpSpPr>
            <p:cNvPr id="26" name="Group 25">
              <a:extLst>
                <a:ext uri="{FF2B5EF4-FFF2-40B4-BE49-F238E27FC236}">
                  <a16:creationId xmlns:a16="http://schemas.microsoft.com/office/drawing/2014/main" id="{F5E95407-608A-10D8-96F9-D3D8BE5499EC}"/>
                </a:ext>
              </a:extLst>
            </p:cNvPr>
            <p:cNvGrpSpPr/>
            <p:nvPr/>
          </p:nvGrpSpPr>
          <p:grpSpPr>
            <a:xfrm>
              <a:off x="2279576" y="1731586"/>
              <a:ext cx="8424937" cy="5131152"/>
              <a:chOff x="2279576" y="1731586"/>
              <a:chExt cx="8424937" cy="5131152"/>
            </a:xfrm>
          </p:grpSpPr>
          <p:sp>
            <p:nvSpPr>
              <p:cNvPr id="28" name="Rectangle 27">
                <a:extLst>
                  <a:ext uri="{FF2B5EF4-FFF2-40B4-BE49-F238E27FC236}">
                    <a16:creationId xmlns:a16="http://schemas.microsoft.com/office/drawing/2014/main" id="{CF19EE0F-DEF3-F632-6389-1E245B520571}"/>
                  </a:ext>
                </a:extLst>
              </p:cNvPr>
              <p:cNvSpPr/>
              <p:nvPr/>
            </p:nvSpPr>
            <p:spPr>
              <a:xfrm>
                <a:off x="6916339" y="4931110"/>
                <a:ext cx="475134" cy="1102483"/>
              </a:xfrm>
              <a:prstGeom prst="rect">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CD2D"/>
                  </a:solidFill>
                  <a:effectLst/>
                  <a:uLnTx/>
                  <a:uFillTx/>
                  <a:latin typeface="Calibri"/>
                  <a:ea typeface="+mn-ea"/>
                </a:endParaRPr>
              </a:p>
            </p:txBody>
          </p:sp>
          <p:grpSp>
            <p:nvGrpSpPr>
              <p:cNvPr id="29" name="Group 28">
                <a:extLst>
                  <a:ext uri="{FF2B5EF4-FFF2-40B4-BE49-F238E27FC236}">
                    <a16:creationId xmlns:a16="http://schemas.microsoft.com/office/drawing/2014/main" id="{D5A995B6-BF75-5782-9FCE-0FE51E840578}"/>
                  </a:ext>
                </a:extLst>
              </p:cNvPr>
              <p:cNvGrpSpPr/>
              <p:nvPr/>
            </p:nvGrpSpPr>
            <p:grpSpPr>
              <a:xfrm>
                <a:off x="2279576" y="1731586"/>
                <a:ext cx="8424937" cy="5131152"/>
                <a:chOff x="2279576" y="1731586"/>
                <a:chExt cx="8424937" cy="5131152"/>
              </a:xfrm>
            </p:grpSpPr>
            <p:sp>
              <p:nvSpPr>
                <p:cNvPr id="30" name="Rectangle 29">
                  <a:extLst>
                    <a:ext uri="{FF2B5EF4-FFF2-40B4-BE49-F238E27FC236}">
                      <a16:creationId xmlns:a16="http://schemas.microsoft.com/office/drawing/2014/main" id="{4A85E256-7229-181E-9DC3-7F14C1BD7A43}"/>
                    </a:ext>
                  </a:extLst>
                </p:cNvPr>
                <p:cNvSpPr/>
                <p:nvPr/>
              </p:nvSpPr>
              <p:spPr>
                <a:xfrm>
                  <a:off x="2405593" y="5717700"/>
                  <a:ext cx="216023" cy="315894"/>
                </a:xfrm>
                <a:prstGeom prst="rect">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CD2D"/>
                    </a:solidFill>
                    <a:effectLst/>
                    <a:uLnTx/>
                    <a:uFillTx/>
                    <a:latin typeface="Calibri"/>
                    <a:ea typeface="+mn-ea"/>
                  </a:endParaRPr>
                </a:p>
              </p:txBody>
            </p:sp>
            <p:sp>
              <p:nvSpPr>
                <p:cNvPr id="31" name="Rectangle 30">
                  <a:extLst>
                    <a:ext uri="{FF2B5EF4-FFF2-40B4-BE49-F238E27FC236}">
                      <a16:creationId xmlns:a16="http://schemas.microsoft.com/office/drawing/2014/main" id="{F485DBB7-1390-BC67-1711-48E738E0141B}"/>
                    </a:ext>
                  </a:extLst>
                </p:cNvPr>
                <p:cNvSpPr/>
                <p:nvPr/>
              </p:nvSpPr>
              <p:spPr>
                <a:xfrm>
                  <a:off x="2621615" y="5415540"/>
                  <a:ext cx="1152128" cy="618054"/>
                </a:xfrm>
                <a:prstGeom prst="rect">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CD2D"/>
                    </a:solidFill>
                    <a:effectLst/>
                    <a:uLnTx/>
                    <a:uFillTx/>
                    <a:latin typeface="Calibri"/>
                    <a:ea typeface="+mn-ea"/>
                  </a:endParaRPr>
                </a:p>
              </p:txBody>
            </p:sp>
            <p:sp>
              <p:nvSpPr>
                <p:cNvPr id="32" name="Rectangle 31">
                  <a:extLst>
                    <a:ext uri="{FF2B5EF4-FFF2-40B4-BE49-F238E27FC236}">
                      <a16:creationId xmlns:a16="http://schemas.microsoft.com/office/drawing/2014/main" id="{FF289CB2-3320-20E9-21AD-2C2C9A496CC7}"/>
                    </a:ext>
                  </a:extLst>
                </p:cNvPr>
                <p:cNvSpPr/>
                <p:nvPr/>
              </p:nvSpPr>
              <p:spPr>
                <a:xfrm>
                  <a:off x="5210771" y="5578765"/>
                  <a:ext cx="597197" cy="455216"/>
                </a:xfrm>
                <a:prstGeom prst="rect">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CD2D"/>
                    </a:solidFill>
                    <a:effectLst/>
                    <a:uLnTx/>
                    <a:uFillTx/>
                    <a:latin typeface="Calibri"/>
                    <a:ea typeface="+mn-ea"/>
                  </a:endParaRPr>
                </a:p>
              </p:txBody>
            </p:sp>
            <p:grpSp>
              <p:nvGrpSpPr>
                <p:cNvPr id="33" name="Group 32">
                  <a:extLst>
                    <a:ext uri="{FF2B5EF4-FFF2-40B4-BE49-F238E27FC236}">
                      <a16:creationId xmlns:a16="http://schemas.microsoft.com/office/drawing/2014/main" id="{B548F8FF-1482-2D31-7990-6210A02C04A7}"/>
                    </a:ext>
                  </a:extLst>
                </p:cNvPr>
                <p:cNvGrpSpPr/>
                <p:nvPr/>
              </p:nvGrpSpPr>
              <p:grpSpPr>
                <a:xfrm>
                  <a:off x="2279576" y="1731586"/>
                  <a:ext cx="8424937" cy="5131152"/>
                  <a:chOff x="2279576" y="1731586"/>
                  <a:chExt cx="8424937" cy="5131152"/>
                </a:xfrm>
              </p:grpSpPr>
              <p:sp>
                <p:nvSpPr>
                  <p:cNvPr id="34" name="TextBox 33">
                    <a:extLst>
                      <a:ext uri="{FF2B5EF4-FFF2-40B4-BE49-F238E27FC236}">
                        <a16:creationId xmlns:a16="http://schemas.microsoft.com/office/drawing/2014/main" id="{CCE37626-CF69-C7FA-0805-37589CB98A97}"/>
                      </a:ext>
                    </a:extLst>
                  </p:cNvPr>
                  <p:cNvSpPr txBox="1"/>
                  <p:nvPr/>
                </p:nvSpPr>
                <p:spPr>
                  <a:xfrm>
                    <a:off x="5186597" y="6524184"/>
                    <a:ext cx="130195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rPr>
                      <a:t>POPULATION</a:t>
                    </a:r>
                    <a:endParaRPr kumimoji="0" lang="fr-FR" sz="1600" b="1" i="0" u="none" strike="noStrike" kern="0" cap="none" spc="0" normalizeH="0" baseline="0" noProof="0">
                      <a:ln>
                        <a:noFill/>
                      </a:ln>
                      <a:solidFill>
                        <a:prstClr val="black"/>
                      </a:solidFill>
                      <a:effectLst/>
                      <a:uLnTx/>
                      <a:uFillTx/>
                      <a:latin typeface="Calibri"/>
                      <a:ea typeface="+mn-ea"/>
                    </a:endParaRPr>
                  </a:p>
                </p:txBody>
              </p:sp>
              <p:sp>
                <p:nvSpPr>
                  <p:cNvPr id="35" name="TextBox 34">
                    <a:extLst>
                      <a:ext uri="{FF2B5EF4-FFF2-40B4-BE49-F238E27FC236}">
                        <a16:creationId xmlns:a16="http://schemas.microsoft.com/office/drawing/2014/main" id="{722E6BE2-0D89-CAD5-4B2A-77315CD97964}"/>
                      </a:ext>
                    </a:extLst>
                  </p:cNvPr>
                  <p:cNvSpPr txBox="1"/>
                  <p:nvPr/>
                </p:nvSpPr>
                <p:spPr>
                  <a:xfrm>
                    <a:off x="9156342" y="2091627"/>
                    <a:ext cx="154817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rPr>
                      <a:t>Level of protection</a:t>
                    </a:r>
                    <a:endParaRPr kumimoji="0" lang="fr-FR" sz="1800" b="0" i="0" u="none" strike="noStrike" kern="0" cap="none" spc="0" normalizeH="0" baseline="0" noProof="0">
                      <a:ln>
                        <a:noFill/>
                      </a:ln>
                      <a:solidFill>
                        <a:prstClr val="black"/>
                      </a:solidFill>
                      <a:effectLst/>
                      <a:uLnTx/>
                      <a:uFillTx/>
                      <a:latin typeface="Calibri"/>
                      <a:ea typeface="+mn-ea"/>
                    </a:endParaRPr>
                  </a:p>
                </p:txBody>
              </p:sp>
              <p:sp>
                <p:nvSpPr>
                  <p:cNvPr id="36" name="Rectangle 35">
                    <a:extLst>
                      <a:ext uri="{FF2B5EF4-FFF2-40B4-BE49-F238E27FC236}">
                        <a16:creationId xmlns:a16="http://schemas.microsoft.com/office/drawing/2014/main" id="{5E6B8DEA-28E5-AAAD-6B06-41562D7DBF27}"/>
                      </a:ext>
                    </a:extLst>
                  </p:cNvPr>
                  <p:cNvSpPr/>
                  <p:nvPr/>
                </p:nvSpPr>
                <p:spPr>
                  <a:xfrm>
                    <a:off x="7392145" y="4377410"/>
                    <a:ext cx="216023" cy="165618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37" name="Rectangle 36">
                    <a:extLst>
                      <a:ext uri="{FF2B5EF4-FFF2-40B4-BE49-F238E27FC236}">
                        <a16:creationId xmlns:a16="http://schemas.microsoft.com/office/drawing/2014/main" id="{AE228CE9-0773-B813-3423-9070724D1ED4}"/>
                      </a:ext>
                    </a:extLst>
                  </p:cNvPr>
                  <p:cNvSpPr/>
                  <p:nvPr/>
                </p:nvSpPr>
                <p:spPr>
                  <a:xfrm>
                    <a:off x="7608167" y="2793234"/>
                    <a:ext cx="1152128" cy="3240360"/>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38" name="Rectangle 37">
                    <a:extLst>
                      <a:ext uri="{FF2B5EF4-FFF2-40B4-BE49-F238E27FC236}">
                        <a16:creationId xmlns:a16="http://schemas.microsoft.com/office/drawing/2014/main" id="{5177CB93-18AC-4954-9237-11556BCDABD7}"/>
                      </a:ext>
                    </a:extLst>
                  </p:cNvPr>
                  <p:cNvSpPr/>
                  <p:nvPr/>
                </p:nvSpPr>
                <p:spPr>
                  <a:xfrm>
                    <a:off x="8760295" y="2505202"/>
                    <a:ext cx="324036" cy="3528392"/>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cxnSp>
                <p:nvCxnSpPr>
                  <p:cNvPr id="39" name="Straight Arrow Connector 38">
                    <a:extLst>
                      <a:ext uri="{FF2B5EF4-FFF2-40B4-BE49-F238E27FC236}">
                        <a16:creationId xmlns:a16="http://schemas.microsoft.com/office/drawing/2014/main" id="{42A9E1A2-F6E0-B859-2339-5E83919E1B58}"/>
                      </a:ext>
                    </a:extLst>
                  </p:cNvPr>
                  <p:cNvCxnSpPr/>
                  <p:nvPr/>
                </p:nvCxnSpPr>
                <p:spPr>
                  <a:xfrm flipV="1">
                    <a:off x="9115002" y="1731586"/>
                    <a:ext cx="0" cy="4320480"/>
                  </a:xfrm>
                  <a:prstGeom prst="straightConnector1">
                    <a:avLst/>
                  </a:prstGeom>
                  <a:noFill/>
                  <a:ln w="38100" cap="flat" cmpd="sng" algn="ctr">
                    <a:solidFill>
                      <a:schemeClr val="accent6"/>
                    </a:solidFill>
                    <a:prstDash val="solid"/>
                    <a:tailEnd type="arrow"/>
                  </a:ln>
                  <a:effectLst/>
                </p:spPr>
              </p:cxnSp>
              <p:sp>
                <p:nvSpPr>
                  <p:cNvPr id="40" name="TextBox 39">
                    <a:extLst>
                      <a:ext uri="{FF2B5EF4-FFF2-40B4-BE49-F238E27FC236}">
                        <a16:creationId xmlns:a16="http://schemas.microsoft.com/office/drawing/2014/main" id="{1854FD4E-AC35-0268-342D-C5B9C4011575}"/>
                      </a:ext>
                    </a:extLst>
                  </p:cNvPr>
                  <p:cNvSpPr txBox="1"/>
                  <p:nvPr/>
                </p:nvSpPr>
                <p:spPr>
                  <a:xfrm>
                    <a:off x="2763610" y="6101580"/>
                    <a:ext cx="62247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rPr>
                      <a:t>Poor</a:t>
                    </a:r>
                    <a:endParaRPr kumimoji="0" lang="fr-FR" sz="1800" b="0" i="0" u="none" strike="noStrike" kern="0" cap="none" spc="0" normalizeH="0" baseline="0" noProof="0">
                      <a:ln>
                        <a:noFill/>
                      </a:ln>
                      <a:solidFill>
                        <a:prstClr val="black"/>
                      </a:solidFill>
                      <a:effectLst/>
                      <a:uLnTx/>
                      <a:uFillTx/>
                      <a:latin typeface="Calibri"/>
                      <a:ea typeface="+mn-ea"/>
                    </a:endParaRPr>
                  </a:p>
                </p:txBody>
              </p:sp>
              <p:sp>
                <p:nvSpPr>
                  <p:cNvPr id="41" name="TextBox 40">
                    <a:extLst>
                      <a:ext uri="{FF2B5EF4-FFF2-40B4-BE49-F238E27FC236}">
                        <a16:creationId xmlns:a16="http://schemas.microsoft.com/office/drawing/2014/main" id="{F99285A1-00A6-FEBA-F73D-F7A7F327A5D4}"/>
                      </a:ext>
                    </a:extLst>
                  </p:cNvPr>
                  <p:cNvSpPr txBox="1"/>
                  <p:nvPr/>
                </p:nvSpPr>
                <p:spPr>
                  <a:xfrm>
                    <a:off x="4583833" y="6124074"/>
                    <a:ext cx="2304798" cy="36576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rPr>
                      <a:t>Rest of informal sector</a:t>
                    </a:r>
                    <a:endParaRPr kumimoji="0" lang="fr-FR" sz="1800" b="0" i="0" u="none" strike="noStrike" kern="0" cap="none" spc="0" normalizeH="0" baseline="0" noProof="0">
                      <a:ln>
                        <a:noFill/>
                      </a:ln>
                      <a:solidFill>
                        <a:prstClr val="black"/>
                      </a:solidFill>
                      <a:effectLst/>
                      <a:uLnTx/>
                      <a:uFillTx/>
                      <a:latin typeface="Calibri"/>
                      <a:ea typeface="+mn-ea"/>
                    </a:endParaRPr>
                  </a:p>
                </p:txBody>
              </p:sp>
              <p:sp>
                <p:nvSpPr>
                  <p:cNvPr id="42" name="TextBox 41">
                    <a:extLst>
                      <a:ext uri="{FF2B5EF4-FFF2-40B4-BE49-F238E27FC236}">
                        <a16:creationId xmlns:a16="http://schemas.microsoft.com/office/drawing/2014/main" id="{AC41D657-2039-A6F3-637B-D84BB755E11F}"/>
                      </a:ext>
                    </a:extLst>
                  </p:cNvPr>
                  <p:cNvSpPr txBox="1"/>
                  <p:nvPr/>
                </p:nvSpPr>
                <p:spPr>
                  <a:xfrm>
                    <a:off x="7700185" y="6124074"/>
                    <a:ext cx="14696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rPr>
                      <a:t>Formal sector</a:t>
                    </a:r>
                    <a:endParaRPr kumimoji="0" lang="fr-FR" sz="1800" b="0" i="0" u="none" strike="noStrike" kern="0" cap="none" spc="0" normalizeH="0" baseline="0" noProof="0">
                      <a:ln>
                        <a:noFill/>
                      </a:ln>
                      <a:solidFill>
                        <a:prstClr val="black"/>
                      </a:solidFill>
                      <a:effectLst/>
                      <a:uLnTx/>
                      <a:uFillTx/>
                      <a:latin typeface="Calibri"/>
                      <a:ea typeface="+mn-ea"/>
                    </a:endParaRPr>
                  </a:p>
                </p:txBody>
              </p:sp>
              <p:cxnSp>
                <p:nvCxnSpPr>
                  <p:cNvPr id="43" name="Straight Arrow Connector 42">
                    <a:extLst>
                      <a:ext uri="{FF2B5EF4-FFF2-40B4-BE49-F238E27FC236}">
                        <a16:creationId xmlns:a16="http://schemas.microsoft.com/office/drawing/2014/main" id="{9C9B1360-261B-D57A-917F-0BD6543F4DB6}"/>
                      </a:ext>
                    </a:extLst>
                  </p:cNvPr>
                  <p:cNvCxnSpPr/>
                  <p:nvPr/>
                </p:nvCxnSpPr>
                <p:spPr>
                  <a:xfrm>
                    <a:off x="2279576" y="6052066"/>
                    <a:ext cx="7416824" cy="0"/>
                  </a:xfrm>
                  <a:prstGeom prst="straightConnector1">
                    <a:avLst/>
                  </a:prstGeom>
                  <a:noFill/>
                  <a:ln w="38100" cap="flat" cmpd="sng" algn="ctr">
                    <a:solidFill>
                      <a:schemeClr val="accent6"/>
                    </a:solidFill>
                    <a:prstDash val="solid"/>
                    <a:tailEnd type="arrow"/>
                  </a:ln>
                  <a:effectLst/>
                </p:spPr>
              </p:cxnSp>
            </p:grpSp>
          </p:grpSp>
        </p:grpSp>
        <p:sp>
          <p:nvSpPr>
            <p:cNvPr id="27" name="AutoShape 17">
              <a:extLst>
                <a:ext uri="{FF2B5EF4-FFF2-40B4-BE49-F238E27FC236}">
                  <a16:creationId xmlns:a16="http://schemas.microsoft.com/office/drawing/2014/main" id="{3A15EFAC-1245-F226-A5C6-5626EC508505}"/>
                </a:ext>
              </a:extLst>
            </p:cNvPr>
            <p:cNvSpPr>
              <a:spLocks noChangeArrowheads="1"/>
            </p:cNvSpPr>
            <p:nvPr/>
          </p:nvSpPr>
          <p:spPr bwMode="auto">
            <a:xfrm rot="10800000">
              <a:off x="7026770" y="5292810"/>
              <a:ext cx="365374" cy="37908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20000"/>
                <a:lumOff val="80000"/>
              </a:schemeClr>
            </a:solidFill>
            <a:ln w="19050">
              <a:solidFill>
                <a:sysClr val="window" lastClr="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black"/>
                </a:solidFill>
                <a:effectLst/>
                <a:uLnTx/>
                <a:uFillTx/>
                <a:latin typeface="Calibri"/>
                <a:ea typeface="+mn-ea"/>
              </a:endParaRPr>
            </a:p>
          </p:txBody>
        </p:sp>
      </p:grpSp>
    </p:spTree>
    <p:extLst>
      <p:ext uri="{BB962C8B-B14F-4D97-AF65-F5344CB8AC3E}">
        <p14:creationId xmlns:p14="http://schemas.microsoft.com/office/powerpoint/2010/main" val="3411276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7A834-AEDF-4796-8BFC-448C855130C2}"/>
              </a:ext>
            </a:extLst>
          </p:cNvPr>
          <p:cNvSpPr>
            <a:spLocks noGrp="1"/>
          </p:cNvSpPr>
          <p:nvPr>
            <p:ph type="title"/>
          </p:nvPr>
        </p:nvSpPr>
        <p:spPr/>
        <p:txBody>
          <a:bodyPr/>
          <a:lstStyle/>
          <a:p>
            <a:r>
              <a:rPr lang="fr-FR"/>
              <a:t>Social protection </a:t>
            </a:r>
            <a:r>
              <a:rPr lang="fr-FR" err="1"/>
              <a:t>floors</a:t>
            </a:r>
            <a:endParaRPr lang="en-GB"/>
          </a:p>
        </p:txBody>
      </p:sp>
      <p:sp>
        <p:nvSpPr>
          <p:cNvPr id="6" name="Content Placeholder 5">
            <a:extLst>
              <a:ext uri="{FF2B5EF4-FFF2-40B4-BE49-F238E27FC236}">
                <a16:creationId xmlns:a16="http://schemas.microsoft.com/office/drawing/2014/main" id="{A0AEE3C3-D084-4FEB-9B98-99DAFBC16489}"/>
              </a:ext>
            </a:extLst>
          </p:cNvPr>
          <p:cNvSpPr>
            <a:spLocks noGrp="1"/>
          </p:cNvSpPr>
          <p:nvPr>
            <p:ph sz="quarter" idx="13"/>
          </p:nvPr>
        </p:nvSpPr>
        <p:spPr>
          <a:xfrm>
            <a:off x="1403812" y="1568337"/>
            <a:ext cx="3840427" cy="2304256"/>
          </a:xfrm>
        </p:spPr>
        <p:txBody>
          <a:bodyPr/>
          <a:lstStyle/>
          <a:p>
            <a:pPr marL="285750" lvl="1" indent="-285750" algn="just">
              <a:buFont typeface="Arial" panose="020B0604020202020204" pitchFamily="34" charset="0"/>
              <a:buChar char="•"/>
            </a:pPr>
            <a:r>
              <a:rPr lang="en-US"/>
              <a:t>All residents should enjoy at least a minimum level of social protection</a:t>
            </a:r>
          </a:p>
          <a:p>
            <a:pPr marL="285750" lvl="1" indent="-285750" algn="just">
              <a:buFont typeface="Arial" panose="020B0604020202020204" pitchFamily="34" charset="0"/>
              <a:buChar char="•"/>
            </a:pPr>
            <a:r>
              <a:rPr lang="en-US"/>
              <a:t>Member states of the ILO should establish SPFs as a fundamental element of their social protection systems</a:t>
            </a:r>
          </a:p>
        </p:txBody>
      </p:sp>
      <p:grpSp>
        <p:nvGrpSpPr>
          <p:cNvPr id="22" name="Group 21">
            <a:extLst>
              <a:ext uri="{FF2B5EF4-FFF2-40B4-BE49-F238E27FC236}">
                <a16:creationId xmlns:a16="http://schemas.microsoft.com/office/drawing/2014/main" id="{B55E4D0E-167D-3919-58B7-1D082ED64C61}"/>
              </a:ext>
            </a:extLst>
          </p:cNvPr>
          <p:cNvGrpSpPr/>
          <p:nvPr/>
        </p:nvGrpSpPr>
        <p:grpSpPr>
          <a:xfrm>
            <a:off x="2999656" y="1196752"/>
            <a:ext cx="8064897" cy="5131152"/>
            <a:chOff x="2279576" y="1731586"/>
            <a:chExt cx="8064897" cy="5131152"/>
          </a:xfrm>
        </p:grpSpPr>
        <p:sp>
          <p:nvSpPr>
            <p:cNvPr id="23" name="Rectangle 22">
              <a:extLst>
                <a:ext uri="{FF2B5EF4-FFF2-40B4-BE49-F238E27FC236}">
                  <a16:creationId xmlns:a16="http://schemas.microsoft.com/office/drawing/2014/main" id="{124990A4-C91D-BD56-C799-3B22E85B3283}"/>
                </a:ext>
              </a:extLst>
            </p:cNvPr>
            <p:cNvSpPr/>
            <p:nvPr/>
          </p:nvSpPr>
          <p:spPr>
            <a:xfrm>
              <a:off x="2405593" y="5415539"/>
              <a:ext cx="4986552" cy="610364"/>
            </a:xfrm>
            <a:prstGeom prst="rect">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grpSp>
          <p:nvGrpSpPr>
            <p:cNvPr id="24" name="Group 23">
              <a:extLst>
                <a:ext uri="{FF2B5EF4-FFF2-40B4-BE49-F238E27FC236}">
                  <a16:creationId xmlns:a16="http://schemas.microsoft.com/office/drawing/2014/main" id="{9708004E-B814-52E7-6195-A8EE8E7EA553}"/>
                </a:ext>
              </a:extLst>
            </p:cNvPr>
            <p:cNvGrpSpPr/>
            <p:nvPr/>
          </p:nvGrpSpPr>
          <p:grpSpPr>
            <a:xfrm>
              <a:off x="2279576" y="1731586"/>
              <a:ext cx="8064897" cy="5131152"/>
              <a:chOff x="2279576" y="1731586"/>
              <a:chExt cx="8064897" cy="5131152"/>
            </a:xfrm>
          </p:grpSpPr>
          <p:sp>
            <p:nvSpPr>
              <p:cNvPr id="26" name="Rectangle 25">
                <a:extLst>
                  <a:ext uri="{FF2B5EF4-FFF2-40B4-BE49-F238E27FC236}">
                    <a16:creationId xmlns:a16="http://schemas.microsoft.com/office/drawing/2014/main" id="{E4AE99CF-85E9-84B2-E48A-332DD3F4F162}"/>
                  </a:ext>
                </a:extLst>
              </p:cNvPr>
              <p:cNvSpPr/>
              <p:nvPr/>
            </p:nvSpPr>
            <p:spPr>
              <a:xfrm>
                <a:off x="2405593" y="5717700"/>
                <a:ext cx="216023" cy="31589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27" name="Rectangle 26">
                <a:extLst>
                  <a:ext uri="{FF2B5EF4-FFF2-40B4-BE49-F238E27FC236}">
                    <a16:creationId xmlns:a16="http://schemas.microsoft.com/office/drawing/2014/main" id="{CDC464C3-2D39-6D75-7433-3C6C35051C31}"/>
                  </a:ext>
                </a:extLst>
              </p:cNvPr>
              <p:cNvSpPr/>
              <p:nvPr/>
            </p:nvSpPr>
            <p:spPr>
              <a:xfrm>
                <a:off x="2621615" y="5415540"/>
                <a:ext cx="1152128" cy="61805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28" name="Rectangle 27">
                <a:extLst>
                  <a:ext uri="{FF2B5EF4-FFF2-40B4-BE49-F238E27FC236}">
                    <a16:creationId xmlns:a16="http://schemas.microsoft.com/office/drawing/2014/main" id="{683503D3-30F9-9DA6-5AC2-67240752AE8C}"/>
                  </a:ext>
                </a:extLst>
              </p:cNvPr>
              <p:cNvSpPr/>
              <p:nvPr/>
            </p:nvSpPr>
            <p:spPr>
              <a:xfrm>
                <a:off x="3500582" y="5504872"/>
                <a:ext cx="597197" cy="528721"/>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grpSp>
            <p:nvGrpSpPr>
              <p:cNvPr id="29" name="Group 28">
                <a:extLst>
                  <a:ext uri="{FF2B5EF4-FFF2-40B4-BE49-F238E27FC236}">
                    <a16:creationId xmlns:a16="http://schemas.microsoft.com/office/drawing/2014/main" id="{E6D49C05-34E4-715F-D606-1B24527075FA}"/>
                  </a:ext>
                </a:extLst>
              </p:cNvPr>
              <p:cNvGrpSpPr/>
              <p:nvPr/>
            </p:nvGrpSpPr>
            <p:grpSpPr>
              <a:xfrm>
                <a:off x="2279576" y="1731586"/>
                <a:ext cx="8064897" cy="5131152"/>
                <a:chOff x="2279576" y="1731586"/>
                <a:chExt cx="8064897" cy="5131152"/>
              </a:xfrm>
            </p:grpSpPr>
            <p:sp>
              <p:nvSpPr>
                <p:cNvPr id="30" name="TextBox 29">
                  <a:extLst>
                    <a:ext uri="{FF2B5EF4-FFF2-40B4-BE49-F238E27FC236}">
                      <a16:creationId xmlns:a16="http://schemas.microsoft.com/office/drawing/2014/main" id="{B87BEEA8-B7E2-C453-C462-504170128050}"/>
                    </a:ext>
                  </a:extLst>
                </p:cNvPr>
                <p:cNvSpPr txBox="1"/>
                <p:nvPr/>
              </p:nvSpPr>
              <p:spPr>
                <a:xfrm>
                  <a:off x="5186597" y="6524184"/>
                  <a:ext cx="1317990"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6"/>
                      </a:solidFill>
                      <a:effectLst/>
                      <a:uLnTx/>
                      <a:uFillTx/>
                      <a:latin typeface="Calibri"/>
                      <a:ea typeface="+mn-ea"/>
                    </a:rPr>
                    <a:t>POPULATION</a:t>
                  </a:r>
                  <a:endParaRPr kumimoji="0" lang="fr-FR" sz="1600" b="1" i="0" u="none" strike="noStrike" kern="0" cap="none" spc="0" normalizeH="0" baseline="0" noProof="0">
                    <a:ln>
                      <a:noFill/>
                    </a:ln>
                    <a:solidFill>
                      <a:schemeClr val="accent6"/>
                    </a:solidFill>
                    <a:effectLst/>
                    <a:uLnTx/>
                    <a:uFillTx/>
                    <a:latin typeface="Calibri"/>
                    <a:ea typeface="+mn-ea"/>
                  </a:endParaRPr>
                </a:p>
              </p:txBody>
            </p:sp>
            <p:sp>
              <p:nvSpPr>
                <p:cNvPr id="31" name="TextBox 30">
                  <a:extLst>
                    <a:ext uri="{FF2B5EF4-FFF2-40B4-BE49-F238E27FC236}">
                      <a16:creationId xmlns:a16="http://schemas.microsoft.com/office/drawing/2014/main" id="{9B1C944B-3C1C-AA9A-E004-AECB5293CC08}"/>
                    </a:ext>
                  </a:extLst>
                </p:cNvPr>
                <p:cNvSpPr txBox="1"/>
                <p:nvPr/>
              </p:nvSpPr>
              <p:spPr>
                <a:xfrm>
                  <a:off x="9156343" y="2091627"/>
                  <a:ext cx="118813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Level of protection</a:t>
                  </a:r>
                  <a:endParaRPr kumimoji="0" lang="fr-FR" sz="1800" b="0" i="0" u="none" strike="noStrike" kern="0" cap="none" spc="0" normalizeH="0" baseline="0" noProof="0">
                    <a:ln>
                      <a:noFill/>
                    </a:ln>
                    <a:solidFill>
                      <a:schemeClr val="accent6"/>
                    </a:solidFill>
                    <a:effectLst/>
                    <a:uLnTx/>
                    <a:uFillTx/>
                    <a:latin typeface="Calibri"/>
                    <a:ea typeface="+mn-ea"/>
                  </a:endParaRPr>
                </a:p>
              </p:txBody>
            </p:sp>
            <p:sp>
              <p:nvSpPr>
                <p:cNvPr id="32" name="Rectangle 31">
                  <a:extLst>
                    <a:ext uri="{FF2B5EF4-FFF2-40B4-BE49-F238E27FC236}">
                      <a16:creationId xmlns:a16="http://schemas.microsoft.com/office/drawing/2014/main" id="{6F61D60A-170A-0032-686C-A16BE9D50D18}"/>
                    </a:ext>
                  </a:extLst>
                </p:cNvPr>
                <p:cNvSpPr/>
                <p:nvPr/>
              </p:nvSpPr>
              <p:spPr>
                <a:xfrm>
                  <a:off x="7392145" y="4377410"/>
                  <a:ext cx="216023" cy="165618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33" name="Rectangle 32">
                  <a:extLst>
                    <a:ext uri="{FF2B5EF4-FFF2-40B4-BE49-F238E27FC236}">
                      <a16:creationId xmlns:a16="http://schemas.microsoft.com/office/drawing/2014/main" id="{F7897816-9537-A2AE-0769-2E9F80F4AB8A}"/>
                    </a:ext>
                  </a:extLst>
                </p:cNvPr>
                <p:cNvSpPr/>
                <p:nvPr/>
              </p:nvSpPr>
              <p:spPr>
                <a:xfrm>
                  <a:off x="7608167" y="2793234"/>
                  <a:ext cx="1152128" cy="3240360"/>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34" name="Rectangle 33">
                  <a:extLst>
                    <a:ext uri="{FF2B5EF4-FFF2-40B4-BE49-F238E27FC236}">
                      <a16:creationId xmlns:a16="http://schemas.microsoft.com/office/drawing/2014/main" id="{F466683A-E9A7-6C4D-6C20-EA80C14F7501}"/>
                    </a:ext>
                  </a:extLst>
                </p:cNvPr>
                <p:cNvSpPr/>
                <p:nvPr/>
              </p:nvSpPr>
              <p:spPr>
                <a:xfrm>
                  <a:off x="8760295" y="2505202"/>
                  <a:ext cx="324036" cy="3528392"/>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cxnSp>
              <p:nvCxnSpPr>
                <p:cNvPr id="35" name="Straight Arrow Connector 34">
                  <a:extLst>
                    <a:ext uri="{FF2B5EF4-FFF2-40B4-BE49-F238E27FC236}">
                      <a16:creationId xmlns:a16="http://schemas.microsoft.com/office/drawing/2014/main" id="{DB83B0D1-1B76-2712-912E-1FD45A7917B8}"/>
                    </a:ext>
                  </a:extLst>
                </p:cNvPr>
                <p:cNvCxnSpPr/>
                <p:nvPr/>
              </p:nvCxnSpPr>
              <p:spPr>
                <a:xfrm flipV="1">
                  <a:off x="9115002" y="1731586"/>
                  <a:ext cx="0" cy="4320480"/>
                </a:xfrm>
                <a:prstGeom prst="straightConnector1">
                  <a:avLst/>
                </a:prstGeom>
                <a:noFill/>
                <a:ln w="38100" cap="flat" cmpd="sng" algn="ctr">
                  <a:solidFill>
                    <a:schemeClr val="accent6"/>
                  </a:solidFill>
                  <a:prstDash val="solid"/>
                  <a:tailEnd type="arrow"/>
                </a:ln>
                <a:effectLst/>
              </p:spPr>
            </p:cxnSp>
            <p:sp>
              <p:nvSpPr>
                <p:cNvPr id="36" name="TextBox 35">
                  <a:extLst>
                    <a:ext uri="{FF2B5EF4-FFF2-40B4-BE49-F238E27FC236}">
                      <a16:creationId xmlns:a16="http://schemas.microsoft.com/office/drawing/2014/main" id="{E27A942B-8DCE-AC8B-5D80-DA4A165C2B58}"/>
                    </a:ext>
                  </a:extLst>
                </p:cNvPr>
                <p:cNvSpPr txBox="1"/>
                <p:nvPr/>
              </p:nvSpPr>
              <p:spPr>
                <a:xfrm>
                  <a:off x="2763610" y="6101580"/>
                  <a:ext cx="62247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Poor</a:t>
                  </a:r>
                  <a:endParaRPr kumimoji="0" lang="fr-FR" sz="1800" b="0" i="0" u="none" strike="noStrike" kern="0" cap="none" spc="0" normalizeH="0" baseline="0" noProof="0">
                    <a:ln>
                      <a:noFill/>
                    </a:ln>
                    <a:solidFill>
                      <a:schemeClr val="accent6"/>
                    </a:solidFill>
                    <a:effectLst/>
                    <a:uLnTx/>
                    <a:uFillTx/>
                    <a:latin typeface="Calibri"/>
                    <a:ea typeface="+mn-ea"/>
                  </a:endParaRPr>
                </a:p>
              </p:txBody>
            </p:sp>
            <p:sp>
              <p:nvSpPr>
                <p:cNvPr id="37" name="TextBox 36">
                  <a:extLst>
                    <a:ext uri="{FF2B5EF4-FFF2-40B4-BE49-F238E27FC236}">
                      <a16:creationId xmlns:a16="http://schemas.microsoft.com/office/drawing/2014/main" id="{94DA95D0-8130-DB62-72B8-B351E91111ED}"/>
                    </a:ext>
                  </a:extLst>
                </p:cNvPr>
                <p:cNvSpPr txBox="1"/>
                <p:nvPr/>
              </p:nvSpPr>
              <p:spPr>
                <a:xfrm>
                  <a:off x="4583833" y="6124074"/>
                  <a:ext cx="2304798" cy="36576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Rest of informal sector</a:t>
                  </a:r>
                  <a:endParaRPr kumimoji="0" lang="fr-FR" sz="1800" b="0" i="0" u="none" strike="noStrike" kern="0" cap="none" spc="0" normalizeH="0" baseline="0" noProof="0">
                    <a:ln>
                      <a:noFill/>
                    </a:ln>
                    <a:solidFill>
                      <a:schemeClr val="accent6"/>
                    </a:solidFill>
                    <a:effectLst/>
                    <a:uLnTx/>
                    <a:uFillTx/>
                    <a:latin typeface="Calibri"/>
                    <a:ea typeface="+mn-ea"/>
                  </a:endParaRPr>
                </a:p>
              </p:txBody>
            </p:sp>
            <p:sp>
              <p:nvSpPr>
                <p:cNvPr id="38" name="TextBox 37">
                  <a:extLst>
                    <a:ext uri="{FF2B5EF4-FFF2-40B4-BE49-F238E27FC236}">
                      <a16:creationId xmlns:a16="http://schemas.microsoft.com/office/drawing/2014/main" id="{2A4A2F62-A6ED-77B3-15F9-E22B80D25F23}"/>
                    </a:ext>
                  </a:extLst>
                </p:cNvPr>
                <p:cNvSpPr txBox="1"/>
                <p:nvPr/>
              </p:nvSpPr>
              <p:spPr>
                <a:xfrm>
                  <a:off x="7700185" y="6124074"/>
                  <a:ext cx="14696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Formal sector</a:t>
                  </a:r>
                  <a:endParaRPr kumimoji="0" lang="fr-FR" sz="1800" b="0" i="0" u="none" strike="noStrike" kern="0" cap="none" spc="0" normalizeH="0" baseline="0" noProof="0">
                    <a:ln>
                      <a:noFill/>
                    </a:ln>
                    <a:solidFill>
                      <a:schemeClr val="accent6"/>
                    </a:solidFill>
                    <a:effectLst/>
                    <a:uLnTx/>
                    <a:uFillTx/>
                    <a:latin typeface="Calibri"/>
                    <a:ea typeface="+mn-ea"/>
                  </a:endParaRPr>
                </a:p>
              </p:txBody>
            </p:sp>
            <p:cxnSp>
              <p:nvCxnSpPr>
                <p:cNvPr id="39" name="Straight Arrow Connector 38">
                  <a:extLst>
                    <a:ext uri="{FF2B5EF4-FFF2-40B4-BE49-F238E27FC236}">
                      <a16:creationId xmlns:a16="http://schemas.microsoft.com/office/drawing/2014/main" id="{A4CD906A-D444-6B85-56CA-0C9DB7F826D3}"/>
                    </a:ext>
                  </a:extLst>
                </p:cNvPr>
                <p:cNvCxnSpPr/>
                <p:nvPr/>
              </p:nvCxnSpPr>
              <p:spPr>
                <a:xfrm>
                  <a:off x="2279576" y="6052066"/>
                  <a:ext cx="7416824" cy="0"/>
                </a:xfrm>
                <a:prstGeom prst="straightConnector1">
                  <a:avLst/>
                </a:prstGeom>
                <a:noFill/>
                <a:ln w="38100" cap="flat" cmpd="sng" algn="ctr">
                  <a:solidFill>
                    <a:schemeClr val="accent6"/>
                  </a:solidFill>
                  <a:prstDash val="solid"/>
                  <a:tailEnd type="arrow"/>
                </a:ln>
                <a:effectLst/>
              </p:spPr>
            </p:cxnSp>
          </p:grpSp>
        </p:grpSp>
        <p:sp>
          <p:nvSpPr>
            <p:cNvPr id="25" name="TextBox 24">
              <a:extLst>
                <a:ext uri="{FF2B5EF4-FFF2-40B4-BE49-F238E27FC236}">
                  <a16:creationId xmlns:a16="http://schemas.microsoft.com/office/drawing/2014/main" id="{A9197B67-4A2D-D0C6-570A-22406F4DF0C7}"/>
                </a:ext>
              </a:extLst>
            </p:cNvPr>
            <p:cNvSpPr txBox="1"/>
            <p:nvPr/>
          </p:nvSpPr>
          <p:spPr>
            <a:xfrm>
              <a:off x="4574898" y="5541943"/>
              <a:ext cx="234012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rPr>
                <a:t>Nationally defined SPF</a:t>
              </a:r>
              <a:endParaRPr kumimoji="0" lang="fr-FR" sz="1800" b="1" i="0" u="none" strike="noStrike" kern="0" cap="none" spc="0" normalizeH="0" baseline="0" noProof="0">
                <a:ln>
                  <a:noFill/>
                </a:ln>
                <a:solidFill>
                  <a:prstClr val="white"/>
                </a:solidFill>
                <a:effectLst/>
                <a:uLnTx/>
                <a:uFillTx/>
                <a:latin typeface="Calibri"/>
                <a:ea typeface="+mn-ea"/>
              </a:endParaRPr>
            </a:p>
          </p:txBody>
        </p:sp>
      </p:grpSp>
    </p:spTree>
    <p:custDataLst>
      <p:tags r:id="rId1"/>
    </p:custDataLst>
    <p:extLst>
      <p:ext uri="{BB962C8B-B14F-4D97-AF65-F5344CB8AC3E}">
        <p14:creationId xmlns:p14="http://schemas.microsoft.com/office/powerpoint/2010/main" val="67297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7A70-5802-4EA4-B3E9-16A80681D9EA}"/>
              </a:ext>
            </a:extLst>
          </p:cNvPr>
          <p:cNvSpPr>
            <a:spLocks noGrp="1"/>
          </p:cNvSpPr>
          <p:nvPr>
            <p:ph type="title"/>
          </p:nvPr>
        </p:nvSpPr>
        <p:spPr/>
        <p:txBody>
          <a:bodyPr/>
          <a:lstStyle/>
          <a:p>
            <a:r>
              <a:rPr lang="fr-FR"/>
              <a:t>Social protection </a:t>
            </a:r>
            <a:r>
              <a:rPr lang="fr-FR" err="1"/>
              <a:t>floors</a:t>
            </a:r>
            <a:endParaRPr lang="en-GB"/>
          </a:p>
        </p:txBody>
      </p:sp>
      <p:sp>
        <p:nvSpPr>
          <p:cNvPr id="6" name="Content Placeholder 5">
            <a:extLst>
              <a:ext uri="{FF2B5EF4-FFF2-40B4-BE49-F238E27FC236}">
                <a16:creationId xmlns:a16="http://schemas.microsoft.com/office/drawing/2014/main" id="{3E606EC2-9054-4BE7-A5FC-5560E219E84F}"/>
              </a:ext>
            </a:extLst>
          </p:cNvPr>
          <p:cNvSpPr>
            <a:spLocks noGrp="1"/>
          </p:cNvSpPr>
          <p:nvPr>
            <p:ph sz="quarter" idx="13"/>
          </p:nvPr>
        </p:nvSpPr>
        <p:spPr>
          <a:xfrm>
            <a:off x="1379498" y="1881474"/>
            <a:ext cx="3281573" cy="1584174"/>
          </a:xfrm>
        </p:spPr>
        <p:txBody>
          <a:bodyPr/>
          <a:lstStyle/>
          <a:p>
            <a:pPr marL="285750" lvl="1" indent="-285750" algn="just">
              <a:buFont typeface="Arial" panose="020B0604020202020204" pitchFamily="34" charset="0"/>
              <a:buChar char="•"/>
            </a:pPr>
            <a:r>
              <a:rPr lang="en-US"/>
              <a:t>Based on this floor, extend social protection to provide progressively higher levels of SP benefits to more people</a:t>
            </a:r>
          </a:p>
          <a:p>
            <a:pPr algn="just"/>
            <a:endParaRPr lang="en-GB"/>
          </a:p>
        </p:txBody>
      </p:sp>
      <p:grpSp>
        <p:nvGrpSpPr>
          <p:cNvPr id="3" name="Group 2">
            <a:extLst>
              <a:ext uri="{FF2B5EF4-FFF2-40B4-BE49-F238E27FC236}">
                <a16:creationId xmlns:a16="http://schemas.microsoft.com/office/drawing/2014/main" id="{C6669FCB-0515-2BC1-D5D3-1B2A34BEC3B3}"/>
              </a:ext>
            </a:extLst>
          </p:cNvPr>
          <p:cNvGrpSpPr/>
          <p:nvPr/>
        </p:nvGrpSpPr>
        <p:grpSpPr>
          <a:xfrm>
            <a:off x="2375585" y="1191624"/>
            <a:ext cx="8436915" cy="5131152"/>
            <a:chOff x="2279576" y="1731586"/>
            <a:chExt cx="7982094" cy="5131152"/>
          </a:xfrm>
        </p:grpSpPr>
        <p:sp>
          <p:nvSpPr>
            <p:cNvPr id="4" name="Rectangle 3">
              <a:extLst>
                <a:ext uri="{FF2B5EF4-FFF2-40B4-BE49-F238E27FC236}">
                  <a16:creationId xmlns:a16="http://schemas.microsoft.com/office/drawing/2014/main" id="{002687CC-CEB9-AA03-EFCD-02767F7ED464}"/>
                </a:ext>
              </a:extLst>
            </p:cNvPr>
            <p:cNvSpPr/>
            <p:nvPr/>
          </p:nvSpPr>
          <p:spPr>
            <a:xfrm>
              <a:off x="2405593" y="5415539"/>
              <a:ext cx="4986552" cy="610364"/>
            </a:xfrm>
            <a:prstGeom prst="rect">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grpSp>
          <p:nvGrpSpPr>
            <p:cNvPr id="5" name="Group 4">
              <a:extLst>
                <a:ext uri="{FF2B5EF4-FFF2-40B4-BE49-F238E27FC236}">
                  <a16:creationId xmlns:a16="http://schemas.microsoft.com/office/drawing/2014/main" id="{0D0A34A2-4742-2C40-01C4-D4CBDF0C30F0}"/>
                </a:ext>
              </a:extLst>
            </p:cNvPr>
            <p:cNvGrpSpPr/>
            <p:nvPr/>
          </p:nvGrpSpPr>
          <p:grpSpPr>
            <a:xfrm>
              <a:off x="2279576" y="1731586"/>
              <a:ext cx="7982094" cy="5131152"/>
              <a:chOff x="2279576" y="1731586"/>
              <a:chExt cx="7982094" cy="5131152"/>
            </a:xfrm>
          </p:grpSpPr>
          <p:sp>
            <p:nvSpPr>
              <p:cNvPr id="8" name="Rectangle 7">
                <a:extLst>
                  <a:ext uri="{FF2B5EF4-FFF2-40B4-BE49-F238E27FC236}">
                    <a16:creationId xmlns:a16="http://schemas.microsoft.com/office/drawing/2014/main" id="{FEAB4A60-2FC0-A014-288C-88D19978CA53}"/>
                  </a:ext>
                </a:extLst>
              </p:cNvPr>
              <p:cNvSpPr/>
              <p:nvPr/>
            </p:nvSpPr>
            <p:spPr>
              <a:xfrm>
                <a:off x="2405593" y="5717700"/>
                <a:ext cx="216023" cy="31589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9" name="Rectangle 8">
                <a:extLst>
                  <a:ext uri="{FF2B5EF4-FFF2-40B4-BE49-F238E27FC236}">
                    <a16:creationId xmlns:a16="http://schemas.microsoft.com/office/drawing/2014/main" id="{B75D1E88-6494-FD18-3665-BB371A235657}"/>
                  </a:ext>
                </a:extLst>
              </p:cNvPr>
              <p:cNvSpPr/>
              <p:nvPr/>
            </p:nvSpPr>
            <p:spPr>
              <a:xfrm>
                <a:off x="2621615" y="5415540"/>
                <a:ext cx="1152128" cy="61805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10" name="Rectangle 9">
                <a:extLst>
                  <a:ext uri="{FF2B5EF4-FFF2-40B4-BE49-F238E27FC236}">
                    <a16:creationId xmlns:a16="http://schemas.microsoft.com/office/drawing/2014/main" id="{B2CFFDE6-A905-5542-3723-072C456CF1E4}"/>
                  </a:ext>
                </a:extLst>
              </p:cNvPr>
              <p:cNvSpPr/>
              <p:nvPr/>
            </p:nvSpPr>
            <p:spPr>
              <a:xfrm>
                <a:off x="3500582" y="5504872"/>
                <a:ext cx="597197" cy="528721"/>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grpSp>
            <p:nvGrpSpPr>
              <p:cNvPr id="11" name="Group 10">
                <a:extLst>
                  <a:ext uri="{FF2B5EF4-FFF2-40B4-BE49-F238E27FC236}">
                    <a16:creationId xmlns:a16="http://schemas.microsoft.com/office/drawing/2014/main" id="{B32BF280-2DF9-F279-A6A0-2A38B96128D8}"/>
                  </a:ext>
                </a:extLst>
              </p:cNvPr>
              <p:cNvGrpSpPr/>
              <p:nvPr/>
            </p:nvGrpSpPr>
            <p:grpSpPr>
              <a:xfrm>
                <a:off x="2279576" y="1731586"/>
                <a:ext cx="7982094" cy="5131152"/>
                <a:chOff x="2279576" y="1731586"/>
                <a:chExt cx="7982094" cy="5131152"/>
              </a:xfrm>
            </p:grpSpPr>
            <p:sp>
              <p:nvSpPr>
                <p:cNvPr id="12" name="TextBox 11">
                  <a:extLst>
                    <a:ext uri="{FF2B5EF4-FFF2-40B4-BE49-F238E27FC236}">
                      <a16:creationId xmlns:a16="http://schemas.microsoft.com/office/drawing/2014/main" id="{9B515C24-FB3D-84C3-C588-815B4E59A48E}"/>
                    </a:ext>
                  </a:extLst>
                </p:cNvPr>
                <p:cNvSpPr txBox="1"/>
                <p:nvPr/>
              </p:nvSpPr>
              <p:spPr>
                <a:xfrm>
                  <a:off x="5186597" y="6524184"/>
                  <a:ext cx="12469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6"/>
                      </a:solidFill>
                      <a:effectLst/>
                      <a:uLnTx/>
                      <a:uFillTx/>
                      <a:latin typeface="Calibri"/>
                      <a:ea typeface="+mn-ea"/>
                    </a:rPr>
                    <a:t>POPULATION</a:t>
                  </a:r>
                  <a:endParaRPr kumimoji="0" lang="fr-FR" sz="1600" b="1" i="0" u="none" strike="noStrike" kern="0" cap="none" spc="0" normalizeH="0" baseline="0" noProof="0">
                    <a:ln>
                      <a:noFill/>
                    </a:ln>
                    <a:solidFill>
                      <a:schemeClr val="accent6"/>
                    </a:solidFill>
                    <a:effectLst/>
                    <a:uLnTx/>
                    <a:uFillTx/>
                    <a:latin typeface="Calibri"/>
                    <a:ea typeface="+mn-ea"/>
                  </a:endParaRPr>
                </a:p>
              </p:txBody>
            </p:sp>
            <p:sp>
              <p:nvSpPr>
                <p:cNvPr id="13" name="TextBox 12">
                  <a:extLst>
                    <a:ext uri="{FF2B5EF4-FFF2-40B4-BE49-F238E27FC236}">
                      <a16:creationId xmlns:a16="http://schemas.microsoft.com/office/drawing/2014/main" id="{024656B7-89E4-26BF-3572-4183B5363AE2}"/>
                    </a:ext>
                  </a:extLst>
                </p:cNvPr>
                <p:cNvSpPr txBox="1"/>
                <p:nvPr/>
              </p:nvSpPr>
              <p:spPr>
                <a:xfrm>
                  <a:off x="9156341" y="2091627"/>
                  <a:ext cx="110532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Level of protection</a:t>
                  </a:r>
                  <a:endParaRPr kumimoji="0" lang="fr-FR" sz="1800" b="0" i="0" u="none" strike="noStrike" kern="0" cap="none" spc="0" normalizeH="0" baseline="0" noProof="0">
                    <a:ln>
                      <a:noFill/>
                    </a:ln>
                    <a:solidFill>
                      <a:schemeClr val="accent6"/>
                    </a:solidFill>
                    <a:effectLst/>
                    <a:uLnTx/>
                    <a:uFillTx/>
                    <a:latin typeface="Calibri"/>
                    <a:ea typeface="+mn-ea"/>
                  </a:endParaRPr>
                </a:p>
              </p:txBody>
            </p:sp>
            <p:sp>
              <p:nvSpPr>
                <p:cNvPr id="14" name="Rectangle 13">
                  <a:extLst>
                    <a:ext uri="{FF2B5EF4-FFF2-40B4-BE49-F238E27FC236}">
                      <a16:creationId xmlns:a16="http://schemas.microsoft.com/office/drawing/2014/main" id="{D89DA908-C92E-BCC5-50AC-F29D80AAE646}"/>
                    </a:ext>
                  </a:extLst>
                </p:cNvPr>
                <p:cNvSpPr/>
                <p:nvPr/>
              </p:nvSpPr>
              <p:spPr>
                <a:xfrm>
                  <a:off x="7392145" y="4377410"/>
                  <a:ext cx="216023" cy="1656184"/>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15" name="Rectangle 14">
                  <a:extLst>
                    <a:ext uri="{FF2B5EF4-FFF2-40B4-BE49-F238E27FC236}">
                      <a16:creationId xmlns:a16="http://schemas.microsoft.com/office/drawing/2014/main" id="{344687CE-27E2-2B07-6AF6-D71FE9290D28}"/>
                    </a:ext>
                  </a:extLst>
                </p:cNvPr>
                <p:cNvSpPr/>
                <p:nvPr/>
              </p:nvSpPr>
              <p:spPr>
                <a:xfrm>
                  <a:off x="7608167" y="2793234"/>
                  <a:ext cx="1152128" cy="3240360"/>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sp>
              <p:nvSpPr>
                <p:cNvPr id="16" name="Rectangle 15">
                  <a:extLst>
                    <a:ext uri="{FF2B5EF4-FFF2-40B4-BE49-F238E27FC236}">
                      <a16:creationId xmlns:a16="http://schemas.microsoft.com/office/drawing/2014/main" id="{6B378190-315E-0F77-6B19-7513F19526BC}"/>
                    </a:ext>
                  </a:extLst>
                </p:cNvPr>
                <p:cNvSpPr/>
                <p:nvPr/>
              </p:nvSpPr>
              <p:spPr>
                <a:xfrm>
                  <a:off x="8760295" y="2505202"/>
                  <a:ext cx="324036" cy="3528392"/>
                </a:xfrm>
                <a:prstGeom prst="rect">
                  <a:avLst/>
                </a:prstGeom>
                <a:solidFill>
                  <a:schemeClr val="accent6">
                    <a:lumMod val="20000"/>
                    <a:lumOff val="80000"/>
                  </a:scheme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endParaRPr>
                </a:p>
              </p:txBody>
            </p:sp>
            <p:cxnSp>
              <p:nvCxnSpPr>
                <p:cNvPr id="17" name="Straight Arrow Connector 16">
                  <a:extLst>
                    <a:ext uri="{FF2B5EF4-FFF2-40B4-BE49-F238E27FC236}">
                      <a16:creationId xmlns:a16="http://schemas.microsoft.com/office/drawing/2014/main" id="{6FC5D6E1-32A8-0D7A-D3DC-89715B696349}"/>
                    </a:ext>
                  </a:extLst>
                </p:cNvPr>
                <p:cNvCxnSpPr/>
                <p:nvPr/>
              </p:nvCxnSpPr>
              <p:spPr>
                <a:xfrm flipV="1">
                  <a:off x="9115002" y="1731586"/>
                  <a:ext cx="0" cy="4320480"/>
                </a:xfrm>
                <a:prstGeom prst="straightConnector1">
                  <a:avLst/>
                </a:prstGeom>
                <a:noFill/>
                <a:ln w="38100" cap="flat" cmpd="sng" algn="ctr">
                  <a:solidFill>
                    <a:schemeClr val="accent6"/>
                  </a:solidFill>
                  <a:prstDash val="solid"/>
                  <a:tailEnd type="arrow"/>
                </a:ln>
                <a:effectLst/>
              </p:spPr>
            </p:cxnSp>
            <p:sp>
              <p:nvSpPr>
                <p:cNvPr id="18" name="TextBox 17">
                  <a:extLst>
                    <a:ext uri="{FF2B5EF4-FFF2-40B4-BE49-F238E27FC236}">
                      <a16:creationId xmlns:a16="http://schemas.microsoft.com/office/drawing/2014/main" id="{DEB693B4-7BD8-B57E-0B9A-74EA017CDC7F}"/>
                    </a:ext>
                  </a:extLst>
                </p:cNvPr>
                <p:cNvSpPr txBox="1"/>
                <p:nvPr/>
              </p:nvSpPr>
              <p:spPr>
                <a:xfrm>
                  <a:off x="2763610" y="6101580"/>
                  <a:ext cx="59328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Poor</a:t>
                  </a:r>
                  <a:endParaRPr kumimoji="0" lang="fr-FR" sz="1800" b="0" i="0" u="none" strike="noStrike" kern="0" cap="none" spc="0" normalizeH="0" baseline="0" noProof="0">
                    <a:ln>
                      <a:noFill/>
                    </a:ln>
                    <a:solidFill>
                      <a:schemeClr val="accent6"/>
                    </a:solidFill>
                    <a:effectLst/>
                    <a:uLnTx/>
                    <a:uFillTx/>
                    <a:latin typeface="Calibri"/>
                    <a:ea typeface="+mn-ea"/>
                  </a:endParaRPr>
                </a:p>
              </p:txBody>
            </p:sp>
            <p:sp>
              <p:nvSpPr>
                <p:cNvPr id="19" name="TextBox 18">
                  <a:extLst>
                    <a:ext uri="{FF2B5EF4-FFF2-40B4-BE49-F238E27FC236}">
                      <a16:creationId xmlns:a16="http://schemas.microsoft.com/office/drawing/2014/main" id="{620D1AAB-41CB-1607-348D-A05A5832B3C2}"/>
                    </a:ext>
                  </a:extLst>
                </p:cNvPr>
                <p:cNvSpPr txBox="1"/>
                <p:nvPr/>
              </p:nvSpPr>
              <p:spPr>
                <a:xfrm>
                  <a:off x="4583833" y="6124074"/>
                  <a:ext cx="219480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Rest of informal sector</a:t>
                  </a:r>
                  <a:endParaRPr kumimoji="0" lang="fr-FR" sz="1800" b="0" i="0" u="none" strike="noStrike" kern="0" cap="none" spc="0" normalizeH="0" baseline="0" noProof="0">
                    <a:ln>
                      <a:noFill/>
                    </a:ln>
                    <a:solidFill>
                      <a:schemeClr val="accent6"/>
                    </a:solidFill>
                    <a:effectLst/>
                    <a:uLnTx/>
                    <a:uFillTx/>
                    <a:latin typeface="Calibri"/>
                    <a:ea typeface="+mn-ea"/>
                  </a:endParaRPr>
                </a:p>
              </p:txBody>
            </p:sp>
            <p:sp>
              <p:nvSpPr>
                <p:cNvPr id="20" name="TextBox 19">
                  <a:extLst>
                    <a:ext uri="{FF2B5EF4-FFF2-40B4-BE49-F238E27FC236}">
                      <a16:creationId xmlns:a16="http://schemas.microsoft.com/office/drawing/2014/main" id="{C35B4851-CC45-9F37-CF59-C9B58CFA4307}"/>
                    </a:ext>
                  </a:extLst>
                </p:cNvPr>
                <p:cNvSpPr txBox="1"/>
                <p:nvPr/>
              </p:nvSpPr>
              <p:spPr>
                <a:xfrm>
                  <a:off x="7700185" y="6124074"/>
                  <a:ext cx="139556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solidFill>
                      <a:effectLst/>
                      <a:uLnTx/>
                      <a:uFillTx/>
                      <a:latin typeface="Calibri"/>
                      <a:ea typeface="+mn-ea"/>
                    </a:rPr>
                    <a:t>Formal sector</a:t>
                  </a:r>
                  <a:endParaRPr kumimoji="0" lang="fr-FR" sz="1800" b="0" i="0" u="none" strike="noStrike" kern="0" cap="none" spc="0" normalizeH="0" baseline="0" noProof="0">
                    <a:ln>
                      <a:noFill/>
                    </a:ln>
                    <a:solidFill>
                      <a:schemeClr val="accent6"/>
                    </a:solidFill>
                    <a:effectLst/>
                    <a:uLnTx/>
                    <a:uFillTx/>
                    <a:latin typeface="Calibri"/>
                    <a:ea typeface="+mn-ea"/>
                  </a:endParaRPr>
                </a:p>
              </p:txBody>
            </p:sp>
            <p:cxnSp>
              <p:nvCxnSpPr>
                <p:cNvPr id="21" name="Straight Arrow Connector 20">
                  <a:extLst>
                    <a:ext uri="{FF2B5EF4-FFF2-40B4-BE49-F238E27FC236}">
                      <a16:creationId xmlns:a16="http://schemas.microsoft.com/office/drawing/2014/main" id="{CF0192FA-40C7-FA43-8B5D-3959DE966A24}"/>
                    </a:ext>
                  </a:extLst>
                </p:cNvPr>
                <p:cNvCxnSpPr/>
                <p:nvPr/>
              </p:nvCxnSpPr>
              <p:spPr>
                <a:xfrm>
                  <a:off x="2279576" y="6052066"/>
                  <a:ext cx="7416824" cy="0"/>
                </a:xfrm>
                <a:prstGeom prst="straightConnector1">
                  <a:avLst/>
                </a:prstGeom>
                <a:noFill/>
                <a:ln w="38100" cap="flat" cmpd="sng" algn="ctr">
                  <a:solidFill>
                    <a:schemeClr val="accent6"/>
                  </a:solidFill>
                  <a:prstDash val="solid"/>
                  <a:tailEnd type="arrow"/>
                </a:ln>
                <a:effectLst/>
              </p:spPr>
            </p:cxnSp>
          </p:grpSp>
        </p:grpSp>
        <p:sp>
          <p:nvSpPr>
            <p:cNvPr id="7" name="TextBox 6">
              <a:extLst>
                <a:ext uri="{FF2B5EF4-FFF2-40B4-BE49-F238E27FC236}">
                  <a16:creationId xmlns:a16="http://schemas.microsoft.com/office/drawing/2014/main" id="{4FEF953E-B60B-B850-EDED-E41540BFAAA7}"/>
                </a:ext>
              </a:extLst>
            </p:cNvPr>
            <p:cNvSpPr txBox="1"/>
            <p:nvPr/>
          </p:nvSpPr>
          <p:spPr>
            <a:xfrm>
              <a:off x="4574898" y="5541943"/>
              <a:ext cx="234012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rPr>
                <a:t>Nationally defined SPF</a:t>
              </a:r>
              <a:endParaRPr kumimoji="0" lang="fr-FR" sz="1800" b="1" i="0" u="none" strike="noStrike" kern="0" cap="none" spc="0" normalizeH="0" baseline="0" noProof="0">
                <a:ln>
                  <a:noFill/>
                </a:ln>
                <a:solidFill>
                  <a:prstClr val="white"/>
                </a:solidFill>
                <a:effectLst/>
                <a:uLnTx/>
                <a:uFillTx/>
                <a:latin typeface="Calibri"/>
                <a:ea typeface="+mn-ea"/>
              </a:endParaRPr>
            </a:p>
          </p:txBody>
        </p:sp>
      </p:grpSp>
    </p:spTree>
    <p:custDataLst>
      <p:tags r:id="rId1"/>
    </p:custDataLst>
    <p:extLst>
      <p:ext uri="{BB962C8B-B14F-4D97-AF65-F5344CB8AC3E}">
        <p14:creationId xmlns:p14="http://schemas.microsoft.com/office/powerpoint/2010/main" val="545499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89E22E-DC9B-439A-A308-D9B565BD0BC2}"/>
              </a:ext>
            </a:extLst>
          </p:cNvPr>
          <p:cNvSpPr/>
          <p:nvPr/>
        </p:nvSpPr>
        <p:spPr>
          <a:xfrm>
            <a:off x="6742683" y="1412776"/>
            <a:ext cx="2297518" cy="2313652"/>
          </a:xfrm>
          <a:custGeom>
            <a:avLst/>
            <a:gdLst>
              <a:gd name="connsiteX0" fmla="*/ 0 w 2583543"/>
              <a:gd name="connsiteY0" fmla="*/ 0 h 2601686"/>
              <a:gd name="connsiteX1" fmla="*/ 2583543 w 2583543"/>
              <a:gd name="connsiteY1" fmla="*/ 0 h 2601686"/>
              <a:gd name="connsiteX2" fmla="*/ 2583543 w 2583543"/>
              <a:gd name="connsiteY2" fmla="*/ 2601686 h 2601686"/>
              <a:gd name="connsiteX3" fmla="*/ 0 w 2583543"/>
              <a:gd name="connsiteY3" fmla="*/ 2601686 h 2601686"/>
            </a:gdLst>
            <a:ahLst/>
            <a:cxnLst>
              <a:cxn ang="0">
                <a:pos x="connsiteX0" y="connsiteY0"/>
              </a:cxn>
              <a:cxn ang="0">
                <a:pos x="connsiteX1" y="connsiteY1"/>
              </a:cxn>
              <a:cxn ang="0">
                <a:pos x="connsiteX2" y="connsiteY2"/>
              </a:cxn>
              <a:cxn ang="0">
                <a:pos x="connsiteX3" y="connsiteY3"/>
              </a:cxn>
            </a:cxnLst>
            <a:rect l="l" t="t" r="r" b="b"/>
            <a:pathLst>
              <a:path w="2583543" h="2601686">
                <a:moveTo>
                  <a:pt x="0" y="0"/>
                </a:moveTo>
                <a:lnTo>
                  <a:pt x="2583543" y="0"/>
                </a:lnTo>
                <a:lnTo>
                  <a:pt x="2583543" y="2601686"/>
                </a:lnTo>
                <a:lnTo>
                  <a:pt x="0" y="2601686"/>
                </a:lnTo>
                <a:close/>
              </a:path>
            </a:pathLst>
          </a:custGeom>
          <a:solidFill>
            <a:schemeClr val="accent5">
              <a:lumMod val="20000"/>
              <a:lumOff val="80000"/>
            </a:schemeClr>
          </a:solidFill>
          <a:ln>
            <a:noFill/>
          </a:ln>
          <a:effectLst>
            <a:outerShdw blurRad="190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p:cNvSpPr/>
          <p:nvPr/>
        </p:nvSpPr>
        <p:spPr>
          <a:xfrm>
            <a:off x="6772932" y="1875721"/>
            <a:ext cx="2237020"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Arial" charset="0"/>
              </a:rPr>
              <a:t>All persons in </a:t>
            </a:r>
            <a:r>
              <a:rPr kumimoji="0" lang="en-GB" sz="1400" b="0" i="0" u="none" strike="noStrike" kern="1200" cap="none" spc="0" normalizeH="0" baseline="0" noProof="0">
                <a:ln>
                  <a:noFill/>
                </a:ln>
                <a:solidFill>
                  <a:schemeClr val="accent5"/>
                </a:solidFill>
                <a:effectLst/>
                <a:uLnTx/>
                <a:uFillTx/>
                <a:latin typeface="Calibri" panose="020F0502020204030204"/>
                <a:ea typeface="+mn-ea"/>
                <a:cs typeface="Arial" charset="0"/>
              </a:rPr>
              <a:t>active age </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Arial" charset="0"/>
              </a:rPr>
              <a:t>who cannot earn sufficient income, enjoy </a:t>
            </a:r>
            <a:r>
              <a:rPr kumimoji="0" lang="en-GB" sz="1400" b="0" i="0" u="none" strike="noStrike" kern="1200" cap="none" spc="0" normalizeH="0" baseline="0" noProof="0">
                <a:ln>
                  <a:noFill/>
                </a:ln>
                <a:solidFill>
                  <a:schemeClr val="accent5"/>
                </a:solidFill>
                <a:effectLst/>
                <a:uLnTx/>
                <a:uFillTx/>
                <a:latin typeface="Calibri" panose="020F0502020204030204"/>
                <a:ea typeface="+mn-ea"/>
                <a:cs typeface="Arial" charset="0"/>
              </a:rPr>
              <a:t>basic</a:t>
            </a:r>
            <a:r>
              <a:rPr kumimoji="0" lang="en-GB" sz="1400" b="0" i="0" u="none" strike="noStrike" kern="1200" cap="none" spc="0" normalizeH="0" baseline="0" noProof="0">
                <a:ln>
                  <a:noFill/>
                </a:ln>
                <a:solidFill>
                  <a:srgbClr val="1E2DBE"/>
                </a:solidFill>
                <a:effectLst/>
                <a:uLnTx/>
                <a:uFillTx/>
                <a:latin typeface="Calibri" panose="020F0502020204030204"/>
                <a:ea typeface="+mn-ea"/>
                <a:cs typeface="Arial" charset="0"/>
              </a:rPr>
              <a:t> </a:t>
            </a:r>
            <a:r>
              <a:rPr kumimoji="0" lang="en-GB" sz="1400" b="0" i="0" u="none" strike="noStrike" kern="1200" cap="none" spc="0" normalizeH="0" baseline="0" noProof="0">
                <a:ln>
                  <a:noFill/>
                </a:ln>
                <a:solidFill>
                  <a:schemeClr val="accent5"/>
                </a:solidFill>
                <a:effectLst/>
                <a:uLnTx/>
                <a:uFillTx/>
                <a:latin typeface="Calibri" panose="020F0502020204030204"/>
                <a:ea typeface="+mn-ea"/>
                <a:cs typeface="Arial" charset="0"/>
              </a:rPr>
              <a:t>income security</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Arial" charset="0"/>
              </a:rPr>
              <a:t>, particularly in cases of sickness, unemployment, maternity, disability</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2" name="Rectangle 11"/>
          <p:cNvSpPr/>
          <p:nvPr/>
        </p:nvSpPr>
        <p:spPr>
          <a:xfrm>
            <a:off x="3893360" y="3730831"/>
            <a:ext cx="2297113" cy="2366961"/>
          </a:xfrm>
          <a:prstGeom prst="rect">
            <a:avLst/>
          </a:prstGeom>
          <a:solidFill>
            <a:schemeClr val="accent4">
              <a:lumMod val="20000"/>
              <a:lumOff val="80000"/>
            </a:schemeClr>
          </a:solidFill>
          <a:ln>
            <a:noFill/>
          </a:ln>
          <a:effectLst>
            <a:outerShdw blurRad="190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126163" y="4108774"/>
            <a:ext cx="1991862"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Arial" charset="0"/>
              </a:rPr>
              <a:t>All </a:t>
            </a:r>
            <a:r>
              <a:rPr kumimoji="0" lang="en-GB" sz="1600" b="0" i="0" u="none" strike="noStrike" kern="1200" cap="none" spc="0" normalizeH="0" baseline="0" noProof="0">
                <a:ln>
                  <a:noFill/>
                </a:ln>
                <a:solidFill>
                  <a:schemeClr val="accent4"/>
                </a:solidFill>
                <a:effectLst/>
                <a:uLnTx/>
                <a:uFillTx/>
                <a:latin typeface="Calibri" panose="020F0502020204030204"/>
                <a:ea typeface="+mn-ea"/>
                <a:cs typeface="Arial" charset="0"/>
              </a:rPr>
              <a:t>children</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Arial" charset="0"/>
              </a:rPr>
              <a:t> enjoy basic </a:t>
            </a:r>
            <a:r>
              <a:rPr kumimoji="0" lang="en-GB" sz="1600" b="0" i="0" u="none" strike="noStrike" kern="1200" cap="none" spc="0" normalizeH="0" baseline="0" noProof="0">
                <a:ln>
                  <a:noFill/>
                </a:ln>
                <a:solidFill>
                  <a:schemeClr val="accent4"/>
                </a:solidFill>
                <a:effectLst/>
                <a:uLnTx/>
                <a:uFillTx/>
                <a:latin typeface="Calibri" panose="020F0502020204030204"/>
                <a:ea typeface="+mn-ea"/>
                <a:cs typeface="Arial" charset="0"/>
              </a:rPr>
              <a:t>income security</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Arial" charset="0"/>
              </a:rPr>
              <a:t>, providing access to nutrition, education, care, and any other necessary goods and services</a:t>
            </a:r>
          </a:p>
        </p:txBody>
      </p:sp>
      <p:pic>
        <p:nvPicPr>
          <p:cNvPr id="17" name="Picture Placeholder 16">
            <a:extLst>
              <a:ext uri="{FF2B5EF4-FFF2-40B4-BE49-F238E27FC236}">
                <a16:creationId xmlns:a16="http://schemas.microsoft.com/office/drawing/2014/main" id="{BE8A1FAB-5098-2313-9CF0-51114A5B2881}"/>
              </a:ext>
            </a:extLst>
          </p:cNvPr>
          <p:cNvPicPr>
            <a:picLocks noGrp="1" noChangeAspect="1"/>
          </p:cNvPicPr>
          <p:nvPr>
            <p:ph type="pic" sz="quarter" idx="10"/>
          </p:nvPr>
        </p:nvPicPr>
        <p:blipFill>
          <a:blip r:embed="rId2"/>
          <a:srcRect l="17030" r="17030"/>
          <a:stretch>
            <a:fillRect/>
          </a:stretch>
        </p:blipFill>
        <p:spPr>
          <a:xfrm>
            <a:off x="1133388" y="3741826"/>
            <a:ext cx="2319367" cy="2318230"/>
          </a:xfrm>
          <a:prstGeom prst="rect">
            <a:avLst/>
          </a:prstGeom>
        </p:spPr>
      </p:pic>
      <p:pic>
        <p:nvPicPr>
          <p:cNvPr id="53" name="Picture Placeholder 52">
            <a:extLst>
              <a:ext uri="{FF2B5EF4-FFF2-40B4-BE49-F238E27FC236}">
                <a16:creationId xmlns:a16="http://schemas.microsoft.com/office/drawing/2014/main" id="{0E523420-7841-951C-63C4-928E09BBD9EC}"/>
              </a:ext>
            </a:extLst>
          </p:cNvPr>
          <p:cNvPicPr>
            <a:picLocks noGrp="1" noChangeAspect="1"/>
          </p:cNvPicPr>
          <p:nvPr>
            <p:ph type="pic" sz="quarter" idx="11"/>
          </p:nvPr>
        </p:nvPicPr>
        <p:blipFill>
          <a:blip r:embed="rId3"/>
          <a:srcRect t="16441" b="16441"/>
          <a:stretch>
            <a:fillRect/>
          </a:stretch>
        </p:blipFill>
        <p:spPr>
          <a:xfrm>
            <a:off x="6746924" y="3731470"/>
            <a:ext cx="2293277" cy="2370485"/>
          </a:xfrm>
          <a:prstGeom prst="rect">
            <a:avLst/>
          </a:prstGeom>
        </p:spPr>
      </p:pic>
      <p:pic>
        <p:nvPicPr>
          <p:cNvPr id="30" name="Picture Placeholder 29">
            <a:extLst>
              <a:ext uri="{FF2B5EF4-FFF2-40B4-BE49-F238E27FC236}">
                <a16:creationId xmlns:a16="http://schemas.microsoft.com/office/drawing/2014/main" id="{DC981265-1483-3195-BC43-BBAB772CBC8D}"/>
              </a:ext>
            </a:extLst>
          </p:cNvPr>
          <p:cNvPicPr>
            <a:picLocks noGrp="1" noChangeAspect="1"/>
          </p:cNvPicPr>
          <p:nvPr>
            <p:ph type="pic" sz="quarter" idx="12"/>
          </p:nvPr>
        </p:nvPicPr>
        <p:blipFill>
          <a:blip r:embed="rId4"/>
          <a:srcRect l="16929" r="16929"/>
          <a:stretch>
            <a:fillRect/>
          </a:stretch>
        </p:blipFill>
        <p:spPr>
          <a:xfrm>
            <a:off x="9527649" y="1412775"/>
            <a:ext cx="2297112" cy="2312988"/>
          </a:xfrm>
          <a:prstGeom prst="rect">
            <a:avLst/>
          </a:prstGeom>
        </p:spPr>
      </p:pic>
      <p:pic>
        <p:nvPicPr>
          <p:cNvPr id="27" name="Picture Placeholder 26">
            <a:extLst>
              <a:ext uri="{FF2B5EF4-FFF2-40B4-BE49-F238E27FC236}">
                <a16:creationId xmlns:a16="http://schemas.microsoft.com/office/drawing/2014/main" id="{3E938048-8400-C13E-01EC-A60160ECBEC2}"/>
              </a:ext>
            </a:extLst>
          </p:cNvPr>
          <p:cNvPicPr>
            <a:picLocks noGrp="1" noChangeAspect="1"/>
          </p:cNvPicPr>
          <p:nvPr>
            <p:ph type="pic" sz="quarter" idx="13"/>
          </p:nvPr>
        </p:nvPicPr>
        <p:blipFill>
          <a:blip r:embed="rId5"/>
          <a:srcRect t="16074" b="16074"/>
          <a:stretch>
            <a:fillRect/>
          </a:stretch>
        </p:blipFill>
        <p:spPr>
          <a:xfrm>
            <a:off x="3897141" y="1417845"/>
            <a:ext cx="2297113" cy="2312987"/>
          </a:xfrm>
          <a:prstGeom prst="rect">
            <a:avLst/>
          </a:prstGeom>
        </p:spPr>
      </p:pic>
      <p:sp>
        <p:nvSpPr>
          <p:cNvPr id="24" name="Rectangle 23">
            <a:extLst>
              <a:ext uri="{FF2B5EF4-FFF2-40B4-BE49-F238E27FC236}">
                <a16:creationId xmlns:a16="http://schemas.microsoft.com/office/drawing/2014/main" id="{F7834A8E-EE9B-942A-1347-6E370397FD91}"/>
              </a:ext>
            </a:extLst>
          </p:cNvPr>
          <p:cNvSpPr/>
          <p:nvPr/>
        </p:nvSpPr>
        <p:spPr>
          <a:xfrm>
            <a:off x="1133999" y="3732136"/>
            <a:ext cx="2318756" cy="2312987"/>
          </a:xfrm>
          <a:prstGeom prst="rect">
            <a:avLst/>
          </a:prstGeom>
          <a:solidFill>
            <a:schemeClr val="accent1">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A3B1236-77D2-34B4-16E7-69ED3217C1B1}"/>
              </a:ext>
            </a:extLst>
          </p:cNvPr>
          <p:cNvSpPr/>
          <p:nvPr/>
        </p:nvSpPr>
        <p:spPr>
          <a:xfrm>
            <a:off x="3897949" y="1419149"/>
            <a:ext cx="2297519" cy="2312987"/>
          </a:xfrm>
          <a:prstGeom prst="rect">
            <a:avLst/>
          </a:prstGeom>
          <a:solidFill>
            <a:schemeClr val="accent4">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678E03A-FDFD-C00B-051F-5067121003BF}"/>
              </a:ext>
            </a:extLst>
          </p:cNvPr>
          <p:cNvSpPr/>
          <p:nvPr/>
        </p:nvSpPr>
        <p:spPr>
          <a:xfrm>
            <a:off x="9527066" y="1412775"/>
            <a:ext cx="2297519" cy="2312987"/>
          </a:xfrm>
          <a:prstGeom prst="rect">
            <a:avLst/>
          </a:prstGeom>
          <a:solidFill>
            <a:schemeClr val="accent2">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64B7C6-DD24-38AF-B1D1-42B5EF005A0F}"/>
              </a:ext>
            </a:extLst>
          </p:cNvPr>
          <p:cNvSpPr/>
          <p:nvPr/>
        </p:nvSpPr>
        <p:spPr>
          <a:xfrm>
            <a:off x="6742682" y="3724931"/>
            <a:ext cx="2297519" cy="2366962"/>
          </a:xfrm>
          <a:prstGeom prst="rect">
            <a:avLst/>
          </a:prstGeom>
          <a:solidFill>
            <a:schemeClr val="accent5">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itle 1">
            <a:extLst>
              <a:ext uri="{FF2B5EF4-FFF2-40B4-BE49-F238E27FC236}">
                <a16:creationId xmlns:a16="http://schemas.microsoft.com/office/drawing/2014/main" id="{D042855D-12DB-0717-9C92-49987B373E01}"/>
              </a:ext>
            </a:extLst>
          </p:cNvPr>
          <p:cNvSpPr txBox="1">
            <a:spLocks/>
          </p:cNvSpPr>
          <p:nvPr/>
        </p:nvSpPr>
        <p:spPr>
          <a:xfrm>
            <a:off x="983432" y="314414"/>
            <a:ext cx="10492747" cy="720080"/>
          </a:xfrm>
          <a:prstGeom prst="rect">
            <a:avLst/>
          </a:prstGeom>
        </p:spPr>
        <p:txBody>
          <a:bodyPr/>
          <a:lstStyle>
            <a:lvl1pPr algn="l" rtl="0" fontAlgn="base">
              <a:spcBef>
                <a:spcPct val="0"/>
              </a:spcBef>
              <a:spcAft>
                <a:spcPct val="0"/>
              </a:spcAft>
              <a:defRPr sz="3600">
                <a:solidFill>
                  <a:srgbClr val="F2650E"/>
                </a:solidFill>
                <a:latin typeface="+mj-lt"/>
                <a:ea typeface="+mj-ea"/>
                <a:cs typeface="+mj-cs"/>
              </a:defRPr>
            </a:lvl1pPr>
            <a:lvl2pPr algn="l" rtl="0" fontAlgn="base">
              <a:spcBef>
                <a:spcPct val="0"/>
              </a:spcBef>
              <a:spcAft>
                <a:spcPct val="0"/>
              </a:spcAft>
              <a:defRPr sz="3600">
                <a:solidFill>
                  <a:srgbClr val="F2650E"/>
                </a:solidFill>
                <a:latin typeface="Verdana" charset="0"/>
                <a:ea typeface="Arial Unicode MS" charset="0"/>
                <a:cs typeface="Arial Unicode MS" charset="0"/>
              </a:defRPr>
            </a:lvl2pPr>
            <a:lvl3pPr algn="l" rtl="0" fontAlgn="base">
              <a:spcBef>
                <a:spcPct val="0"/>
              </a:spcBef>
              <a:spcAft>
                <a:spcPct val="0"/>
              </a:spcAft>
              <a:defRPr sz="3600">
                <a:solidFill>
                  <a:srgbClr val="F2650E"/>
                </a:solidFill>
                <a:latin typeface="Verdana" charset="0"/>
                <a:ea typeface="Arial Unicode MS" charset="0"/>
                <a:cs typeface="Arial Unicode MS" charset="0"/>
              </a:defRPr>
            </a:lvl3pPr>
            <a:lvl4pPr algn="l" rtl="0" fontAlgn="base">
              <a:spcBef>
                <a:spcPct val="0"/>
              </a:spcBef>
              <a:spcAft>
                <a:spcPct val="0"/>
              </a:spcAft>
              <a:defRPr sz="3600">
                <a:solidFill>
                  <a:srgbClr val="F2650E"/>
                </a:solidFill>
                <a:latin typeface="Verdana" charset="0"/>
                <a:ea typeface="Arial Unicode MS" charset="0"/>
                <a:cs typeface="Arial Unicode MS" charset="0"/>
              </a:defRPr>
            </a:lvl4pPr>
            <a:lvl5pPr algn="l" rtl="0" fontAlgn="base">
              <a:spcBef>
                <a:spcPct val="0"/>
              </a:spcBef>
              <a:spcAft>
                <a:spcPct val="0"/>
              </a:spcAft>
              <a:defRPr sz="3600">
                <a:solidFill>
                  <a:srgbClr val="F2650E"/>
                </a:solidFill>
                <a:latin typeface="Verdana" charset="0"/>
                <a:ea typeface="Arial Unicode MS" charset="0"/>
                <a:cs typeface="Arial Unicode MS" charset="0"/>
              </a:defRPr>
            </a:lvl5pPr>
            <a:lvl6pPr marL="457200" algn="l" rtl="0" fontAlgn="base">
              <a:spcBef>
                <a:spcPct val="0"/>
              </a:spcBef>
              <a:spcAft>
                <a:spcPct val="0"/>
              </a:spcAft>
              <a:defRPr sz="3600">
                <a:solidFill>
                  <a:srgbClr val="F2650E"/>
                </a:solidFill>
                <a:latin typeface="Verdana" charset="0"/>
                <a:ea typeface="Arial Unicode MS" charset="0"/>
                <a:cs typeface="Arial Unicode MS" charset="0"/>
              </a:defRPr>
            </a:lvl6pPr>
            <a:lvl7pPr marL="914400" algn="l" rtl="0" fontAlgn="base">
              <a:spcBef>
                <a:spcPct val="0"/>
              </a:spcBef>
              <a:spcAft>
                <a:spcPct val="0"/>
              </a:spcAft>
              <a:defRPr sz="3600">
                <a:solidFill>
                  <a:srgbClr val="F2650E"/>
                </a:solidFill>
                <a:latin typeface="Verdana" charset="0"/>
                <a:ea typeface="Arial Unicode MS" charset="0"/>
                <a:cs typeface="Arial Unicode MS" charset="0"/>
              </a:defRPr>
            </a:lvl7pPr>
            <a:lvl8pPr marL="1371600" algn="l" rtl="0" fontAlgn="base">
              <a:spcBef>
                <a:spcPct val="0"/>
              </a:spcBef>
              <a:spcAft>
                <a:spcPct val="0"/>
              </a:spcAft>
              <a:defRPr sz="3600">
                <a:solidFill>
                  <a:srgbClr val="F2650E"/>
                </a:solidFill>
                <a:latin typeface="Verdana" charset="0"/>
                <a:ea typeface="Arial Unicode MS" charset="0"/>
                <a:cs typeface="Arial Unicode MS" charset="0"/>
              </a:defRPr>
            </a:lvl8pPr>
            <a:lvl9pPr marL="1828800" algn="l" rtl="0" fontAlgn="base">
              <a:spcBef>
                <a:spcPct val="0"/>
              </a:spcBef>
              <a:spcAft>
                <a:spcPct val="0"/>
              </a:spcAft>
              <a:defRPr sz="3600">
                <a:solidFill>
                  <a:srgbClr val="F2650E"/>
                </a:solidFill>
                <a:latin typeface="Verdana" charset="0"/>
                <a:ea typeface="Arial Unicode MS" charset="0"/>
                <a:cs typeface="Arial Unicode MS" charset="0"/>
              </a:defRPr>
            </a:lvl9pPr>
          </a:lstStyle>
          <a:p>
            <a:r>
              <a:rPr lang="fr-FR" b="1" kern="0">
                <a:solidFill>
                  <a:schemeClr val="accent6"/>
                </a:solidFill>
                <a:latin typeface="Arial Narrow" panose="020B0606020202030204" pitchFamily="34" charset="0"/>
              </a:rPr>
              <a:t>Social </a:t>
            </a:r>
            <a:r>
              <a:rPr lang="fr-FR" sz="4000" b="1" kern="0">
                <a:solidFill>
                  <a:schemeClr val="accent6"/>
                </a:solidFill>
                <a:latin typeface="Arial Narrow" panose="020B0606020202030204" pitchFamily="34" charset="0"/>
              </a:rPr>
              <a:t>protection</a:t>
            </a:r>
            <a:r>
              <a:rPr lang="fr-FR" b="1" kern="0">
                <a:solidFill>
                  <a:schemeClr val="accent6"/>
                </a:solidFill>
                <a:latin typeface="Arial Narrow" panose="020B0606020202030204" pitchFamily="34" charset="0"/>
              </a:rPr>
              <a:t> </a:t>
            </a:r>
            <a:r>
              <a:rPr lang="fr-FR" b="1" kern="0" err="1">
                <a:solidFill>
                  <a:schemeClr val="accent6"/>
                </a:solidFill>
                <a:latin typeface="Arial Narrow" panose="020B0606020202030204" pitchFamily="34" charset="0"/>
              </a:rPr>
              <a:t>floors</a:t>
            </a:r>
            <a:r>
              <a:rPr lang="fr-FR" b="1" kern="0">
                <a:solidFill>
                  <a:schemeClr val="accent6"/>
                </a:solidFill>
                <a:latin typeface="Arial Narrow" panose="020B0606020202030204" pitchFamily="34" charset="0"/>
              </a:rPr>
              <a:t> – </a:t>
            </a:r>
            <a:r>
              <a:rPr lang="en-US" b="1" kern="0">
                <a:solidFill>
                  <a:schemeClr val="accent6"/>
                </a:solidFill>
                <a:latin typeface="Arial Narrow" panose="020B0606020202030204" pitchFamily="34" charset="0"/>
              </a:rPr>
              <a:t>Four basic guarantees</a:t>
            </a:r>
            <a:endParaRPr lang="en-GB" b="1" kern="0">
              <a:solidFill>
                <a:schemeClr val="accent6"/>
              </a:solidFill>
              <a:latin typeface="Arial Narrow" panose="020B0606020202030204" pitchFamily="34" charset="0"/>
            </a:endParaRPr>
          </a:p>
        </p:txBody>
      </p:sp>
      <p:grpSp>
        <p:nvGrpSpPr>
          <p:cNvPr id="59" name="Group 58">
            <a:extLst>
              <a:ext uri="{FF2B5EF4-FFF2-40B4-BE49-F238E27FC236}">
                <a16:creationId xmlns:a16="http://schemas.microsoft.com/office/drawing/2014/main" id="{A803D8F8-B3A2-FA42-3D9C-E010A74B9AC4}"/>
              </a:ext>
            </a:extLst>
          </p:cNvPr>
          <p:cNvGrpSpPr/>
          <p:nvPr/>
        </p:nvGrpSpPr>
        <p:grpSpPr>
          <a:xfrm>
            <a:off x="1127448" y="1412776"/>
            <a:ext cx="2318756" cy="2321351"/>
            <a:chOff x="1090970" y="3566408"/>
            <a:chExt cx="2318756" cy="2321351"/>
          </a:xfrm>
          <a:solidFill>
            <a:schemeClr val="accent6">
              <a:lumMod val="20000"/>
              <a:lumOff val="80000"/>
            </a:schemeClr>
          </a:solidFill>
        </p:grpSpPr>
        <p:sp>
          <p:nvSpPr>
            <p:cNvPr id="2" name="Rectangle 1"/>
            <p:cNvSpPr/>
            <p:nvPr/>
          </p:nvSpPr>
          <p:spPr>
            <a:xfrm>
              <a:off x="1094751" y="3574107"/>
              <a:ext cx="2314975" cy="2313652"/>
            </a:xfrm>
            <a:prstGeom prst="rect">
              <a:avLst/>
            </a:prstGeom>
            <a:grpFill/>
            <a:ln>
              <a:noFill/>
            </a:ln>
            <a:effectLst>
              <a:outerShdw blurRad="190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75829" y="4290963"/>
              <a:ext cx="1952818" cy="107721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charset="0"/>
                </a:rPr>
                <a:t>All residents have access to </a:t>
              </a:r>
              <a:r>
                <a:rPr kumimoji="0" lang="en-US" sz="1600" b="0" i="0" u="none" strike="noStrike" kern="1200" cap="none" spc="0" normalizeH="0" baseline="0" noProof="0">
                  <a:ln>
                    <a:noFill/>
                  </a:ln>
                  <a:solidFill>
                    <a:schemeClr val="accent6"/>
                  </a:solidFill>
                  <a:effectLst/>
                  <a:uLnTx/>
                  <a:uFillTx/>
                  <a:latin typeface="Calibri" panose="020F0502020204030204"/>
                  <a:ea typeface="+mn-ea"/>
                  <a:cs typeface="Arial" charset="0"/>
                </a:rPr>
                <a:t>essential health care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charset="0"/>
                </a:rPr>
                <a:t>, including maternity care</a:t>
              </a:r>
              <a:endParaRPr kumimoji="0" lang="en-GB" sz="1600" b="0" i="0" u="none" strike="noStrike" kern="1200" cap="none" spc="0" normalizeH="0" baseline="0" noProof="0">
                <a:ln>
                  <a:noFill/>
                </a:ln>
                <a:solidFill>
                  <a:srgbClr val="00B050"/>
                </a:solidFill>
                <a:effectLst/>
                <a:uLnTx/>
                <a:uFillTx/>
                <a:latin typeface="Calibri" panose="020F0502020204030204"/>
                <a:ea typeface="+mn-ea"/>
                <a:cs typeface="Arial" charset="0"/>
              </a:endParaRPr>
            </a:p>
          </p:txBody>
        </p:sp>
        <p:sp>
          <p:nvSpPr>
            <p:cNvPr id="55" name="Text Box 5">
              <a:extLst>
                <a:ext uri="{FF2B5EF4-FFF2-40B4-BE49-F238E27FC236}">
                  <a16:creationId xmlns:a16="http://schemas.microsoft.com/office/drawing/2014/main" id="{C551025A-4675-0F29-682A-41BA9921675A}"/>
                </a:ext>
              </a:extLst>
            </p:cNvPr>
            <p:cNvSpPr txBox="1">
              <a:spLocks noChangeArrowheads="1"/>
            </p:cNvSpPr>
            <p:nvPr/>
          </p:nvSpPr>
          <p:spPr bwMode="auto">
            <a:xfrm>
              <a:off x="1090970" y="3566408"/>
              <a:ext cx="596066" cy="64660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normalizeH="0" baseline="0" noProof="0">
                  <a:ln w="0"/>
                  <a:solidFill>
                    <a:schemeClr val="accent6"/>
                  </a:solidFill>
                  <a:effectLst>
                    <a:outerShdw blurRad="38100" dist="19050" dir="2700000" algn="tl" rotWithShape="0">
                      <a:schemeClr val="dk1">
                        <a:alpha val="40000"/>
                      </a:schemeClr>
                    </a:outerShdw>
                  </a:effectLst>
                  <a:uLnTx/>
                  <a:uFillTx/>
                  <a:latin typeface="Calibri" panose="020F0502020204030204"/>
                  <a:ea typeface="+mn-ea"/>
                  <a:cs typeface="Arial" charset="0"/>
                  <a:sym typeface="Wingdings" pitchFamily="2" charset="2"/>
                </a:rPr>
                <a:t></a:t>
              </a:r>
            </a:p>
          </p:txBody>
        </p:sp>
      </p:grpSp>
      <p:sp>
        <p:nvSpPr>
          <p:cNvPr id="56" name="Text Box 11">
            <a:extLst>
              <a:ext uri="{FF2B5EF4-FFF2-40B4-BE49-F238E27FC236}">
                <a16:creationId xmlns:a16="http://schemas.microsoft.com/office/drawing/2014/main" id="{DEDC95BB-553B-5FD6-0DD5-618307CBFD5A}"/>
              </a:ext>
            </a:extLst>
          </p:cNvPr>
          <p:cNvSpPr txBox="1">
            <a:spLocks noChangeArrowheads="1"/>
          </p:cNvSpPr>
          <p:nvPr/>
        </p:nvSpPr>
        <p:spPr bwMode="auto">
          <a:xfrm>
            <a:off x="6723821" y="1354185"/>
            <a:ext cx="596065" cy="64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chemeClr val="accent5"/>
                </a:solidFill>
                <a:effectLst/>
                <a:uLnTx/>
                <a:uFillTx/>
                <a:latin typeface="Calibri" panose="020F0502020204030204"/>
                <a:ea typeface="+mn-ea"/>
                <a:cs typeface="Arial" charset="0"/>
                <a:sym typeface="Wingdings" pitchFamily="2" charset="2"/>
              </a:rPr>
              <a:t></a:t>
            </a:r>
          </a:p>
        </p:txBody>
      </p:sp>
      <p:sp>
        <p:nvSpPr>
          <p:cNvPr id="57" name="Text Box 8">
            <a:extLst>
              <a:ext uri="{FF2B5EF4-FFF2-40B4-BE49-F238E27FC236}">
                <a16:creationId xmlns:a16="http://schemas.microsoft.com/office/drawing/2014/main" id="{1455A5F2-1CF1-2A5F-3B7A-116642FB5891}"/>
              </a:ext>
            </a:extLst>
          </p:cNvPr>
          <p:cNvSpPr txBox="1">
            <a:spLocks noChangeArrowheads="1"/>
          </p:cNvSpPr>
          <p:nvPr/>
        </p:nvSpPr>
        <p:spPr bwMode="auto">
          <a:xfrm>
            <a:off x="3828130" y="3662474"/>
            <a:ext cx="596066" cy="64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chemeClr val="accent4"/>
                </a:solidFill>
                <a:effectLst/>
                <a:uLnTx/>
                <a:uFillTx/>
                <a:latin typeface="Calibri" panose="020F0502020204030204"/>
                <a:ea typeface="+mn-ea"/>
                <a:cs typeface="Arial" charset="0"/>
                <a:sym typeface="Wingdings" pitchFamily="2" charset="2"/>
              </a:rPr>
              <a:t></a:t>
            </a:r>
          </a:p>
        </p:txBody>
      </p:sp>
      <p:grpSp>
        <p:nvGrpSpPr>
          <p:cNvPr id="60" name="Group 59">
            <a:extLst>
              <a:ext uri="{FF2B5EF4-FFF2-40B4-BE49-F238E27FC236}">
                <a16:creationId xmlns:a16="http://schemas.microsoft.com/office/drawing/2014/main" id="{22EDB178-F72A-9291-1CAC-2DFFD282072E}"/>
              </a:ext>
            </a:extLst>
          </p:cNvPr>
          <p:cNvGrpSpPr/>
          <p:nvPr/>
        </p:nvGrpSpPr>
        <p:grpSpPr>
          <a:xfrm>
            <a:off x="9527242" y="3682643"/>
            <a:ext cx="2297519" cy="2362480"/>
            <a:chOff x="9384851" y="1220697"/>
            <a:chExt cx="2297519" cy="2362480"/>
          </a:xfrm>
        </p:grpSpPr>
        <p:sp>
          <p:nvSpPr>
            <p:cNvPr id="31" name="Freeform: Shape 30">
              <a:extLst>
                <a:ext uri="{FF2B5EF4-FFF2-40B4-BE49-F238E27FC236}">
                  <a16:creationId xmlns:a16="http://schemas.microsoft.com/office/drawing/2014/main" id="{0E8CE42D-6057-4064-80C2-0989B6BBF5A9}"/>
                </a:ext>
              </a:extLst>
            </p:cNvPr>
            <p:cNvSpPr/>
            <p:nvPr/>
          </p:nvSpPr>
          <p:spPr>
            <a:xfrm>
              <a:off x="9384852" y="1269525"/>
              <a:ext cx="2297518" cy="2313652"/>
            </a:xfrm>
            <a:custGeom>
              <a:avLst/>
              <a:gdLst>
                <a:gd name="connsiteX0" fmla="*/ 0 w 2583543"/>
                <a:gd name="connsiteY0" fmla="*/ 0 h 2601686"/>
                <a:gd name="connsiteX1" fmla="*/ 2583543 w 2583543"/>
                <a:gd name="connsiteY1" fmla="*/ 0 h 2601686"/>
                <a:gd name="connsiteX2" fmla="*/ 2583543 w 2583543"/>
                <a:gd name="connsiteY2" fmla="*/ 2601686 h 2601686"/>
                <a:gd name="connsiteX3" fmla="*/ 0 w 2583543"/>
                <a:gd name="connsiteY3" fmla="*/ 2601686 h 2601686"/>
              </a:gdLst>
              <a:ahLst/>
              <a:cxnLst>
                <a:cxn ang="0">
                  <a:pos x="connsiteX0" y="connsiteY0"/>
                </a:cxn>
                <a:cxn ang="0">
                  <a:pos x="connsiteX1" y="connsiteY1"/>
                </a:cxn>
                <a:cxn ang="0">
                  <a:pos x="connsiteX2" y="connsiteY2"/>
                </a:cxn>
                <a:cxn ang="0">
                  <a:pos x="connsiteX3" y="connsiteY3"/>
                </a:cxn>
              </a:cxnLst>
              <a:rect l="l" t="t" r="r" b="b"/>
              <a:pathLst>
                <a:path w="2583543" h="2601686">
                  <a:moveTo>
                    <a:pt x="0" y="0"/>
                  </a:moveTo>
                  <a:lnTo>
                    <a:pt x="2583543" y="0"/>
                  </a:lnTo>
                  <a:lnTo>
                    <a:pt x="2583543" y="2601686"/>
                  </a:lnTo>
                  <a:lnTo>
                    <a:pt x="0" y="2601686"/>
                  </a:lnTo>
                  <a:close/>
                </a:path>
              </a:pathLst>
            </a:custGeom>
            <a:solidFill>
              <a:schemeClr val="accent2">
                <a:lumMod val="20000"/>
                <a:lumOff val="80000"/>
              </a:schemeClr>
            </a:solidFill>
            <a:ln>
              <a:noFill/>
            </a:ln>
            <a:effectLst>
              <a:outerShdw blurRad="190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p:cNvSpPr/>
            <p:nvPr/>
          </p:nvSpPr>
          <p:spPr>
            <a:xfrm>
              <a:off x="9675117" y="2061613"/>
              <a:ext cx="199186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Arial" charset="0"/>
                </a:rPr>
                <a:t>All </a:t>
              </a:r>
              <a:r>
                <a:rPr kumimoji="0" lang="en-GB" sz="1600" b="0" i="0" u="none" strike="noStrike" kern="1200" cap="none" spc="0" normalizeH="0" baseline="0" noProof="0">
                  <a:ln>
                    <a:noFill/>
                  </a:ln>
                  <a:solidFill>
                    <a:schemeClr val="accent2"/>
                  </a:solidFill>
                  <a:effectLst/>
                  <a:uLnTx/>
                  <a:uFillTx/>
                  <a:latin typeface="Calibri" panose="020F0502020204030204"/>
                  <a:ea typeface="+mn-ea"/>
                  <a:cs typeface="Arial" charset="0"/>
                </a:rPr>
                <a:t>older persons </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Arial" charset="0"/>
                </a:rPr>
                <a:t>have basic </a:t>
              </a:r>
              <a:r>
                <a:rPr kumimoji="0" lang="en-GB" sz="1600" b="0" i="0" u="none" strike="noStrike" kern="1200" cap="none" spc="0" normalizeH="0" baseline="0" noProof="0">
                  <a:ln>
                    <a:noFill/>
                  </a:ln>
                  <a:solidFill>
                    <a:schemeClr val="accent2"/>
                  </a:solidFill>
                  <a:effectLst/>
                  <a:uLnTx/>
                  <a:uFillTx/>
                  <a:latin typeface="Calibri" panose="020F0502020204030204"/>
                  <a:ea typeface="+mn-ea"/>
                  <a:cs typeface="Arial" charset="0"/>
                </a:rPr>
                <a:t>income security</a:t>
              </a:r>
              <a:endParaRPr kumimoji="0" lang="en-US" sz="1600" b="0" i="0" u="none" strike="noStrike" kern="1200" cap="none" spc="0" normalizeH="0" baseline="0" noProof="0">
                <a:ln>
                  <a:noFill/>
                </a:ln>
                <a:solidFill>
                  <a:schemeClr val="accent2"/>
                </a:solidFill>
                <a:effectLst/>
                <a:uLnTx/>
                <a:uFillTx/>
                <a:latin typeface="Calibri" panose="020F0502020204030204"/>
                <a:ea typeface="+mn-ea"/>
                <a:cs typeface="Arial" charset="0"/>
              </a:endParaRPr>
            </a:p>
          </p:txBody>
        </p:sp>
        <p:sp>
          <p:nvSpPr>
            <p:cNvPr id="58" name="Text Box 14">
              <a:extLst>
                <a:ext uri="{FF2B5EF4-FFF2-40B4-BE49-F238E27FC236}">
                  <a16:creationId xmlns:a16="http://schemas.microsoft.com/office/drawing/2014/main" id="{914CFF37-0F45-C451-A790-1C0600F2DFAE}"/>
                </a:ext>
              </a:extLst>
            </p:cNvPr>
            <p:cNvSpPr txBox="1">
              <a:spLocks noChangeArrowheads="1"/>
            </p:cNvSpPr>
            <p:nvPr/>
          </p:nvSpPr>
          <p:spPr bwMode="auto">
            <a:xfrm>
              <a:off x="9384851" y="1220697"/>
              <a:ext cx="596065" cy="64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chemeClr val="accent2"/>
                  </a:solidFill>
                  <a:effectLst/>
                  <a:uLnTx/>
                  <a:uFillTx/>
                  <a:latin typeface="Calibri" panose="020F0502020204030204"/>
                  <a:ea typeface="+mn-ea"/>
                  <a:cs typeface="Arial" charset="0"/>
                  <a:sym typeface="Wingdings" pitchFamily="2" charset="2"/>
                </a:rPr>
                <a:t></a:t>
              </a:r>
            </a:p>
          </p:txBody>
        </p:sp>
      </p:grpSp>
    </p:spTree>
    <p:extLst>
      <p:ext uri="{BB962C8B-B14F-4D97-AF65-F5344CB8AC3E}">
        <p14:creationId xmlns:p14="http://schemas.microsoft.com/office/powerpoint/2010/main" val="2425749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57F53DA-EEBF-451E-CE26-CFDBF14E2A31}"/>
              </a:ext>
            </a:extLst>
          </p:cNvPr>
          <p:cNvSpPr>
            <a:spLocks noGrp="1"/>
          </p:cNvSpPr>
          <p:nvPr>
            <p:ph type="ctrTitle"/>
          </p:nvPr>
        </p:nvSpPr>
        <p:spPr>
          <a:xfrm>
            <a:off x="490538" y="2873375"/>
            <a:ext cx="7611740" cy="608013"/>
          </a:xfrm>
        </p:spPr>
        <p:txBody>
          <a:bodyPr/>
          <a:lstStyle/>
          <a:p>
            <a:r>
              <a:rPr lang="en-GB" dirty="0"/>
              <a:t>Developing National System of Social Protection Statistics (NSSPS) in South Africa</a:t>
            </a:r>
          </a:p>
        </p:txBody>
      </p:sp>
      <p:sp>
        <p:nvSpPr>
          <p:cNvPr id="21" name="Subtitle 20">
            <a:extLst>
              <a:ext uri="{FF2B5EF4-FFF2-40B4-BE49-F238E27FC236}">
                <a16:creationId xmlns:a16="http://schemas.microsoft.com/office/drawing/2014/main" id="{D659D053-FEB9-A3B5-A75E-0E5D930D5790}"/>
              </a:ext>
            </a:extLst>
          </p:cNvPr>
          <p:cNvSpPr>
            <a:spLocks noGrp="1"/>
          </p:cNvSpPr>
          <p:nvPr>
            <p:ph type="subTitle" idx="1"/>
          </p:nvPr>
        </p:nvSpPr>
        <p:spPr>
          <a:xfrm>
            <a:off x="490538" y="4953964"/>
            <a:ext cx="7200000" cy="1287291"/>
          </a:xfrm>
        </p:spPr>
        <p:txBody>
          <a:bodyPr/>
          <a:lstStyle/>
          <a:p>
            <a:r>
              <a:rPr lang="en-GB" sz="1800" dirty="0"/>
              <a:t>Johannesburg, 24 – 27 Feb 2025</a:t>
            </a:r>
            <a:br>
              <a:rPr lang="en-GB" sz="1800" dirty="0"/>
            </a:br>
            <a:br>
              <a:rPr lang="en-GB" sz="1800" dirty="0"/>
            </a:br>
            <a:br>
              <a:rPr lang="en-GB" sz="1800" dirty="0"/>
            </a:br>
            <a:r>
              <a:rPr lang="en-GB" sz="1800" dirty="0"/>
              <a:t>Jasmina Papa, ILO</a:t>
            </a:r>
            <a:br>
              <a:rPr lang="en-GB" sz="1800" dirty="0"/>
            </a:br>
            <a:r>
              <a:rPr lang="en-GB" sz="1800" dirty="0"/>
              <a:t>Zhiming Yu, ILO</a:t>
            </a:r>
            <a:br>
              <a:rPr lang="en-GB" sz="1800" dirty="0"/>
            </a:br>
            <a:endParaRPr lang="en-GB" sz="1800" dirty="0"/>
          </a:p>
        </p:txBody>
      </p:sp>
      <p:pic>
        <p:nvPicPr>
          <p:cNvPr id="18" name="Picture Placeholder 17" descr="A city skyline with a bridge and a tower&#10;&#10;Description automatically generated">
            <a:extLst>
              <a:ext uri="{FF2B5EF4-FFF2-40B4-BE49-F238E27FC236}">
                <a16:creationId xmlns:a16="http://schemas.microsoft.com/office/drawing/2014/main" id="{3267CC71-58A9-6934-EA10-600E764961F1}"/>
              </a:ext>
            </a:extLst>
          </p:cNvPr>
          <p:cNvPicPr>
            <a:picLocks noGrp="1" noChangeAspect="1"/>
          </p:cNvPicPr>
          <p:nvPr>
            <p:ph type="pic" sz="quarter" idx="13"/>
          </p:nvPr>
        </p:nvPicPr>
        <p:blipFill>
          <a:blip r:embed="rId3"/>
          <a:srcRect l="10004" r="10004"/>
          <a:stretch/>
        </p:blipFill>
        <p:spPr>
          <a:xfrm>
            <a:off x="2946400" y="0"/>
            <a:ext cx="9245600" cy="5321300"/>
          </a:xfrm>
        </p:spPr>
      </p:pic>
    </p:spTree>
    <p:custDataLst>
      <p:tags r:id="rId1"/>
    </p:custDataLst>
    <p:extLst>
      <p:ext uri="{BB962C8B-B14F-4D97-AF65-F5344CB8AC3E}">
        <p14:creationId xmlns:p14="http://schemas.microsoft.com/office/powerpoint/2010/main" val="1285583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D140-721E-41DC-9913-63FB8D12BDE8}"/>
              </a:ext>
            </a:extLst>
          </p:cNvPr>
          <p:cNvSpPr>
            <a:spLocks noGrp="1"/>
          </p:cNvSpPr>
          <p:nvPr>
            <p:ph type="title"/>
          </p:nvPr>
        </p:nvSpPr>
        <p:spPr/>
        <p:txBody>
          <a:bodyPr/>
          <a:lstStyle/>
          <a:p>
            <a:r>
              <a:rPr lang="fr-CH"/>
              <a:t>Horizontal Gaps</a:t>
            </a:r>
            <a:endParaRPr lang="en-GB"/>
          </a:p>
        </p:txBody>
      </p:sp>
      <p:grpSp>
        <p:nvGrpSpPr>
          <p:cNvPr id="3" name="Group 2">
            <a:extLst>
              <a:ext uri="{FF2B5EF4-FFF2-40B4-BE49-F238E27FC236}">
                <a16:creationId xmlns:a16="http://schemas.microsoft.com/office/drawing/2014/main" id="{0D09F021-CD66-4132-9B06-98A39B275704}"/>
              </a:ext>
            </a:extLst>
          </p:cNvPr>
          <p:cNvGrpSpPr/>
          <p:nvPr/>
        </p:nvGrpSpPr>
        <p:grpSpPr>
          <a:xfrm>
            <a:off x="1670562" y="1687512"/>
            <a:ext cx="9934575" cy="3482975"/>
            <a:chOff x="490538" y="2393950"/>
            <a:chExt cx="9934575" cy="3482975"/>
          </a:xfrm>
        </p:grpSpPr>
        <p:grpSp>
          <p:nvGrpSpPr>
            <p:cNvPr id="10" name="Group 9">
              <a:extLst>
                <a:ext uri="{FF2B5EF4-FFF2-40B4-BE49-F238E27FC236}">
                  <a16:creationId xmlns:a16="http://schemas.microsoft.com/office/drawing/2014/main" id="{1F56CDE4-4156-4469-981E-BD39B6C13F4D}"/>
                </a:ext>
              </a:extLst>
            </p:cNvPr>
            <p:cNvGrpSpPr/>
            <p:nvPr/>
          </p:nvGrpSpPr>
          <p:grpSpPr>
            <a:xfrm>
              <a:off x="490538" y="2393950"/>
              <a:ext cx="9934575" cy="3482975"/>
              <a:chOff x="771525" y="1671403"/>
              <a:chExt cx="8859323" cy="4405442"/>
            </a:xfrm>
          </p:grpSpPr>
          <p:sp>
            <p:nvSpPr>
              <p:cNvPr id="18" name="Rectangle 17">
                <a:extLst>
                  <a:ext uri="{FF2B5EF4-FFF2-40B4-BE49-F238E27FC236}">
                    <a16:creationId xmlns:a16="http://schemas.microsoft.com/office/drawing/2014/main" id="{E399F506-D1AB-4041-A7E3-805FF8F4AFAB}"/>
                  </a:ext>
                </a:extLst>
              </p:cNvPr>
              <p:cNvSpPr/>
              <p:nvPr/>
            </p:nvSpPr>
            <p:spPr>
              <a:xfrm>
                <a:off x="771525" y="1671403"/>
                <a:ext cx="8859323" cy="44054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2FA237F4-DFCF-4800-B8B7-28667A1F177C}"/>
                  </a:ext>
                </a:extLst>
              </p:cNvPr>
              <p:cNvSpPr/>
              <p:nvPr/>
            </p:nvSpPr>
            <p:spPr>
              <a:xfrm>
                <a:off x="1948720" y="4639456"/>
                <a:ext cx="188126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a:ln>
                      <a:noFill/>
                    </a:ln>
                    <a:solidFill>
                      <a:prstClr val="white"/>
                    </a:solidFill>
                    <a:effectLst/>
                    <a:uLnTx/>
                    <a:uFillTx/>
                    <a:latin typeface="Arial" panose="020B0604020202020204"/>
                    <a:ea typeface="+mn-ea"/>
                    <a:cs typeface="+mn-cs"/>
                  </a:rPr>
                  <a:t>Pensions and care for older persons</a:t>
                </a:r>
                <a:endParaRPr kumimoji="0" lang="en-GB"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E874CD43-A129-4525-A2A1-67C85E9AFE03}"/>
                  </a:ext>
                </a:extLst>
              </p:cNvPr>
              <p:cNvSpPr/>
              <p:nvPr/>
            </p:nvSpPr>
            <p:spPr>
              <a:xfrm>
                <a:off x="1948719" y="1764678"/>
                <a:ext cx="188126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a:ln>
                      <a:noFill/>
                    </a:ln>
                    <a:solidFill>
                      <a:prstClr val="white"/>
                    </a:solidFill>
                    <a:effectLst/>
                    <a:uLnTx/>
                    <a:uFillTx/>
                    <a:latin typeface="Arial" panose="020B0604020202020204"/>
                    <a:ea typeface="+mn-ea"/>
                    <a:cs typeface="+mn-cs"/>
                  </a:rPr>
                  <a:t>Social protection for children</a:t>
                </a:r>
                <a:endParaRPr kumimoji="0" lang="en-GB"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FF362306-0F27-4284-A6EA-D171B9805C59}"/>
                  </a:ext>
                </a:extLst>
              </p:cNvPr>
              <p:cNvSpPr/>
              <p:nvPr/>
            </p:nvSpPr>
            <p:spPr>
              <a:xfrm>
                <a:off x="1948720" y="3202067"/>
                <a:ext cx="188126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a:ln>
                      <a:noFill/>
                    </a:ln>
                    <a:solidFill>
                      <a:prstClr val="white"/>
                    </a:solidFill>
                    <a:effectLst/>
                    <a:uLnTx/>
                    <a:uFillTx/>
                    <a:latin typeface="Arial" panose="020B0604020202020204"/>
                    <a:ea typeface="+mn-ea"/>
                    <a:cs typeface="+mn-cs"/>
                  </a:rPr>
                  <a:t>Social protection for people of working-age</a:t>
                </a:r>
                <a:endParaRPr kumimoji="0" lang="en-GB"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9EE4622A-A97F-4CD5-A275-48123AB91F40}"/>
                  </a:ext>
                </a:extLst>
              </p:cNvPr>
              <p:cNvSpPr/>
              <p:nvPr/>
            </p:nvSpPr>
            <p:spPr>
              <a:xfrm>
                <a:off x="3908517" y="4639456"/>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FD35F42C-5340-451D-B9BB-D473077028FA}"/>
                  </a:ext>
                </a:extLst>
              </p:cNvPr>
              <p:cNvSpPr/>
              <p:nvPr/>
            </p:nvSpPr>
            <p:spPr>
              <a:xfrm>
                <a:off x="3908517" y="3202067"/>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42E49FC0-F4D0-4AD2-8D35-D900B290BDE3}"/>
                  </a:ext>
                </a:extLst>
              </p:cNvPr>
              <p:cNvSpPr/>
              <p:nvPr/>
            </p:nvSpPr>
            <p:spPr>
              <a:xfrm>
                <a:off x="5040274" y="4639456"/>
                <a:ext cx="107077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B9DF550E-9D91-4D0C-8B33-C8C70A70CE87}"/>
                  </a:ext>
                </a:extLst>
              </p:cNvPr>
              <p:cNvSpPr/>
              <p:nvPr/>
            </p:nvSpPr>
            <p:spPr>
              <a:xfrm>
                <a:off x="5040274" y="1764678"/>
                <a:ext cx="4499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a:ln>
                      <a:noFill/>
                    </a:ln>
                    <a:solidFill>
                      <a:prstClr val="white"/>
                    </a:solidFill>
                    <a:effectLst/>
                    <a:uLnTx/>
                    <a:uFillTx/>
                    <a:latin typeface="Arial" panose="020B0604020202020204"/>
                    <a:ea typeface="+mn-ea"/>
                    <a:cs typeface="+mn-cs"/>
                  </a:rPr>
                  <a:t>School age children</a:t>
                </a:r>
                <a:endParaRPr kumimoji="0" lang="en-GB"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FC33DFEC-2615-4745-97B2-799F7994A787}"/>
                  </a:ext>
                </a:extLst>
              </p:cNvPr>
              <p:cNvSpPr/>
              <p:nvPr/>
            </p:nvSpPr>
            <p:spPr>
              <a:xfrm>
                <a:off x="5040274" y="3202067"/>
                <a:ext cx="1070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928046BC-8AAB-488B-8130-EA0181511BBA}"/>
                  </a:ext>
                </a:extLst>
              </p:cNvPr>
              <p:cNvSpPr/>
              <p:nvPr/>
            </p:nvSpPr>
            <p:spPr>
              <a:xfrm>
                <a:off x="6189770" y="3202067"/>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a:ln>
                      <a:noFill/>
                    </a:ln>
                    <a:solidFill>
                      <a:prstClr val="white"/>
                    </a:solidFill>
                    <a:effectLst/>
                    <a:uLnTx/>
                    <a:uFillTx/>
                    <a:latin typeface="Arial" panose="020B0604020202020204"/>
                    <a:ea typeface="+mn-ea"/>
                    <a:cs typeface="+mn-cs"/>
                  </a:rPr>
                  <a:t>Informal Private Sector</a:t>
                </a:r>
                <a:endParaRPr kumimoji="0" lang="en-GB" sz="15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5055634F-1427-449F-B286-85200096C221}"/>
                  </a:ext>
                </a:extLst>
              </p:cNvPr>
              <p:cNvSpPr/>
              <p:nvPr/>
            </p:nvSpPr>
            <p:spPr>
              <a:xfrm>
                <a:off x="7321527" y="3202067"/>
                <a:ext cx="1070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Military Forces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BA715CD0-C32C-404A-B121-07F29C502778}"/>
                  </a:ext>
                </a:extLst>
              </p:cNvPr>
              <p:cNvSpPr/>
              <p:nvPr/>
            </p:nvSpPr>
            <p:spPr>
              <a:xfrm>
                <a:off x="8471023" y="3202065"/>
                <a:ext cx="1070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Migrant workers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22F2E556-ABE5-4B99-A4B6-A2F798A35E83}"/>
                  </a:ext>
                </a:extLst>
              </p:cNvPr>
              <p:cNvSpPr/>
              <p:nvPr/>
            </p:nvSpPr>
            <p:spPr>
              <a:xfrm>
                <a:off x="6189770" y="4639455"/>
                <a:ext cx="1053229"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a:ln>
                      <a:noFill/>
                    </a:ln>
                    <a:solidFill>
                      <a:prstClr val="white"/>
                    </a:solidFill>
                    <a:effectLst/>
                    <a:uLnTx/>
                    <a:uFillTx/>
                    <a:latin typeface="Arial" panose="020B0604020202020204"/>
                    <a:ea typeface="+mn-ea"/>
                    <a:cs typeface="+mn-cs"/>
                  </a:rPr>
                  <a:t>Veteran Pensioners</a:t>
                </a:r>
                <a:endParaRPr kumimoji="0" lang="en-GB" sz="15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4E02273A-106A-4C25-8771-F4CCB914B65F}"/>
                  </a:ext>
                </a:extLst>
              </p:cNvPr>
              <p:cNvSpPr/>
              <p:nvPr/>
            </p:nvSpPr>
            <p:spPr>
              <a:xfrm>
                <a:off x="7321527" y="4639454"/>
                <a:ext cx="2218713"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Uncovered</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3AB82195-04DA-4DD3-9090-4FA6119A7758}"/>
                  </a:ext>
                </a:extLst>
              </p:cNvPr>
              <p:cNvSpPr/>
              <p:nvPr/>
            </p:nvSpPr>
            <p:spPr>
              <a:xfrm>
                <a:off x="893538" y="4639456"/>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25FD6DEA-AB0B-478F-8CF8-128E3D988546}"/>
                  </a:ext>
                </a:extLst>
              </p:cNvPr>
              <p:cNvSpPr/>
              <p:nvPr/>
            </p:nvSpPr>
            <p:spPr>
              <a:xfrm>
                <a:off x="893538" y="1764678"/>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AFEF3CF4-1FF4-452C-966E-4DA830E23B6A}"/>
                  </a:ext>
                </a:extLst>
              </p:cNvPr>
              <p:cNvSpPr/>
              <p:nvPr/>
            </p:nvSpPr>
            <p:spPr>
              <a:xfrm>
                <a:off x="893538" y="3202067"/>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5" name="Image 6" descr="Screen Shot 2011-12-07 at 9.28.09 AM.png">
                <a:extLst>
                  <a:ext uri="{FF2B5EF4-FFF2-40B4-BE49-F238E27FC236}">
                    <a16:creationId xmlns:a16="http://schemas.microsoft.com/office/drawing/2014/main" id="{4E0FDDC7-26E4-4312-9985-BFF464884895}"/>
                  </a:ext>
                </a:extLst>
              </p:cNvPr>
              <p:cNvPicPr>
                <a:picLocks/>
              </p:cNvPicPr>
              <p:nvPr/>
            </p:nvPicPr>
            <p:blipFill rotWithShape="1">
              <a:blip r:embed="rId3" cstate="print">
                <a:extLst>
                  <a:ext uri="{28A0092B-C50C-407E-A947-70E740481C1C}">
                    <a14:useLocalDpi xmlns:a14="http://schemas.microsoft.com/office/drawing/2010/main" val="0"/>
                  </a:ext>
                </a:extLst>
              </a:blip>
              <a:srcRect l="16102" t="-1" r="722" b="384"/>
              <a:stretch/>
            </p:blipFill>
            <p:spPr bwMode="auto">
              <a:xfrm>
                <a:off x="1096012" y="4826602"/>
                <a:ext cx="656306" cy="914399"/>
              </a:xfrm>
              <a:prstGeom prst="ellipse">
                <a:avLst/>
              </a:prstGeom>
              <a:ln w="9525">
                <a:no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36" name="Image 7" descr="Screen Shot 2011-12-07 at 9.28.24 AM.png">
                <a:extLst>
                  <a:ext uri="{FF2B5EF4-FFF2-40B4-BE49-F238E27FC236}">
                    <a16:creationId xmlns:a16="http://schemas.microsoft.com/office/drawing/2014/main" id="{D8C3CE51-CCC3-470C-B789-08FC2282AD48}"/>
                  </a:ext>
                </a:extLst>
              </p:cNvPr>
              <p:cNvPicPr>
                <a:picLocks/>
              </p:cNvPicPr>
              <p:nvPr/>
            </p:nvPicPr>
            <p:blipFill rotWithShape="1">
              <a:blip r:embed="rId4" cstate="print">
                <a:extLst>
                  <a:ext uri="{28A0092B-C50C-407E-A947-70E740481C1C}">
                    <a14:useLocalDpi xmlns:a14="http://schemas.microsoft.com/office/drawing/2010/main" val="0"/>
                  </a:ext>
                </a:extLst>
              </a:blip>
              <a:srcRect l="6990" t="-1012" r="4244" b="5612"/>
              <a:stretch/>
            </p:blipFill>
            <p:spPr bwMode="auto">
              <a:xfrm>
                <a:off x="1080125" y="3407122"/>
                <a:ext cx="656306" cy="914399"/>
              </a:xfrm>
              <a:prstGeom prst="ellipse">
                <a:avLst/>
              </a:prstGeom>
              <a:ln w="9525">
                <a:no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37" name="Image 8" descr="Screen Shot 2011-12-07 at 9.29.59 AM.png">
                <a:extLst>
                  <a:ext uri="{FF2B5EF4-FFF2-40B4-BE49-F238E27FC236}">
                    <a16:creationId xmlns:a16="http://schemas.microsoft.com/office/drawing/2014/main" id="{3B124D1F-37BA-4946-9E29-13014C8B78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34" t="891" r="19557" b="29400"/>
              <a:stretch/>
            </p:blipFill>
            <p:spPr bwMode="auto">
              <a:xfrm>
                <a:off x="1088069" y="1984126"/>
                <a:ext cx="656306" cy="917916"/>
              </a:xfrm>
              <a:prstGeom prst="ellipse">
                <a:avLst/>
              </a:prstGeom>
              <a:ln w="9525">
                <a:no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F3DC3BDF-9B04-45F7-B85E-7188FD688911}"/>
                  </a:ext>
                </a:extLst>
              </p:cNvPr>
              <p:cNvSpPr/>
              <p:nvPr/>
            </p:nvSpPr>
            <p:spPr>
              <a:xfrm>
                <a:off x="3908517" y="1764678"/>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Arial" panose="020B0604020202020204"/>
                    <a:ea typeface="+mn-ea"/>
                    <a:cs typeface="+mn-cs"/>
                  </a:rPr>
                  <a:t>Infants</a:t>
                </a: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 name="Rectangle 10">
              <a:extLst>
                <a:ext uri="{FF2B5EF4-FFF2-40B4-BE49-F238E27FC236}">
                  <a16:creationId xmlns:a16="http://schemas.microsoft.com/office/drawing/2014/main" id="{329B593F-3A7F-4190-8C38-E85E6F9D7C4A}"/>
                </a:ext>
              </a:extLst>
            </p:cNvPr>
            <p:cNvSpPr/>
            <p:nvPr/>
          </p:nvSpPr>
          <p:spPr>
            <a:xfrm>
              <a:off x="4495801" y="2467694"/>
              <a:ext cx="693521" cy="1062669"/>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4755043A-615F-4D0D-91BA-51FF1306AAE3}"/>
                </a:ext>
              </a:extLst>
            </p:cNvPr>
            <p:cNvSpPr/>
            <p:nvPr/>
          </p:nvSpPr>
          <p:spPr>
            <a:xfrm>
              <a:off x="7267577" y="2467691"/>
              <a:ext cx="3055932" cy="1062669"/>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6D8E3F75-07F1-4728-9EAD-3A22C4F0D341}"/>
                </a:ext>
              </a:extLst>
            </p:cNvPr>
            <p:cNvSpPr/>
            <p:nvPr/>
          </p:nvSpPr>
          <p:spPr>
            <a:xfrm>
              <a:off x="9120597" y="3604099"/>
              <a:ext cx="1200949" cy="1062669"/>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EE736A90-EA67-494C-A2DE-686D496291B1}"/>
                </a:ext>
              </a:extLst>
            </p:cNvPr>
            <p:cNvSpPr/>
            <p:nvPr/>
          </p:nvSpPr>
          <p:spPr>
            <a:xfrm>
              <a:off x="6738070" y="3596353"/>
              <a:ext cx="1008306" cy="1062668"/>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38D0D49B-BB7E-463C-B174-457F8C2BBCE2}"/>
                </a:ext>
              </a:extLst>
            </p:cNvPr>
            <p:cNvSpPr/>
            <p:nvPr/>
          </p:nvSpPr>
          <p:spPr>
            <a:xfrm>
              <a:off x="6022143" y="3604100"/>
              <a:ext cx="456414" cy="1062668"/>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EEC5AA0-FB76-4850-A896-824A1BED5AE6}"/>
                </a:ext>
              </a:extLst>
            </p:cNvPr>
            <p:cNvSpPr/>
            <p:nvPr/>
          </p:nvSpPr>
          <p:spPr>
            <a:xfrm>
              <a:off x="4893947" y="3604100"/>
              <a:ext cx="295162" cy="1062668"/>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BAC12AD7-0DDC-4D1A-809A-374B42739601}"/>
                </a:ext>
              </a:extLst>
            </p:cNvPr>
            <p:cNvSpPr/>
            <p:nvPr/>
          </p:nvSpPr>
          <p:spPr>
            <a:xfrm>
              <a:off x="7842283" y="4727506"/>
              <a:ext cx="2487998" cy="1062669"/>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7169" name="Straight Arrow Connector 7168">
              <a:extLst>
                <a:ext uri="{FF2B5EF4-FFF2-40B4-BE49-F238E27FC236}">
                  <a16:creationId xmlns:a16="http://schemas.microsoft.com/office/drawing/2014/main" id="{FCB556BE-4B05-41CD-B5F2-B095B8893854}"/>
                </a:ext>
              </a:extLst>
            </p:cNvPr>
            <p:cNvCxnSpPr>
              <a:cxnSpLocks/>
            </p:cNvCxnSpPr>
            <p:nvPr/>
          </p:nvCxnSpPr>
          <p:spPr>
            <a:xfrm>
              <a:off x="4492041" y="2643088"/>
              <a:ext cx="697068"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700EF7B-6A01-40EC-A619-93244CBA22D4}"/>
                </a:ext>
              </a:extLst>
            </p:cNvPr>
            <p:cNvCxnSpPr>
              <a:cxnSpLocks/>
            </p:cNvCxnSpPr>
            <p:nvPr/>
          </p:nvCxnSpPr>
          <p:spPr>
            <a:xfrm>
              <a:off x="7267577" y="2641191"/>
              <a:ext cx="3055931"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A18176C-67E9-4DDD-BBE5-D0FE0C8A0BE2}"/>
                </a:ext>
              </a:extLst>
            </p:cNvPr>
            <p:cNvCxnSpPr>
              <a:cxnSpLocks/>
            </p:cNvCxnSpPr>
            <p:nvPr/>
          </p:nvCxnSpPr>
          <p:spPr>
            <a:xfrm>
              <a:off x="4893947" y="3775294"/>
              <a:ext cx="29516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746783D-E7D2-4006-A9DE-FEBE12A140F4}"/>
                </a:ext>
              </a:extLst>
            </p:cNvPr>
            <p:cNvCxnSpPr>
              <a:cxnSpLocks/>
            </p:cNvCxnSpPr>
            <p:nvPr/>
          </p:nvCxnSpPr>
          <p:spPr>
            <a:xfrm>
              <a:off x="6021706" y="3775294"/>
              <a:ext cx="45641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2B734DA-CC5C-49E7-B89B-C17CD1850861}"/>
                </a:ext>
              </a:extLst>
            </p:cNvPr>
            <p:cNvCxnSpPr>
              <a:cxnSpLocks/>
            </p:cNvCxnSpPr>
            <p:nvPr/>
          </p:nvCxnSpPr>
          <p:spPr>
            <a:xfrm>
              <a:off x="6739144" y="3775294"/>
              <a:ext cx="1008306"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A8AF58B-A032-4D95-A139-4F94814DD063}"/>
                </a:ext>
              </a:extLst>
            </p:cNvPr>
            <p:cNvCxnSpPr>
              <a:cxnSpLocks/>
            </p:cNvCxnSpPr>
            <p:nvPr/>
          </p:nvCxnSpPr>
          <p:spPr>
            <a:xfrm>
              <a:off x="9122559" y="3775294"/>
              <a:ext cx="1200949"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C6817F1-122D-4915-8DE9-5179AC961963}"/>
                </a:ext>
              </a:extLst>
            </p:cNvPr>
            <p:cNvCxnSpPr>
              <a:cxnSpLocks/>
            </p:cNvCxnSpPr>
            <p:nvPr/>
          </p:nvCxnSpPr>
          <p:spPr>
            <a:xfrm>
              <a:off x="7835510" y="4921655"/>
              <a:ext cx="2487998"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5454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957126E9-A86E-4DAC-AEB5-F56EBD1934B2}"/>
              </a:ext>
            </a:extLst>
          </p:cNvPr>
          <p:cNvGrpSpPr/>
          <p:nvPr/>
        </p:nvGrpSpPr>
        <p:grpSpPr>
          <a:xfrm>
            <a:off x="911424" y="1052736"/>
            <a:ext cx="10980753" cy="5235398"/>
            <a:chOff x="218266" y="1040119"/>
            <a:chExt cx="10980753" cy="5235398"/>
          </a:xfrm>
        </p:grpSpPr>
        <p:grpSp>
          <p:nvGrpSpPr>
            <p:cNvPr id="3" name="Group 2">
              <a:extLst>
                <a:ext uri="{FF2B5EF4-FFF2-40B4-BE49-F238E27FC236}">
                  <a16:creationId xmlns:a16="http://schemas.microsoft.com/office/drawing/2014/main" id="{6ABD053F-A15A-4180-B2BB-0A3377B206F8}"/>
                </a:ext>
              </a:extLst>
            </p:cNvPr>
            <p:cNvGrpSpPr/>
            <p:nvPr/>
          </p:nvGrpSpPr>
          <p:grpSpPr>
            <a:xfrm>
              <a:off x="795338" y="1870075"/>
              <a:ext cx="9934575" cy="4405442"/>
              <a:chOff x="1128712" y="1757128"/>
              <a:chExt cx="9934575" cy="4405442"/>
            </a:xfrm>
            <a:scene3d>
              <a:camera prst="isometricOffAxis1Top"/>
              <a:lightRig rig="threePt" dir="t"/>
            </a:scene3d>
          </p:grpSpPr>
          <p:grpSp>
            <p:nvGrpSpPr>
              <p:cNvPr id="4" name="Group 3">
                <a:extLst>
                  <a:ext uri="{FF2B5EF4-FFF2-40B4-BE49-F238E27FC236}">
                    <a16:creationId xmlns:a16="http://schemas.microsoft.com/office/drawing/2014/main" id="{014FB18C-44C3-454E-BE0B-D57E3C486B41}"/>
                  </a:ext>
                </a:extLst>
              </p:cNvPr>
              <p:cNvGrpSpPr/>
              <p:nvPr/>
            </p:nvGrpSpPr>
            <p:grpSpPr>
              <a:xfrm>
                <a:off x="1128712" y="1757128"/>
                <a:ext cx="9934575" cy="4405442"/>
                <a:chOff x="771525" y="1671403"/>
                <a:chExt cx="8859323" cy="4405442"/>
              </a:xfrm>
            </p:grpSpPr>
            <p:sp>
              <p:nvSpPr>
                <p:cNvPr id="12" name="Rectangle 11">
                  <a:extLst>
                    <a:ext uri="{FF2B5EF4-FFF2-40B4-BE49-F238E27FC236}">
                      <a16:creationId xmlns:a16="http://schemas.microsoft.com/office/drawing/2014/main" id="{27754758-14D7-4290-AEDA-4E0ABABC54C3}"/>
                    </a:ext>
                  </a:extLst>
                </p:cNvPr>
                <p:cNvSpPr/>
                <p:nvPr/>
              </p:nvSpPr>
              <p:spPr>
                <a:xfrm>
                  <a:off x="771525" y="1671403"/>
                  <a:ext cx="8859323" cy="44054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40753B9-F5EB-4C2E-B79C-527586BE0CFE}"/>
                    </a:ext>
                  </a:extLst>
                </p:cNvPr>
                <p:cNvSpPr/>
                <p:nvPr/>
              </p:nvSpPr>
              <p:spPr>
                <a:xfrm>
                  <a:off x="1948720" y="4639456"/>
                  <a:ext cx="188126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Pensions and care for older persons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61F466E-745F-4635-BF96-BB9FB77D2603}"/>
                    </a:ext>
                  </a:extLst>
                </p:cNvPr>
                <p:cNvSpPr/>
                <p:nvPr/>
              </p:nvSpPr>
              <p:spPr>
                <a:xfrm>
                  <a:off x="1948720" y="1764678"/>
                  <a:ext cx="188126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Social protection for children</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80BB34CC-A66C-40CB-8714-5A91EF56B06B}"/>
                    </a:ext>
                  </a:extLst>
                </p:cNvPr>
                <p:cNvSpPr/>
                <p:nvPr/>
              </p:nvSpPr>
              <p:spPr>
                <a:xfrm>
                  <a:off x="1948720" y="3202067"/>
                  <a:ext cx="188126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Social protection for people of working-age</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B0F7CF4F-31BE-434E-B02A-2D7754BB3FE3}"/>
                    </a:ext>
                  </a:extLst>
                </p:cNvPr>
                <p:cNvSpPr/>
                <p:nvPr/>
              </p:nvSpPr>
              <p:spPr>
                <a:xfrm>
                  <a:off x="3908517" y="4639456"/>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AB3C76B-F9DF-4746-B9D3-94CE2FB7ABFE}"/>
                    </a:ext>
                  </a:extLst>
                </p:cNvPr>
                <p:cNvSpPr/>
                <p:nvPr/>
              </p:nvSpPr>
              <p:spPr>
                <a:xfrm>
                  <a:off x="3908517" y="3202067"/>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BA9E185A-393C-4229-827B-2460AAEA67BB}"/>
                    </a:ext>
                  </a:extLst>
                </p:cNvPr>
                <p:cNvSpPr/>
                <p:nvPr/>
              </p:nvSpPr>
              <p:spPr>
                <a:xfrm>
                  <a:off x="5040274" y="4639456"/>
                  <a:ext cx="107077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8B4D99CA-A6F2-418E-AC01-02B5E7452FBE}"/>
                    </a:ext>
                  </a:extLst>
                </p:cNvPr>
                <p:cNvSpPr/>
                <p:nvPr/>
              </p:nvSpPr>
              <p:spPr>
                <a:xfrm>
                  <a:off x="5040274" y="1764678"/>
                  <a:ext cx="4499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School age children</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55B4B3D7-46A2-4824-8523-90630E40ED3C}"/>
                    </a:ext>
                  </a:extLst>
                </p:cNvPr>
                <p:cNvSpPr/>
                <p:nvPr/>
              </p:nvSpPr>
              <p:spPr>
                <a:xfrm>
                  <a:off x="5040274" y="3202067"/>
                  <a:ext cx="1070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17ED9402-3BA6-4D82-8DDC-18D233284058}"/>
                    </a:ext>
                  </a:extLst>
                </p:cNvPr>
                <p:cNvSpPr/>
                <p:nvPr/>
              </p:nvSpPr>
              <p:spPr>
                <a:xfrm>
                  <a:off x="6189770" y="3202067"/>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Informal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12A6670F-8EED-4D77-9CE1-6181DC92ED97}"/>
                    </a:ext>
                  </a:extLst>
                </p:cNvPr>
                <p:cNvSpPr/>
                <p:nvPr/>
              </p:nvSpPr>
              <p:spPr>
                <a:xfrm>
                  <a:off x="7321527" y="3202067"/>
                  <a:ext cx="1070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Military Forces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AF060DFC-C32C-4432-A13F-9A636A2DCC8A}"/>
                    </a:ext>
                  </a:extLst>
                </p:cNvPr>
                <p:cNvSpPr/>
                <p:nvPr/>
              </p:nvSpPr>
              <p:spPr>
                <a:xfrm>
                  <a:off x="8471023" y="3202065"/>
                  <a:ext cx="1070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Unemployed</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982E2E1E-8172-4532-9DD2-3EDBB2AAD6D5}"/>
                    </a:ext>
                  </a:extLst>
                </p:cNvPr>
                <p:cNvSpPr/>
                <p:nvPr/>
              </p:nvSpPr>
              <p:spPr>
                <a:xfrm>
                  <a:off x="6189770" y="4639455"/>
                  <a:ext cx="1053229"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Veteran Pensioners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72E3F1B1-9329-464B-B11C-757C21955377}"/>
                    </a:ext>
                  </a:extLst>
                </p:cNvPr>
                <p:cNvSpPr/>
                <p:nvPr/>
              </p:nvSpPr>
              <p:spPr>
                <a:xfrm>
                  <a:off x="7321527" y="4639454"/>
                  <a:ext cx="2218713"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Uncovered</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AE669288-2D23-409D-BC69-E09C1B3DFCD0}"/>
                    </a:ext>
                  </a:extLst>
                </p:cNvPr>
                <p:cNvSpPr/>
                <p:nvPr/>
              </p:nvSpPr>
              <p:spPr>
                <a:xfrm>
                  <a:off x="893538" y="4639456"/>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CD48863B-CC26-49E2-9AD2-017C6CF7E0B5}"/>
                    </a:ext>
                  </a:extLst>
                </p:cNvPr>
                <p:cNvSpPr/>
                <p:nvPr/>
              </p:nvSpPr>
              <p:spPr>
                <a:xfrm>
                  <a:off x="893538" y="1764678"/>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445A9FCD-B082-42D3-8997-FC49310D83EF}"/>
                    </a:ext>
                  </a:extLst>
                </p:cNvPr>
                <p:cNvSpPr/>
                <p:nvPr/>
              </p:nvSpPr>
              <p:spPr>
                <a:xfrm>
                  <a:off x="893538" y="3202067"/>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9" name="Image 6" descr="Screen Shot 2011-12-07 at 9.28.09 AM.png">
                  <a:extLst>
                    <a:ext uri="{FF2B5EF4-FFF2-40B4-BE49-F238E27FC236}">
                      <a16:creationId xmlns:a16="http://schemas.microsoft.com/office/drawing/2014/main" id="{D69D2A62-13DC-4737-8165-59E12E5E8C5B}"/>
                    </a:ext>
                  </a:extLst>
                </p:cNvPr>
                <p:cNvPicPr>
                  <a:picLocks/>
                </p:cNvPicPr>
                <p:nvPr/>
              </p:nvPicPr>
              <p:blipFill rotWithShape="1">
                <a:blip r:embed="rId3" cstate="print">
                  <a:extLst>
                    <a:ext uri="{28A0092B-C50C-407E-A947-70E740481C1C}">
                      <a14:useLocalDpi xmlns:a14="http://schemas.microsoft.com/office/drawing/2010/main" val="0"/>
                    </a:ext>
                  </a:extLst>
                </a:blip>
                <a:srcRect l="16102" t="-1" r="722" b="384"/>
                <a:stretch/>
              </p:blipFill>
              <p:spPr bwMode="auto">
                <a:xfrm>
                  <a:off x="1096012" y="4826602"/>
                  <a:ext cx="782121" cy="914400"/>
                </a:xfrm>
                <a:prstGeom prst="ellipse">
                  <a:avLst/>
                </a:prstGeom>
                <a:ln w="9525">
                  <a:no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30" name="Image 7" descr="Screen Shot 2011-12-07 at 9.28.24 AM.png">
                  <a:extLst>
                    <a:ext uri="{FF2B5EF4-FFF2-40B4-BE49-F238E27FC236}">
                      <a16:creationId xmlns:a16="http://schemas.microsoft.com/office/drawing/2014/main" id="{396C7921-3006-4F12-BDA8-FD7EC8885244}"/>
                    </a:ext>
                  </a:extLst>
                </p:cNvPr>
                <p:cNvPicPr>
                  <a:picLocks/>
                </p:cNvPicPr>
                <p:nvPr/>
              </p:nvPicPr>
              <p:blipFill rotWithShape="1">
                <a:blip r:embed="rId4" cstate="print">
                  <a:extLst>
                    <a:ext uri="{28A0092B-C50C-407E-A947-70E740481C1C}">
                      <a14:useLocalDpi xmlns:a14="http://schemas.microsoft.com/office/drawing/2010/main" val="0"/>
                    </a:ext>
                  </a:extLst>
                </a:blip>
                <a:srcRect l="6990" t="-1012" r="4244" b="5612"/>
                <a:stretch/>
              </p:blipFill>
              <p:spPr bwMode="auto">
                <a:xfrm>
                  <a:off x="1080125" y="3407122"/>
                  <a:ext cx="782121" cy="914400"/>
                </a:xfrm>
                <a:prstGeom prst="ellipse">
                  <a:avLst/>
                </a:prstGeom>
                <a:ln w="9525">
                  <a:no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31" name="Image 8" descr="Screen Shot 2011-12-07 at 9.29.59 AM.png">
                  <a:extLst>
                    <a:ext uri="{FF2B5EF4-FFF2-40B4-BE49-F238E27FC236}">
                      <a16:creationId xmlns:a16="http://schemas.microsoft.com/office/drawing/2014/main" id="{8ABCA05C-69F1-4D19-B56A-9EFD8DF6FF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34" t="891" r="19557" b="29400"/>
                <a:stretch/>
              </p:blipFill>
              <p:spPr bwMode="auto">
                <a:xfrm>
                  <a:off x="1088069" y="1984126"/>
                  <a:ext cx="782121" cy="917916"/>
                </a:xfrm>
                <a:prstGeom prst="ellipse">
                  <a:avLst/>
                </a:prstGeom>
                <a:ln w="9525">
                  <a:no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A0D68571-A005-4E0C-AEB0-9A6E76A08F20}"/>
                    </a:ext>
                  </a:extLst>
                </p:cNvPr>
                <p:cNvSpPr/>
                <p:nvPr/>
              </p:nvSpPr>
              <p:spPr>
                <a:xfrm>
                  <a:off x="3908517" y="1764678"/>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Infants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5" name="Rectangle 4">
                <a:extLst>
                  <a:ext uri="{FF2B5EF4-FFF2-40B4-BE49-F238E27FC236}">
                    <a16:creationId xmlns:a16="http://schemas.microsoft.com/office/drawing/2014/main" id="{9C37DB90-2A44-4869-949D-C01FC4DE58C2}"/>
                  </a:ext>
                </a:extLst>
              </p:cNvPr>
              <p:cNvSpPr/>
              <p:nvPr/>
            </p:nvSpPr>
            <p:spPr>
              <a:xfrm>
                <a:off x="5133975" y="1850403"/>
                <a:ext cx="693521" cy="1344117"/>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58244E60-7865-4124-9B58-08E7589F92F9}"/>
                  </a:ext>
                </a:extLst>
              </p:cNvPr>
              <p:cNvSpPr/>
              <p:nvPr/>
            </p:nvSpPr>
            <p:spPr>
              <a:xfrm>
                <a:off x="7905751" y="1850399"/>
                <a:ext cx="3055932" cy="1344117"/>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27D91356-6D29-4046-8460-D771949B6FE4}"/>
                  </a:ext>
                </a:extLst>
              </p:cNvPr>
              <p:cNvSpPr/>
              <p:nvPr/>
            </p:nvSpPr>
            <p:spPr>
              <a:xfrm>
                <a:off x="9760733" y="3287786"/>
                <a:ext cx="1200949" cy="1344117"/>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FCC6DEFD-98FB-40BC-B375-DCB41B507FCD}"/>
                  </a:ext>
                </a:extLst>
              </p:cNvPr>
              <p:cNvSpPr/>
              <p:nvPr/>
            </p:nvSpPr>
            <p:spPr>
              <a:xfrm>
                <a:off x="7377318" y="3287787"/>
                <a:ext cx="1008306" cy="1344116"/>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658ED0C-BC16-48F5-BDEA-152C216EB679}"/>
                  </a:ext>
                </a:extLst>
              </p:cNvPr>
              <p:cNvSpPr/>
              <p:nvPr/>
            </p:nvSpPr>
            <p:spPr>
              <a:xfrm>
                <a:off x="6659880" y="3287786"/>
                <a:ext cx="456414" cy="1344116"/>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1DAFA8CC-5738-4250-A756-AC5F94F1D7FC}"/>
                  </a:ext>
                </a:extLst>
              </p:cNvPr>
              <p:cNvSpPr/>
              <p:nvPr/>
            </p:nvSpPr>
            <p:spPr>
              <a:xfrm>
                <a:off x="5532121" y="3287787"/>
                <a:ext cx="295162" cy="1344116"/>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76DE3E6-4946-4CEE-A4AA-2E33D83ABECB}"/>
                  </a:ext>
                </a:extLst>
              </p:cNvPr>
              <p:cNvSpPr/>
              <p:nvPr/>
            </p:nvSpPr>
            <p:spPr>
              <a:xfrm>
                <a:off x="8473685" y="4725169"/>
                <a:ext cx="2487998" cy="1344117"/>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0" name="Rectangle 59">
              <a:extLst>
                <a:ext uri="{FF2B5EF4-FFF2-40B4-BE49-F238E27FC236}">
                  <a16:creationId xmlns:a16="http://schemas.microsoft.com/office/drawing/2014/main" id="{6D2AAF42-64FD-4EFA-803B-E32B52B314C1}"/>
                </a:ext>
              </a:extLst>
            </p:cNvPr>
            <p:cNvSpPr/>
            <p:nvPr/>
          </p:nvSpPr>
          <p:spPr>
            <a:xfrm>
              <a:off x="4876011" y="2532463"/>
              <a:ext cx="1983322" cy="1344117"/>
            </a:xfrm>
            <a:prstGeom prst="rect">
              <a:avLst/>
            </a:prstGeom>
            <a:solidFill>
              <a:srgbClr val="970410">
                <a:alpha val="74902"/>
              </a:srgbClr>
            </a:solidFill>
            <a:ln>
              <a:noFill/>
            </a:ln>
            <a:scene3d>
              <a:camera prst="isometricOffAxis1Top"/>
              <a:lightRig rig="threePt" dir="t"/>
            </a:scene3d>
            <a:sp3d extrusionH="381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School-age children</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Rectangle 56">
              <a:extLst>
                <a:ext uri="{FF2B5EF4-FFF2-40B4-BE49-F238E27FC236}">
                  <a16:creationId xmlns:a16="http://schemas.microsoft.com/office/drawing/2014/main" id="{AB2FCBBE-F3B2-4AF5-9D03-C08DE3E09654}"/>
                </a:ext>
              </a:extLst>
            </p:cNvPr>
            <p:cNvSpPr/>
            <p:nvPr/>
          </p:nvSpPr>
          <p:spPr>
            <a:xfrm>
              <a:off x="3805332" y="2561832"/>
              <a:ext cx="480917" cy="1344117"/>
            </a:xfrm>
            <a:prstGeom prst="rect">
              <a:avLst/>
            </a:prstGeom>
            <a:solidFill>
              <a:srgbClr val="970410">
                <a:alpha val="74902"/>
              </a:srgbClr>
            </a:solidFill>
            <a:ln>
              <a:noFill/>
            </a:ln>
            <a:scene3d>
              <a:camera prst="isometricOffAxis1Top"/>
              <a:lightRig rig="threePt" dir="t"/>
            </a:scene3d>
            <a:sp3d extrusionH="635000"/>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Infants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0D049E67-2A68-424F-99E7-F625490DE872}"/>
                </a:ext>
              </a:extLst>
            </p:cNvPr>
            <p:cNvSpPr/>
            <p:nvPr/>
          </p:nvSpPr>
          <p:spPr>
            <a:xfrm>
              <a:off x="6750312" y="2529682"/>
              <a:ext cx="175700" cy="1325381"/>
            </a:xfrm>
            <a:prstGeom prst="rect">
              <a:avLst/>
            </a:prstGeom>
            <a:solidFill>
              <a:srgbClr val="970410">
                <a:alpha val="74902"/>
              </a:srgbClr>
            </a:solidFill>
            <a:ln>
              <a:noFill/>
            </a:ln>
            <a:scene3d>
              <a:camera prst="isometricOffAxis1Top"/>
              <a:lightRig rig="threePt" dir="t"/>
            </a:scene3d>
            <a:sp3d extrusionH="762000"/>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a:ln>
                    <a:noFill/>
                  </a:ln>
                  <a:solidFill>
                    <a:prstClr val="white"/>
                  </a:solidFill>
                  <a:effectLst/>
                  <a:uLnTx/>
                  <a:uFillTx/>
                  <a:latin typeface="Arial" panose="020B0604020202020204"/>
                  <a:ea typeface="+mn-ea"/>
                  <a:cs typeface="+mn-cs"/>
                </a:rPr>
                <a:t>Informal Private Sector</a:t>
              </a:r>
              <a:endParaRPr kumimoji="0" lang="en-GB"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921CAAB0-0E02-443C-8002-BB69891EBF78}"/>
                </a:ext>
              </a:extLst>
            </p:cNvPr>
            <p:cNvSpPr/>
            <p:nvPr/>
          </p:nvSpPr>
          <p:spPr>
            <a:xfrm>
              <a:off x="5567308" y="2650495"/>
              <a:ext cx="738186" cy="1344117"/>
            </a:xfrm>
            <a:prstGeom prst="rect">
              <a:avLst/>
            </a:prstGeom>
            <a:solidFill>
              <a:srgbClr val="970410">
                <a:alpha val="74902"/>
              </a:srgbClr>
            </a:solidFill>
            <a:ln>
              <a:noFill/>
            </a:ln>
            <a:scene3d>
              <a:camera prst="isometricOffAxis1Top"/>
              <a:lightRig rig="threePt" dir="t"/>
            </a:scene3d>
            <a:sp3d extrusionH="762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Rectangle 67">
              <a:extLst>
                <a:ext uri="{FF2B5EF4-FFF2-40B4-BE49-F238E27FC236}">
                  <a16:creationId xmlns:a16="http://schemas.microsoft.com/office/drawing/2014/main" id="{10C1630F-C6A9-4B3F-AFC6-ABA6AEF95F3B}"/>
                </a:ext>
              </a:extLst>
            </p:cNvPr>
            <p:cNvSpPr/>
            <p:nvPr/>
          </p:nvSpPr>
          <p:spPr>
            <a:xfrm>
              <a:off x="795339" y="1040119"/>
              <a:ext cx="9934574" cy="4405442"/>
            </a:xfrm>
            <a:prstGeom prst="rect">
              <a:avLst/>
            </a:prstGeom>
            <a:solidFill>
              <a:schemeClr val="bg1">
                <a:lumMod val="85000"/>
                <a:alpha val="50000"/>
              </a:schemeClr>
            </a:solidFill>
            <a:ln>
              <a:solidFill>
                <a:schemeClr val="accent5">
                  <a:lumMod val="50000"/>
                </a:schemeClr>
              </a:solidFill>
            </a:ln>
            <a:scene3d>
              <a:camera prst="isometricOffAxis1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Rectangle 62">
              <a:extLst>
                <a:ext uri="{FF2B5EF4-FFF2-40B4-BE49-F238E27FC236}">
                  <a16:creationId xmlns:a16="http://schemas.microsoft.com/office/drawing/2014/main" id="{7C8251E5-6B79-4D30-BC9E-5163F77A7F9E}"/>
                </a:ext>
              </a:extLst>
            </p:cNvPr>
            <p:cNvSpPr/>
            <p:nvPr/>
          </p:nvSpPr>
          <p:spPr>
            <a:xfrm>
              <a:off x="4419378" y="1364878"/>
              <a:ext cx="881284" cy="1344117"/>
            </a:xfrm>
            <a:prstGeom prst="rect">
              <a:avLst/>
            </a:prstGeom>
            <a:solidFill>
              <a:schemeClr val="accent5">
                <a:lumMod val="75000"/>
                <a:alpha val="74902"/>
              </a:schemeClr>
            </a:solidFill>
            <a:ln>
              <a:noFill/>
            </a:ln>
            <a:scene3d>
              <a:camera prst="isometricOffAxis1Top"/>
              <a:lightRig rig="threePt" dir="t"/>
            </a:scene3d>
            <a:sp3d extrusionH="2286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40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Rectangle 65">
              <a:extLst>
                <a:ext uri="{FF2B5EF4-FFF2-40B4-BE49-F238E27FC236}">
                  <a16:creationId xmlns:a16="http://schemas.microsoft.com/office/drawing/2014/main" id="{6F59406E-0DB1-4EB5-80C7-80218BA64A35}"/>
                </a:ext>
              </a:extLst>
            </p:cNvPr>
            <p:cNvSpPr/>
            <p:nvPr/>
          </p:nvSpPr>
          <p:spPr>
            <a:xfrm>
              <a:off x="7841205" y="1786754"/>
              <a:ext cx="1200737" cy="1344117"/>
            </a:xfrm>
            <a:prstGeom prst="rect">
              <a:avLst/>
            </a:prstGeom>
            <a:solidFill>
              <a:schemeClr val="accent5">
                <a:lumMod val="75000"/>
                <a:alpha val="74902"/>
              </a:schemeClr>
            </a:solidFill>
            <a:ln>
              <a:noFill/>
            </a:ln>
            <a:scene3d>
              <a:camera prst="isometricOffAxis1Top"/>
              <a:lightRig rig="threePt" dir="t"/>
            </a:scene3d>
            <a:sp3d extrusionH="1270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Military Forces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Rectangle 66">
              <a:extLst>
                <a:ext uri="{FF2B5EF4-FFF2-40B4-BE49-F238E27FC236}">
                  <a16:creationId xmlns:a16="http://schemas.microsoft.com/office/drawing/2014/main" id="{6FC2B62F-2E5C-4F8E-B37C-A9198D30902F}"/>
                </a:ext>
              </a:extLst>
            </p:cNvPr>
            <p:cNvSpPr/>
            <p:nvPr/>
          </p:nvSpPr>
          <p:spPr>
            <a:xfrm>
              <a:off x="7329274" y="2362170"/>
              <a:ext cx="1175328" cy="1344117"/>
            </a:xfrm>
            <a:prstGeom prst="rect">
              <a:avLst/>
            </a:prstGeom>
            <a:solidFill>
              <a:schemeClr val="accent5">
                <a:lumMod val="75000"/>
                <a:alpha val="74902"/>
              </a:schemeClr>
            </a:solidFill>
            <a:ln>
              <a:noFill/>
            </a:ln>
            <a:scene3d>
              <a:camera prst="isometricOffAxis1Top"/>
              <a:lightRig rig="threePt" dir="t"/>
            </a:scene3d>
            <a:sp3d extrusionH="1270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Veteran Pensioners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37428604-71CE-43B0-AC04-0C585E6AD9A5}"/>
                </a:ext>
              </a:extLst>
            </p:cNvPr>
            <p:cNvSpPr/>
            <p:nvPr/>
          </p:nvSpPr>
          <p:spPr>
            <a:xfrm>
              <a:off x="6169357" y="2537411"/>
              <a:ext cx="1200737" cy="1344117"/>
            </a:xfrm>
            <a:prstGeom prst="rect">
              <a:avLst/>
            </a:prstGeom>
            <a:solidFill>
              <a:schemeClr val="accent5">
                <a:lumMod val="75000"/>
                <a:alpha val="74902"/>
              </a:schemeClr>
            </a:solidFill>
            <a:ln>
              <a:noFill/>
            </a:ln>
            <a:scene3d>
              <a:camera prst="isometricOffAxis1Top"/>
              <a:lightRig rig="threePt" dir="t"/>
            </a:scene3d>
            <a:sp3d extrusionH="1270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4" name="Rectangle 63">
              <a:extLst>
                <a:ext uri="{FF2B5EF4-FFF2-40B4-BE49-F238E27FC236}">
                  <a16:creationId xmlns:a16="http://schemas.microsoft.com/office/drawing/2014/main" id="{B46FAF42-0500-4865-96FF-E741B8036F08}"/>
                </a:ext>
              </a:extLst>
            </p:cNvPr>
            <p:cNvSpPr/>
            <p:nvPr/>
          </p:nvSpPr>
          <p:spPr>
            <a:xfrm>
              <a:off x="5032207" y="2101084"/>
              <a:ext cx="1175328" cy="1344117"/>
            </a:xfrm>
            <a:prstGeom prst="rect">
              <a:avLst/>
            </a:prstGeom>
            <a:solidFill>
              <a:schemeClr val="accent5">
                <a:lumMod val="75000"/>
                <a:alpha val="74902"/>
              </a:schemeClr>
            </a:solidFill>
            <a:ln>
              <a:noFill/>
            </a:ln>
            <a:scene3d>
              <a:camera prst="isometricOffAxis1Top"/>
              <a:lightRig rig="threePt" dir="t"/>
            </a:scene3d>
            <a:sp3d extrusionH="1905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9" name="Straight Connector 68">
              <a:extLst>
                <a:ext uri="{FF2B5EF4-FFF2-40B4-BE49-F238E27FC236}">
                  <a16:creationId xmlns:a16="http://schemas.microsoft.com/office/drawing/2014/main" id="{FC719003-ADB8-4688-819A-102B2D85F89A}"/>
                </a:ext>
              </a:extLst>
            </p:cNvPr>
            <p:cNvCxnSpPr>
              <a:cxnSpLocks/>
            </p:cNvCxnSpPr>
            <p:nvPr/>
          </p:nvCxnSpPr>
          <p:spPr>
            <a:xfrm flipV="1">
              <a:off x="2269331" y="3186953"/>
              <a:ext cx="8929688" cy="1353949"/>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39B9FBE1-51B6-4285-B9A0-262B56B345B6}"/>
                </a:ext>
              </a:extLst>
            </p:cNvPr>
            <p:cNvSpPr txBox="1"/>
            <p:nvPr/>
          </p:nvSpPr>
          <p:spPr>
            <a:xfrm>
              <a:off x="218266" y="2747240"/>
              <a:ext cx="2261361" cy="400110"/>
            </a:xfrm>
            <a:prstGeom prst="rect">
              <a:avLst/>
            </a:prstGeom>
            <a:solidFill>
              <a:schemeClr val="accent5">
                <a:lumMod val="75000"/>
              </a:schemeClr>
            </a:solidFill>
            <a:scene3d>
              <a:camera prst="isometricOffAxis1Right"/>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Arial" panose="020B0604020202020204"/>
                  <a:ea typeface="+mn-ea"/>
                  <a:cs typeface="Arial" charset="0"/>
                </a:rPr>
                <a:t>Poverty Threshold</a:t>
              </a:r>
              <a:endParaRPr kumimoji="0" lang="en-GB" sz="2000" b="0" i="0" u="none" strike="noStrike" kern="1200" cap="none" spc="0" normalizeH="0" baseline="0" noProof="0">
                <a:ln>
                  <a:noFill/>
                </a:ln>
                <a:solidFill>
                  <a:prstClr val="white"/>
                </a:solidFill>
                <a:effectLst/>
                <a:uLnTx/>
                <a:uFillTx/>
                <a:latin typeface="Arial" panose="020B0604020202020204"/>
                <a:ea typeface="+mn-ea"/>
                <a:cs typeface="Arial" charset="0"/>
              </a:endParaRPr>
            </a:p>
          </p:txBody>
        </p:sp>
      </p:grpSp>
    </p:spTree>
    <p:custDataLst>
      <p:tags r:id="rId1"/>
    </p:custDataLst>
    <p:extLst>
      <p:ext uri="{BB962C8B-B14F-4D97-AF65-F5344CB8AC3E}">
        <p14:creationId xmlns:p14="http://schemas.microsoft.com/office/powerpoint/2010/main" val="471887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7555-BDBD-43D6-97B7-8493531CF1CA}"/>
              </a:ext>
            </a:extLst>
          </p:cNvPr>
          <p:cNvSpPr>
            <a:spLocks noGrp="1"/>
          </p:cNvSpPr>
          <p:nvPr>
            <p:ph type="title"/>
          </p:nvPr>
        </p:nvSpPr>
        <p:spPr/>
        <p:txBody>
          <a:bodyPr/>
          <a:lstStyle/>
          <a:p>
            <a:r>
              <a:rPr lang="fr-CH"/>
              <a:t>Vertical Gaps</a:t>
            </a:r>
            <a:br>
              <a:rPr lang="en-GB"/>
            </a:br>
            <a:endParaRPr lang="en-GB"/>
          </a:p>
        </p:txBody>
      </p:sp>
      <p:grpSp>
        <p:nvGrpSpPr>
          <p:cNvPr id="4" name="Group 3">
            <a:extLst>
              <a:ext uri="{FF2B5EF4-FFF2-40B4-BE49-F238E27FC236}">
                <a16:creationId xmlns:a16="http://schemas.microsoft.com/office/drawing/2014/main" id="{85CB8FAA-10A3-4B8A-BE5C-D79A541E21CD}"/>
              </a:ext>
            </a:extLst>
          </p:cNvPr>
          <p:cNvGrpSpPr/>
          <p:nvPr/>
        </p:nvGrpSpPr>
        <p:grpSpPr>
          <a:xfrm>
            <a:off x="983432" y="1170196"/>
            <a:ext cx="10629486" cy="4995108"/>
            <a:chOff x="263236" y="1557281"/>
            <a:chExt cx="10980753" cy="5235398"/>
          </a:xfrm>
        </p:grpSpPr>
        <p:grpSp>
          <p:nvGrpSpPr>
            <p:cNvPr id="95" name="Group 94">
              <a:extLst>
                <a:ext uri="{FF2B5EF4-FFF2-40B4-BE49-F238E27FC236}">
                  <a16:creationId xmlns:a16="http://schemas.microsoft.com/office/drawing/2014/main" id="{019077DC-EC5A-4108-9B0F-D41C72203605}"/>
                </a:ext>
              </a:extLst>
            </p:cNvPr>
            <p:cNvGrpSpPr/>
            <p:nvPr/>
          </p:nvGrpSpPr>
          <p:grpSpPr>
            <a:xfrm>
              <a:off x="840308" y="2387237"/>
              <a:ext cx="9934575" cy="4405442"/>
              <a:chOff x="1128712" y="1757128"/>
              <a:chExt cx="9934575" cy="4405442"/>
            </a:xfrm>
            <a:scene3d>
              <a:camera prst="isometricOffAxis1Top"/>
              <a:lightRig rig="threePt" dir="t"/>
            </a:scene3d>
          </p:grpSpPr>
          <p:grpSp>
            <p:nvGrpSpPr>
              <p:cNvPr id="108" name="Group 107">
                <a:extLst>
                  <a:ext uri="{FF2B5EF4-FFF2-40B4-BE49-F238E27FC236}">
                    <a16:creationId xmlns:a16="http://schemas.microsoft.com/office/drawing/2014/main" id="{B94F1E37-C49C-4489-A7C2-A3888E86F6C5}"/>
                  </a:ext>
                </a:extLst>
              </p:cNvPr>
              <p:cNvGrpSpPr/>
              <p:nvPr/>
            </p:nvGrpSpPr>
            <p:grpSpPr>
              <a:xfrm>
                <a:off x="1128712" y="1757128"/>
                <a:ext cx="9934575" cy="4405442"/>
                <a:chOff x="771525" y="1671403"/>
                <a:chExt cx="8859323" cy="4405442"/>
              </a:xfrm>
            </p:grpSpPr>
            <p:sp>
              <p:nvSpPr>
                <p:cNvPr id="116" name="Rectangle 115">
                  <a:extLst>
                    <a:ext uri="{FF2B5EF4-FFF2-40B4-BE49-F238E27FC236}">
                      <a16:creationId xmlns:a16="http://schemas.microsoft.com/office/drawing/2014/main" id="{79B3609C-8DAA-4D5E-8628-DD127991D917}"/>
                    </a:ext>
                  </a:extLst>
                </p:cNvPr>
                <p:cNvSpPr/>
                <p:nvPr/>
              </p:nvSpPr>
              <p:spPr>
                <a:xfrm>
                  <a:off x="771525" y="1671403"/>
                  <a:ext cx="8859323" cy="44054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7" name="Rectangle 116">
                  <a:extLst>
                    <a:ext uri="{FF2B5EF4-FFF2-40B4-BE49-F238E27FC236}">
                      <a16:creationId xmlns:a16="http://schemas.microsoft.com/office/drawing/2014/main" id="{A3E6755B-E4C2-466D-AEEA-5B3AD3606882}"/>
                    </a:ext>
                  </a:extLst>
                </p:cNvPr>
                <p:cNvSpPr/>
                <p:nvPr/>
              </p:nvSpPr>
              <p:spPr>
                <a:xfrm>
                  <a:off x="1948720" y="4639456"/>
                  <a:ext cx="188126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Pensions and care for older persons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8" name="Rectangle 117">
                  <a:extLst>
                    <a:ext uri="{FF2B5EF4-FFF2-40B4-BE49-F238E27FC236}">
                      <a16:creationId xmlns:a16="http://schemas.microsoft.com/office/drawing/2014/main" id="{86D9B294-D9BA-4917-8854-5D23D26FE857}"/>
                    </a:ext>
                  </a:extLst>
                </p:cNvPr>
                <p:cNvSpPr/>
                <p:nvPr/>
              </p:nvSpPr>
              <p:spPr>
                <a:xfrm>
                  <a:off x="1948720" y="1764678"/>
                  <a:ext cx="188126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Social protection for children</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9" name="Rectangle 118">
                  <a:extLst>
                    <a:ext uri="{FF2B5EF4-FFF2-40B4-BE49-F238E27FC236}">
                      <a16:creationId xmlns:a16="http://schemas.microsoft.com/office/drawing/2014/main" id="{CFFD52A4-1F88-4570-BF26-DE1ACBC4E13A}"/>
                    </a:ext>
                  </a:extLst>
                </p:cNvPr>
                <p:cNvSpPr/>
                <p:nvPr/>
              </p:nvSpPr>
              <p:spPr>
                <a:xfrm>
                  <a:off x="1948720" y="3202067"/>
                  <a:ext cx="188126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Social protection for people of working-age</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0" name="Rectangle 119">
                  <a:extLst>
                    <a:ext uri="{FF2B5EF4-FFF2-40B4-BE49-F238E27FC236}">
                      <a16:creationId xmlns:a16="http://schemas.microsoft.com/office/drawing/2014/main" id="{D368595E-BBED-4A9E-B857-9B103175C71C}"/>
                    </a:ext>
                  </a:extLst>
                </p:cNvPr>
                <p:cNvSpPr/>
                <p:nvPr/>
              </p:nvSpPr>
              <p:spPr>
                <a:xfrm>
                  <a:off x="3908517" y="4639456"/>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1" name="Rectangle 120">
                  <a:extLst>
                    <a:ext uri="{FF2B5EF4-FFF2-40B4-BE49-F238E27FC236}">
                      <a16:creationId xmlns:a16="http://schemas.microsoft.com/office/drawing/2014/main" id="{34F6CF77-8669-43B9-B201-8E502A350F37}"/>
                    </a:ext>
                  </a:extLst>
                </p:cNvPr>
                <p:cNvSpPr/>
                <p:nvPr/>
              </p:nvSpPr>
              <p:spPr>
                <a:xfrm>
                  <a:off x="3908517" y="3202067"/>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2" name="Rectangle 121">
                  <a:extLst>
                    <a:ext uri="{FF2B5EF4-FFF2-40B4-BE49-F238E27FC236}">
                      <a16:creationId xmlns:a16="http://schemas.microsoft.com/office/drawing/2014/main" id="{9FD431EE-B0D7-4E39-8402-F610C22D094E}"/>
                    </a:ext>
                  </a:extLst>
                </p:cNvPr>
                <p:cNvSpPr/>
                <p:nvPr/>
              </p:nvSpPr>
              <p:spPr>
                <a:xfrm>
                  <a:off x="5040274" y="4639456"/>
                  <a:ext cx="107077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3" name="Rectangle 122">
                  <a:extLst>
                    <a:ext uri="{FF2B5EF4-FFF2-40B4-BE49-F238E27FC236}">
                      <a16:creationId xmlns:a16="http://schemas.microsoft.com/office/drawing/2014/main" id="{69EDA030-8113-4AE6-89D0-52554F80927D}"/>
                    </a:ext>
                  </a:extLst>
                </p:cNvPr>
                <p:cNvSpPr/>
                <p:nvPr/>
              </p:nvSpPr>
              <p:spPr>
                <a:xfrm>
                  <a:off x="5040274" y="1764678"/>
                  <a:ext cx="4499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School age children</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4" name="Rectangle 123">
                  <a:extLst>
                    <a:ext uri="{FF2B5EF4-FFF2-40B4-BE49-F238E27FC236}">
                      <a16:creationId xmlns:a16="http://schemas.microsoft.com/office/drawing/2014/main" id="{D8B45A37-B9D5-4EF2-AEE0-07561832A238}"/>
                    </a:ext>
                  </a:extLst>
                </p:cNvPr>
                <p:cNvSpPr/>
                <p:nvPr/>
              </p:nvSpPr>
              <p:spPr>
                <a:xfrm>
                  <a:off x="5040274" y="3202067"/>
                  <a:ext cx="1070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5" name="Rectangle 124">
                  <a:extLst>
                    <a:ext uri="{FF2B5EF4-FFF2-40B4-BE49-F238E27FC236}">
                      <a16:creationId xmlns:a16="http://schemas.microsoft.com/office/drawing/2014/main" id="{BA398CCC-FEC5-4731-B0CC-1D736AE6DD58}"/>
                    </a:ext>
                  </a:extLst>
                </p:cNvPr>
                <p:cNvSpPr/>
                <p:nvPr/>
              </p:nvSpPr>
              <p:spPr>
                <a:xfrm>
                  <a:off x="6189770" y="3202067"/>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Informal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6" name="Rectangle 125">
                  <a:extLst>
                    <a:ext uri="{FF2B5EF4-FFF2-40B4-BE49-F238E27FC236}">
                      <a16:creationId xmlns:a16="http://schemas.microsoft.com/office/drawing/2014/main" id="{266DF3D2-BB88-4162-98C7-0F79B4CAD800}"/>
                    </a:ext>
                  </a:extLst>
                </p:cNvPr>
                <p:cNvSpPr/>
                <p:nvPr/>
              </p:nvSpPr>
              <p:spPr>
                <a:xfrm>
                  <a:off x="7321527" y="3202067"/>
                  <a:ext cx="1070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Military Forces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 name="Rectangle 126">
                  <a:extLst>
                    <a:ext uri="{FF2B5EF4-FFF2-40B4-BE49-F238E27FC236}">
                      <a16:creationId xmlns:a16="http://schemas.microsoft.com/office/drawing/2014/main" id="{A13499E6-3039-47DE-AC70-D3B0AC10852F}"/>
                    </a:ext>
                  </a:extLst>
                </p:cNvPr>
                <p:cNvSpPr/>
                <p:nvPr/>
              </p:nvSpPr>
              <p:spPr>
                <a:xfrm>
                  <a:off x="8471023" y="3202065"/>
                  <a:ext cx="1070966"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Unemployed</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 name="Rectangle 127">
                  <a:extLst>
                    <a:ext uri="{FF2B5EF4-FFF2-40B4-BE49-F238E27FC236}">
                      <a16:creationId xmlns:a16="http://schemas.microsoft.com/office/drawing/2014/main" id="{2457C46E-99F8-4886-BF5B-0574110151E8}"/>
                    </a:ext>
                  </a:extLst>
                </p:cNvPr>
                <p:cNvSpPr/>
                <p:nvPr/>
              </p:nvSpPr>
              <p:spPr>
                <a:xfrm>
                  <a:off x="6189770" y="4639455"/>
                  <a:ext cx="1053229"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Veteran Pensioners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9" name="Rectangle 128">
                  <a:extLst>
                    <a:ext uri="{FF2B5EF4-FFF2-40B4-BE49-F238E27FC236}">
                      <a16:creationId xmlns:a16="http://schemas.microsoft.com/office/drawing/2014/main" id="{987B94DB-8EDB-4FCC-AEC5-F6F4273D6000}"/>
                    </a:ext>
                  </a:extLst>
                </p:cNvPr>
                <p:cNvSpPr/>
                <p:nvPr/>
              </p:nvSpPr>
              <p:spPr>
                <a:xfrm>
                  <a:off x="7321527" y="4639454"/>
                  <a:ext cx="2218713"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Uncovered</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0" name="Rectangle 129">
                  <a:extLst>
                    <a:ext uri="{FF2B5EF4-FFF2-40B4-BE49-F238E27FC236}">
                      <a16:creationId xmlns:a16="http://schemas.microsoft.com/office/drawing/2014/main" id="{4A7B8C56-DAA6-4D6A-B9EB-830B2548EF7D}"/>
                    </a:ext>
                  </a:extLst>
                </p:cNvPr>
                <p:cNvSpPr/>
                <p:nvPr/>
              </p:nvSpPr>
              <p:spPr>
                <a:xfrm>
                  <a:off x="893538" y="4639456"/>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1" name="Rectangle 130">
                  <a:extLst>
                    <a:ext uri="{FF2B5EF4-FFF2-40B4-BE49-F238E27FC236}">
                      <a16:creationId xmlns:a16="http://schemas.microsoft.com/office/drawing/2014/main" id="{1C6C1380-96A9-492D-86A4-272EA3365C08}"/>
                    </a:ext>
                  </a:extLst>
                </p:cNvPr>
                <p:cNvSpPr/>
                <p:nvPr/>
              </p:nvSpPr>
              <p:spPr>
                <a:xfrm>
                  <a:off x="893538" y="1764678"/>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2" name="Rectangle 131">
                  <a:extLst>
                    <a:ext uri="{FF2B5EF4-FFF2-40B4-BE49-F238E27FC236}">
                      <a16:creationId xmlns:a16="http://schemas.microsoft.com/office/drawing/2014/main" id="{3237359B-8490-4F0F-B63C-04E102D5766C}"/>
                    </a:ext>
                  </a:extLst>
                </p:cNvPr>
                <p:cNvSpPr/>
                <p:nvPr/>
              </p:nvSpPr>
              <p:spPr>
                <a:xfrm>
                  <a:off x="893538" y="3202067"/>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33" name="Image 6" descr="Screen Shot 2011-12-07 at 9.28.09 AM.png">
                  <a:extLst>
                    <a:ext uri="{FF2B5EF4-FFF2-40B4-BE49-F238E27FC236}">
                      <a16:creationId xmlns:a16="http://schemas.microsoft.com/office/drawing/2014/main" id="{84D6ECB1-2802-4C4F-A3F1-9B7DDB922AEB}"/>
                    </a:ext>
                  </a:extLst>
                </p:cNvPr>
                <p:cNvPicPr>
                  <a:picLocks/>
                </p:cNvPicPr>
                <p:nvPr/>
              </p:nvPicPr>
              <p:blipFill rotWithShape="1">
                <a:blip r:embed="rId4" cstate="print">
                  <a:extLst>
                    <a:ext uri="{28A0092B-C50C-407E-A947-70E740481C1C}">
                      <a14:useLocalDpi xmlns:a14="http://schemas.microsoft.com/office/drawing/2010/main" val="0"/>
                    </a:ext>
                  </a:extLst>
                </a:blip>
                <a:srcRect l="16102" t="-1" r="722" b="384"/>
                <a:stretch/>
              </p:blipFill>
              <p:spPr bwMode="auto">
                <a:xfrm>
                  <a:off x="1096012" y="4826602"/>
                  <a:ext cx="782121" cy="914400"/>
                </a:xfrm>
                <a:prstGeom prst="ellipse">
                  <a:avLst/>
                </a:prstGeom>
                <a:ln w="9525">
                  <a:no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134" name="Image 7" descr="Screen Shot 2011-12-07 at 9.28.24 AM.png">
                  <a:extLst>
                    <a:ext uri="{FF2B5EF4-FFF2-40B4-BE49-F238E27FC236}">
                      <a16:creationId xmlns:a16="http://schemas.microsoft.com/office/drawing/2014/main" id="{1B4C4366-52AE-42A3-8FC5-5A827227F1EC}"/>
                    </a:ext>
                  </a:extLst>
                </p:cNvPr>
                <p:cNvPicPr>
                  <a:picLocks/>
                </p:cNvPicPr>
                <p:nvPr/>
              </p:nvPicPr>
              <p:blipFill rotWithShape="1">
                <a:blip r:embed="rId5" cstate="print">
                  <a:extLst>
                    <a:ext uri="{28A0092B-C50C-407E-A947-70E740481C1C}">
                      <a14:useLocalDpi xmlns:a14="http://schemas.microsoft.com/office/drawing/2010/main" val="0"/>
                    </a:ext>
                  </a:extLst>
                </a:blip>
                <a:srcRect l="6990" t="-1012" r="4244" b="5612"/>
                <a:stretch/>
              </p:blipFill>
              <p:spPr bwMode="auto">
                <a:xfrm>
                  <a:off x="1080125" y="3407122"/>
                  <a:ext cx="782121" cy="914400"/>
                </a:xfrm>
                <a:prstGeom prst="ellipse">
                  <a:avLst/>
                </a:prstGeom>
                <a:ln w="9525">
                  <a:no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135" name="Image 8" descr="Screen Shot 2011-12-07 at 9.29.59 AM.png">
                  <a:extLst>
                    <a:ext uri="{FF2B5EF4-FFF2-40B4-BE49-F238E27FC236}">
                      <a16:creationId xmlns:a16="http://schemas.microsoft.com/office/drawing/2014/main" id="{3BF31C49-29DE-4C1E-A632-6004D9BFEE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34" t="891" r="19557" b="29400"/>
                <a:stretch/>
              </p:blipFill>
              <p:spPr bwMode="auto">
                <a:xfrm>
                  <a:off x="1088069" y="1984126"/>
                  <a:ext cx="782121" cy="917916"/>
                </a:xfrm>
                <a:prstGeom prst="ellipse">
                  <a:avLst/>
                </a:prstGeom>
                <a:ln w="9525">
                  <a:no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136" name="Rectangle 135">
                  <a:extLst>
                    <a:ext uri="{FF2B5EF4-FFF2-40B4-BE49-F238E27FC236}">
                      <a16:creationId xmlns:a16="http://schemas.microsoft.com/office/drawing/2014/main" id="{E503408F-641B-4C54-9CF8-DDA092A9100C}"/>
                    </a:ext>
                  </a:extLst>
                </p:cNvPr>
                <p:cNvSpPr/>
                <p:nvPr/>
              </p:nvSpPr>
              <p:spPr>
                <a:xfrm>
                  <a:off x="3908517" y="1764678"/>
                  <a:ext cx="1053227" cy="1344117"/>
                </a:xfrm>
                <a:prstGeom prst="rect">
                  <a:avLst/>
                </a:prstGeom>
                <a:solidFill>
                  <a:srgbClr val="970410">
                    <a:alpha val="7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Infants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09" name="Rectangle 108">
                <a:extLst>
                  <a:ext uri="{FF2B5EF4-FFF2-40B4-BE49-F238E27FC236}">
                    <a16:creationId xmlns:a16="http://schemas.microsoft.com/office/drawing/2014/main" id="{B0FC0CC9-6371-4E28-B481-84C3C9332884}"/>
                  </a:ext>
                </a:extLst>
              </p:cNvPr>
              <p:cNvSpPr/>
              <p:nvPr/>
            </p:nvSpPr>
            <p:spPr>
              <a:xfrm>
                <a:off x="5133975" y="1850403"/>
                <a:ext cx="693521" cy="1344117"/>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BE7ECE36-818B-4C6C-8B3C-A8F107029FA1}"/>
                  </a:ext>
                </a:extLst>
              </p:cNvPr>
              <p:cNvSpPr/>
              <p:nvPr/>
            </p:nvSpPr>
            <p:spPr>
              <a:xfrm>
                <a:off x="7905751" y="1850399"/>
                <a:ext cx="3055932" cy="1344117"/>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1" name="Rectangle 110">
                <a:extLst>
                  <a:ext uri="{FF2B5EF4-FFF2-40B4-BE49-F238E27FC236}">
                    <a16:creationId xmlns:a16="http://schemas.microsoft.com/office/drawing/2014/main" id="{3FB7BDAF-4D4F-4746-BBBB-F1B29465B212}"/>
                  </a:ext>
                </a:extLst>
              </p:cNvPr>
              <p:cNvSpPr/>
              <p:nvPr/>
            </p:nvSpPr>
            <p:spPr>
              <a:xfrm>
                <a:off x="9760733" y="3287786"/>
                <a:ext cx="1200949" cy="1344117"/>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2" name="Rectangle 111">
                <a:extLst>
                  <a:ext uri="{FF2B5EF4-FFF2-40B4-BE49-F238E27FC236}">
                    <a16:creationId xmlns:a16="http://schemas.microsoft.com/office/drawing/2014/main" id="{0993D1FD-9449-45EA-9CC0-3673AE550DAD}"/>
                  </a:ext>
                </a:extLst>
              </p:cNvPr>
              <p:cNvSpPr/>
              <p:nvPr/>
            </p:nvSpPr>
            <p:spPr>
              <a:xfrm>
                <a:off x="7377318" y="3287787"/>
                <a:ext cx="1008306" cy="1344116"/>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 name="Rectangle 112">
                <a:extLst>
                  <a:ext uri="{FF2B5EF4-FFF2-40B4-BE49-F238E27FC236}">
                    <a16:creationId xmlns:a16="http://schemas.microsoft.com/office/drawing/2014/main" id="{D079E00A-4F5C-4109-951A-8E77BDF34F02}"/>
                  </a:ext>
                </a:extLst>
              </p:cNvPr>
              <p:cNvSpPr/>
              <p:nvPr/>
            </p:nvSpPr>
            <p:spPr>
              <a:xfrm>
                <a:off x="6659880" y="3287786"/>
                <a:ext cx="456414" cy="1344116"/>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4" name="Rectangle 113">
                <a:extLst>
                  <a:ext uri="{FF2B5EF4-FFF2-40B4-BE49-F238E27FC236}">
                    <a16:creationId xmlns:a16="http://schemas.microsoft.com/office/drawing/2014/main" id="{7F4EC32E-C782-4FD9-B4A7-400CA93FD978}"/>
                  </a:ext>
                </a:extLst>
              </p:cNvPr>
              <p:cNvSpPr/>
              <p:nvPr/>
            </p:nvSpPr>
            <p:spPr>
              <a:xfrm>
                <a:off x="5532121" y="3287787"/>
                <a:ext cx="295162" cy="1344116"/>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5" name="Rectangle 114">
                <a:extLst>
                  <a:ext uri="{FF2B5EF4-FFF2-40B4-BE49-F238E27FC236}">
                    <a16:creationId xmlns:a16="http://schemas.microsoft.com/office/drawing/2014/main" id="{52CDFE9D-72C3-4D37-8CCA-7BEA366F7433}"/>
                  </a:ext>
                </a:extLst>
              </p:cNvPr>
              <p:cNvSpPr/>
              <p:nvPr/>
            </p:nvSpPr>
            <p:spPr>
              <a:xfrm>
                <a:off x="8473685" y="4725169"/>
                <a:ext cx="2487998" cy="1344117"/>
              </a:xfrm>
              <a:prstGeom prst="rect">
                <a:avLst/>
              </a:prstGeom>
              <a:solidFill>
                <a:srgbClr val="FDB1B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96" name="Rectangle 95">
              <a:extLst>
                <a:ext uri="{FF2B5EF4-FFF2-40B4-BE49-F238E27FC236}">
                  <a16:creationId xmlns:a16="http://schemas.microsoft.com/office/drawing/2014/main" id="{73092331-F49F-4117-8B9C-2AF3C9598B71}"/>
                </a:ext>
              </a:extLst>
            </p:cNvPr>
            <p:cNvSpPr/>
            <p:nvPr/>
          </p:nvSpPr>
          <p:spPr>
            <a:xfrm>
              <a:off x="4920981" y="3049625"/>
              <a:ext cx="1983322" cy="1344117"/>
            </a:xfrm>
            <a:prstGeom prst="rect">
              <a:avLst/>
            </a:prstGeom>
            <a:solidFill>
              <a:srgbClr val="970410">
                <a:alpha val="74902"/>
              </a:srgbClr>
            </a:solidFill>
            <a:ln>
              <a:noFill/>
            </a:ln>
            <a:scene3d>
              <a:camera prst="isometricOffAxis1Top"/>
              <a:lightRig rig="threePt" dir="t"/>
            </a:scene3d>
            <a:sp3d extrusionH="381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School-age children</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7" name="Rectangle 96">
              <a:extLst>
                <a:ext uri="{FF2B5EF4-FFF2-40B4-BE49-F238E27FC236}">
                  <a16:creationId xmlns:a16="http://schemas.microsoft.com/office/drawing/2014/main" id="{74D18236-1538-4A67-9297-304F7B04FA9B}"/>
                </a:ext>
              </a:extLst>
            </p:cNvPr>
            <p:cNvSpPr/>
            <p:nvPr/>
          </p:nvSpPr>
          <p:spPr>
            <a:xfrm>
              <a:off x="3850302" y="3078994"/>
              <a:ext cx="480917" cy="1344117"/>
            </a:xfrm>
            <a:prstGeom prst="rect">
              <a:avLst/>
            </a:prstGeom>
            <a:solidFill>
              <a:srgbClr val="970410">
                <a:alpha val="74902"/>
              </a:srgbClr>
            </a:solidFill>
            <a:ln>
              <a:noFill/>
            </a:ln>
            <a:scene3d>
              <a:camera prst="isometricOffAxis1Top"/>
              <a:lightRig rig="threePt" dir="t"/>
            </a:scene3d>
            <a:sp3d extrusionH="635000"/>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Infants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8" name="Rectangle 97">
              <a:extLst>
                <a:ext uri="{FF2B5EF4-FFF2-40B4-BE49-F238E27FC236}">
                  <a16:creationId xmlns:a16="http://schemas.microsoft.com/office/drawing/2014/main" id="{14EDA01A-98F2-4ACA-B33A-3F5B6BEACF4F}"/>
                </a:ext>
              </a:extLst>
            </p:cNvPr>
            <p:cNvSpPr/>
            <p:nvPr/>
          </p:nvSpPr>
          <p:spPr>
            <a:xfrm>
              <a:off x="6795282" y="3218304"/>
              <a:ext cx="175700" cy="1325381"/>
            </a:xfrm>
            <a:prstGeom prst="rect">
              <a:avLst/>
            </a:prstGeom>
            <a:solidFill>
              <a:srgbClr val="970410">
                <a:alpha val="74902"/>
              </a:srgbClr>
            </a:solidFill>
            <a:ln>
              <a:noFill/>
            </a:ln>
            <a:scene3d>
              <a:camera prst="isometricOffAxis1Top"/>
              <a:lightRig rig="threePt" dir="t"/>
            </a:scene3d>
            <a:sp3d extrusionH="571500"/>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white"/>
                  </a:solidFill>
                  <a:effectLst/>
                  <a:uLnTx/>
                  <a:uFillTx/>
                  <a:latin typeface="Arial" panose="020B0604020202020204"/>
                  <a:ea typeface="+mn-ea"/>
                  <a:cs typeface="+mn-cs"/>
                </a:rPr>
                <a:t>Informal Private Sector</a:t>
              </a:r>
              <a:endParaRPr kumimoji="0" lang="en-GB"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9" name="Rectangle 98">
              <a:extLst>
                <a:ext uri="{FF2B5EF4-FFF2-40B4-BE49-F238E27FC236}">
                  <a16:creationId xmlns:a16="http://schemas.microsoft.com/office/drawing/2014/main" id="{F87EFE69-8BB2-4912-B6B8-660F600429FD}"/>
                </a:ext>
              </a:extLst>
            </p:cNvPr>
            <p:cNvSpPr/>
            <p:nvPr/>
          </p:nvSpPr>
          <p:spPr>
            <a:xfrm>
              <a:off x="5612278" y="3167657"/>
              <a:ext cx="738186" cy="1344117"/>
            </a:xfrm>
            <a:prstGeom prst="rect">
              <a:avLst/>
            </a:prstGeom>
            <a:solidFill>
              <a:srgbClr val="970410">
                <a:alpha val="74902"/>
              </a:srgbClr>
            </a:solidFill>
            <a:ln>
              <a:noFill/>
            </a:ln>
            <a:scene3d>
              <a:camera prst="isometricOffAxis1Top"/>
              <a:lightRig rig="threePt" dir="t"/>
            </a:scene3d>
            <a:sp3d extrusionH="762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06" name="Straight Connector 105">
              <a:extLst>
                <a:ext uri="{FF2B5EF4-FFF2-40B4-BE49-F238E27FC236}">
                  <a16:creationId xmlns:a16="http://schemas.microsoft.com/office/drawing/2014/main" id="{2D1C7B8E-6F76-40E3-AE54-FCE6D7A56BFA}"/>
                </a:ext>
              </a:extLst>
            </p:cNvPr>
            <p:cNvCxnSpPr>
              <a:cxnSpLocks/>
            </p:cNvCxnSpPr>
            <p:nvPr/>
          </p:nvCxnSpPr>
          <p:spPr>
            <a:xfrm flipV="1">
              <a:off x="2314301" y="3704115"/>
              <a:ext cx="8929688" cy="1353949"/>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3B49573A-ECFC-44EA-A735-646095C5328B}"/>
                </a:ext>
              </a:extLst>
            </p:cNvPr>
            <p:cNvCxnSpPr>
              <a:cxnSpLocks/>
            </p:cNvCxnSpPr>
            <p:nvPr/>
          </p:nvCxnSpPr>
          <p:spPr>
            <a:xfrm flipV="1">
              <a:off x="3604404" y="3324225"/>
              <a:ext cx="0" cy="279237"/>
            </a:xfrm>
            <a:prstGeom prst="straightConnector1">
              <a:avLst/>
            </a:prstGeom>
            <a:ln w="57150">
              <a:solidFill>
                <a:schemeClr val="bg2">
                  <a:lumMod val="50000"/>
                </a:schemeClr>
              </a:solidFill>
              <a:tailEnd type="triangle"/>
            </a:ln>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A8CA3CA2-C13D-41B6-9ABF-67B13AF896FD}"/>
                </a:ext>
              </a:extLst>
            </p:cNvPr>
            <p:cNvCxnSpPr>
              <a:cxnSpLocks/>
            </p:cNvCxnSpPr>
            <p:nvPr/>
          </p:nvCxnSpPr>
          <p:spPr>
            <a:xfrm flipV="1">
              <a:off x="4752360" y="3162896"/>
              <a:ext cx="0" cy="518517"/>
            </a:xfrm>
            <a:prstGeom prst="straightConnector1">
              <a:avLst/>
            </a:prstGeom>
            <a:ln w="57150">
              <a:solidFill>
                <a:schemeClr val="bg2">
                  <a:lumMod val="50000"/>
                </a:schemeClr>
              </a:solidFill>
              <a:tailEnd type="triangle"/>
            </a:ln>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CFCC9D92-57D7-4B08-98AA-9CBC3DF3DC40}"/>
                </a:ext>
              </a:extLst>
            </p:cNvPr>
            <p:cNvCxnSpPr>
              <a:cxnSpLocks/>
            </p:cNvCxnSpPr>
            <p:nvPr/>
          </p:nvCxnSpPr>
          <p:spPr>
            <a:xfrm flipV="1">
              <a:off x="6544408" y="3419476"/>
              <a:ext cx="0" cy="292682"/>
            </a:xfrm>
            <a:prstGeom prst="straightConnector1">
              <a:avLst/>
            </a:prstGeom>
            <a:ln w="57150">
              <a:solidFill>
                <a:schemeClr val="bg2">
                  <a:lumMod val="50000"/>
                </a:schemeClr>
              </a:solidFill>
              <a:tailEnd type="triangle"/>
            </a:ln>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4D910165-3927-4DA7-9574-C8E07DB61931}"/>
                </a:ext>
              </a:extLst>
            </p:cNvPr>
            <p:cNvCxnSpPr>
              <a:cxnSpLocks/>
            </p:cNvCxnSpPr>
            <p:nvPr/>
          </p:nvCxnSpPr>
          <p:spPr>
            <a:xfrm flipV="1">
              <a:off x="5429982" y="3524195"/>
              <a:ext cx="0" cy="153492"/>
            </a:xfrm>
            <a:prstGeom prst="straightConnector1">
              <a:avLst/>
            </a:prstGeom>
            <a:ln w="57150">
              <a:solidFill>
                <a:schemeClr val="bg2">
                  <a:lumMod val="50000"/>
                </a:schemeClr>
              </a:solidFill>
              <a:tailEnd type="triangle"/>
            </a:ln>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6FBB1387-7FAA-4BA6-A1F4-9A73B9DA756A}"/>
                </a:ext>
              </a:extLst>
            </p:cNvPr>
            <p:cNvSpPr/>
            <p:nvPr/>
          </p:nvSpPr>
          <p:spPr>
            <a:xfrm>
              <a:off x="7886175" y="2303916"/>
              <a:ext cx="1200737" cy="1344117"/>
            </a:xfrm>
            <a:prstGeom prst="rect">
              <a:avLst/>
            </a:prstGeom>
            <a:solidFill>
              <a:srgbClr val="049D9D">
                <a:alpha val="10196"/>
              </a:srgbClr>
            </a:solidFill>
            <a:ln>
              <a:noFill/>
            </a:ln>
            <a:scene3d>
              <a:camera prst="isometricOffAxis1Top"/>
              <a:lightRig rig="threePt" dir="t"/>
            </a:scene3d>
            <a:sp3d extrusionH="1270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 name="Rectangle 102">
              <a:extLst>
                <a:ext uri="{FF2B5EF4-FFF2-40B4-BE49-F238E27FC236}">
                  <a16:creationId xmlns:a16="http://schemas.microsoft.com/office/drawing/2014/main" id="{9C125CD2-CF6C-41F6-BD53-0A4DA42464F9}"/>
                </a:ext>
              </a:extLst>
            </p:cNvPr>
            <p:cNvSpPr/>
            <p:nvPr/>
          </p:nvSpPr>
          <p:spPr>
            <a:xfrm>
              <a:off x="7374244" y="2879332"/>
              <a:ext cx="1175328" cy="1344117"/>
            </a:xfrm>
            <a:prstGeom prst="rect">
              <a:avLst/>
            </a:prstGeom>
            <a:solidFill>
              <a:srgbClr val="049D9D">
                <a:alpha val="10196"/>
              </a:srgbClr>
            </a:solidFill>
            <a:ln>
              <a:noFill/>
            </a:ln>
            <a:scene3d>
              <a:camera prst="isometricOffAxis1Top"/>
              <a:lightRig rig="threePt" dir="t"/>
            </a:scene3d>
            <a:sp3d extrusionH="1270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5" name="Rectangle 104">
              <a:extLst>
                <a:ext uri="{FF2B5EF4-FFF2-40B4-BE49-F238E27FC236}">
                  <a16:creationId xmlns:a16="http://schemas.microsoft.com/office/drawing/2014/main" id="{D53C1B39-1D3A-4F15-ADA9-C0D11AAC9358}"/>
                </a:ext>
              </a:extLst>
            </p:cNvPr>
            <p:cNvSpPr/>
            <p:nvPr/>
          </p:nvSpPr>
          <p:spPr>
            <a:xfrm>
              <a:off x="5069682" y="2625741"/>
              <a:ext cx="1175328" cy="1344117"/>
            </a:xfrm>
            <a:prstGeom prst="rect">
              <a:avLst/>
            </a:prstGeom>
            <a:solidFill>
              <a:srgbClr val="049D9D">
                <a:alpha val="10196"/>
              </a:srgbClr>
            </a:solidFill>
            <a:ln>
              <a:noFill/>
            </a:ln>
            <a:scene3d>
              <a:camera prst="isometricOffAxis1Top"/>
              <a:lightRig rig="threePt" dir="t"/>
            </a:scene3d>
            <a:sp3d extrusionH="1905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0DC3A541-D3A4-443D-94B1-9DB958FC27DC}"/>
                </a:ext>
              </a:extLst>
            </p:cNvPr>
            <p:cNvSpPr/>
            <p:nvPr/>
          </p:nvSpPr>
          <p:spPr>
            <a:xfrm>
              <a:off x="4464348" y="1889535"/>
              <a:ext cx="881284" cy="1344117"/>
            </a:xfrm>
            <a:prstGeom prst="rect">
              <a:avLst/>
            </a:prstGeom>
            <a:solidFill>
              <a:srgbClr val="049D9D">
                <a:alpha val="10196"/>
              </a:srgbClr>
            </a:solidFill>
            <a:ln>
              <a:noFill/>
            </a:ln>
            <a:scene3d>
              <a:camera prst="isometricOffAxis1Top"/>
              <a:lightRig rig="threePt" dir="t"/>
            </a:scene3d>
            <a:sp3d extrusionH="2286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 name="Rectangle 103">
              <a:extLst>
                <a:ext uri="{FF2B5EF4-FFF2-40B4-BE49-F238E27FC236}">
                  <a16:creationId xmlns:a16="http://schemas.microsoft.com/office/drawing/2014/main" id="{02132526-2675-4EF2-A336-A53568137397}"/>
                </a:ext>
              </a:extLst>
            </p:cNvPr>
            <p:cNvSpPr/>
            <p:nvPr/>
          </p:nvSpPr>
          <p:spPr>
            <a:xfrm>
              <a:off x="6214327" y="3054573"/>
              <a:ext cx="1200737" cy="1344117"/>
            </a:xfrm>
            <a:prstGeom prst="rect">
              <a:avLst/>
            </a:prstGeom>
            <a:solidFill>
              <a:srgbClr val="049D9D">
                <a:alpha val="10196"/>
              </a:srgbClr>
            </a:solidFill>
            <a:ln>
              <a:noFill/>
            </a:ln>
            <a:scene3d>
              <a:camera prst="isometricOffAxis1Top"/>
              <a:lightRig rig="threePt" dir="t"/>
            </a:scene3d>
            <a:sp3d extrusionH="1270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47FADE84-FB05-449F-B3AC-3EABE6AB85BE}"/>
                </a:ext>
              </a:extLst>
            </p:cNvPr>
            <p:cNvGrpSpPr/>
            <p:nvPr/>
          </p:nvGrpSpPr>
          <p:grpSpPr>
            <a:xfrm>
              <a:off x="263236" y="1557281"/>
              <a:ext cx="10511647" cy="4405442"/>
              <a:chOff x="263236" y="1557281"/>
              <a:chExt cx="10511647" cy="4405442"/>
            </a:xfrm>
          </p:grpSpPr>
          <p:sp>
            <p:nvSpPr>
              <p:cNvPr id="100" name="Rectangle 99">
                <a:extLst>
                  <a:ext uri="{FF2B5EF4-FFF2-40B4-BE49-F238E27FC236}">
                    <a16:creationId xmlns:a16="http://schemas.microsoft.com/office/drawing/2014/main" id="{50D7304C-6FD2-4174-ADD7-F098C389BECF}"/>
                  </a:ext>
                </a:extLst>
              </p:cNvPr>
              <p:cNvSpPr/>
              <p:nvPr/>
            </p:nvSpPr>
            <p:spPr>
              <a:xfrm>
                <a:off x="840309" y="1557281"/>
                <a:ext cx="9934574" cy="4405442"/>
              </a:xfrm>
              <a:prstGeom prst="rect">
                <a:avLst/>
              </a:prstGeom>
              <a:solidFill>
                <a:srgbClr val="D9D9D9">
                  <a:alpha val="20000"/>
                </a:srgbClr>
              </a:solidFill>
              <a:ln>
                <a:solidFill>
                  <a:schemeClr val="accent5">
                    <a:lumMod val="50000"/>
                  </a:schemeClr>
                </a:solidFill>
              </a:ln>
              <a:scene3d>
                <a:camera prst="isometricOffAxis1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99BFF05E-2CEC-475D-BAC2-270F58D4C346}"/>
                  </a:ext>
                </a:extLst>
              </p:cNvPr>
              <p:cNvSpPr txBox="1"/>
              <p:nvPr/>
            </p:nvSpPr>
            <p:spPr>
              <a:xfrm>
                <a:off x="263236" y="3264402"/>
                <a:ext cx="2261361" cy="400110"/>
              </a:xfrm>
              <a:prstGeom prst="rect">
                <a:avLst/>
              </a:prstGeom>
              <a:solidFill>
                <a:schemeClr val="accent5">
                  <a:lumMod val="75000"/>
                </a:schemeClr>
              </a:solidFill>
              <a:scene3d>
                <a:camera prst="isometricOffAxis1Right"/>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Arial" panose="020B0604020202020204"/>
                    <a:ea typeface="+mn-ea"/>
                    <a:cs typeface="Arial" charset="0"/>
                  </a:rPr>
                  <a:t>Poverty Threshold</a:t>
                </a:r>
                <a:endParaRPr kumimoji="0" lang="en-GB" sz="2000" b="0" i="0" u="none" strike="noStrike" kern="1200" cap="none" spc="0" normalizeH="0" baseline="0" noProof="0">
                  <a:ln>
                    <a:noFill/>
                  </a:ln>
                  <a:solidFill>
                    <a:prstClr val="white"/>
                  </a:solidFill>
                  <a:effectLst/>
                  <a:uLnTx/>
                  <a:uFillTx/>
                  <a:latin typeface="Arial" panose="020B0604020202020204"/>
                  <a:ea typeface="+mn-ea"/>
                  <a:cs typeface="Arial" charset="0"/>
                </a:endParaRPr>
              </a:p>
            </p:txBody>
          </p:sp>
        </p:grpSp>
      </p:grpSp>
    </p:spTree>
    <p:custDataLst>
      <p:tags r:id="rId1"/>
    </p:custDataLst>
    <p:extLst>
      <p:ext uri="{BB962C8B-B14F-4D97-AF65-F5344CB8AC3E}">
        <p14:creationId xmlns:p14="http://schemas.microsoft.com/office/powerpoint/2010/main" val="1344877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DD1C0B-3A3A-4845-9238-36CF0963D258}"/>
              </a:ext>
            </a:extLst>
          </p:cNvPr>
          <p:cNvGrpSpPr/>
          <p:nvPr/>
        </p:nvGrpSpPr>
        <p:grpSpPr>
          <a:xfrm>
            <a:off x="1211247" y="594430"/>
            <a:ext cx="10980753" cy="5235398"/>
            <a:chOff x="263236" y="1557281"/>
            <a:chExt cx="10980753" cy="5235398"/>
          </a:xfrm>
        </p:grpSpPr>
        <p:grpSp>
          <p:nvGrpSpPr>
            <p:cNvPr id="3" name="Group 2">
              <a:extLst>
                <a:ext uri="{FF2B5EF4-FFF2-40B4-BE49-F238E27FC236}">
                  <a16:creationId xmlns:a16="http://schemas.microsoft.com/office/drawing/2014/main" id="{05B4B522-D284-447A-890E-A26409B7A224}"/>
                </a:ext>
              </a:extLst>
            </p:cNvPr>
            <p:cNvGrpSpPr/>
            <p:nvPr/>
          </p:nvGrpSpPr>
          <p:grpSpPr>
            <a:xfrm>
              <a:off x="840308" y="1557281"/>
              <a:ext cx="10403681" cy="5235398"/>
              <a:chOff x="840308" y="1557281"/>
              <a:chExt cx="10403681" cy="5235398"/>
            </a:xfrm>
          </p:grpSpPr>
          <p:grpSp>
            <p:nvGrpSpPr>
              <p:cNvPr id="8" name="Group 7">
                <a:extLst>
                  <a:ext uri="{FF2B5EF4-FFF2-40B4-BE49-F238E27FC236}">
                    <a16:creationId xmlns:a16="http://schemas.microsoft.com/office/drawing/2014/main" id="{154BE2C3-3507-4C41-9913-BD797B7CDE3F}"/>
                  </a:ext>
                </a:extLst>
              </p:cNvPr>
              <p:cNvGrpSpPr/>
              <p:nvPr/>
            </p:nvGrpSpPr>
            <p:grpSpPr>
              <a:xfrm>
                <a:off x="840308" y="2387237"/>
                <a:ext cx="9934575" cy="4405442"/>
                <a:chOff x="1128712" y="1757128"/>
                <a:chExt cx="9934575" cy="4405442"/>
              </a:xfrm>
              <a:solidFill>
                <a:schemeClr val="bg1">
                  <a:lumMod val="85000"/>
                </a:schemeClr>
              </a:solidFill>
              <a:scene3d>
                <a:camera prst="isometricOffAxis1Top"/>
                <a:lightRig rig="threePt" dir="t"/>
              </a:scene3d>
            </p:grpSpPr>
            <p:grpSp>
              <p:nvGrpSpPr>
                <p:cNvPr id="21" name="Group 20">
                  <a:extLst>
                    <a:ext uri="{FF2B5EF4-FFF2-40B4-BE49-F238E27FC236}">
                      <a16:creationId xmlns:a16="http://schemas.microsoft.com/office/drawing/2014/main" id="{A5059B68-AB37-46D3-BAC6-FAB8645CD438}"/>
                    </a:ext>
                  </a:extLst>
                </p:cNvPr>
                <p:cNvGrpSpPr/>
                <p:nvPr/>
              </p:nvGrpSpPr>
              <p:grpSpPr>
                <a:xfrm>
                  <a:off x="1128712" y="1757128"/>
                  <a:ext cx="9934575" cy="4405442"/>
                  <a:chOff x="771525" y="1671403"/>
                  <a:chExt cx="8859323" cy="4405442"/>
                </a:xfrm>
                <a:grpFill/>
              </p:grpSpPr>
              <p:sp>
                <p:nvSpPr>
                  <p:cNvPr id="29" name="Rectangle 28">
                    <a:extLst>
                      <a:ext uri="{FF2B5EF4-FFF2-40B4-BE49-F238E27FC236}">
                        <a16:creationId xmlns:a16="http://schemas.microsoft.com/office/drawing/2014/main" id="{69070286-3FAA-4F3E-A02B-BAB2E4F45548}"/>
                      </a:ext>
                    </a:extLst>
                  </p:cNvPr>
                  <p:cNvSpPr/>
                  <p:nvPr/>
                </p:nvSpPr>
                <p:spPr>
                  <a:xfrm>
                    <a:off x="771525" y="1671403"/>
                    <a:ext cx="8859323" cy="4405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BDB4BB69-4529-445F-B244-0D3D653CA6FF}"/>
                      </a:ext>
                    </a:extLst>
                  </p:cNvPr>
                  <p:cNvSpPr/>
                  <p:nvPr/>
                </p:nvSpPr>
                <p:spPr>
                  <a:xfrm>
                    <a:off x="1948720" y="4639456"/>
                    <a:ext cx="1881267"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Pensions and care for older persons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15D4A0FB-E135-443B-B7C2-137BDA546474}"/>
                      </a:ext>
                    </a:extLst>
                  </p:cNvPr>
                  <p:cNvSpPr/>
                  <p:nvPr/>
                </p:nvSpPr>
                <p:spPr>
                  <a:xfrm>
                    <a:off x="1948720" y="1764678"/>
                    <a:ext cx="1881267"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Social protection for children</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719CEB03-6372-4026-82BB-33C16AC108C8}"/>
                      </a:ext>
                    </a:extLst>
                  </p:cNvPr>
                  <p:cNvSpPr/>
                  <p:nvPr/>
                </p:nvSpPr>
                <p:spPr>
                  <a:xfrm>
                    <a:off x="1948720" y="3202067"/>
                    <a:ext cx="1881267"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Social protection for people of working-age</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DBE5DBAD-7958-4801-BE9F-FCC6A63A37E1}"/>
                      </a:ext>
                    </a:extLst>
                  </p:cNvPr>
                  <p:cNvSpPr/>
                  <p:nvPr/>
                </p:nvSpPr>
                <p:spPr>
                  <a:xfrm>
                    <a:off x="3908517" y="4639456"/>
                    <a:ext cx="1053227" cy="1344117"/>
                  </a:xfrm>
                  <a:prstGeom prst="rect">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7DECC5E2-4CB2-4556-BA65-7967A6B15D17}"/>
                      </a:ext>
                    </a:extLst>
                  </p:cNvPr>
                  <p:cNvSpPr/>
                  <p:nvPr/>
                </p:nvSpPr>
                <p:spPr>
                  <a:xfrm>
                    <a:off x="3908517" y="3202067"/>
                    <a:ext cx="1053227"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83348AD9-0AD5-442B-92BD-AD253273100F}"/>
                      </a:ext>
                    </a:extLst>
                  </p:cNvPr>
                  <p:cNvSpPr/>
                  <p:nvPr/>
                </p:nvSpPr>
                <p:spPr>
                  <a:xfrm>
                    <a:off x="5040274" y="4639456"/>
                    <a:ext cx="1070777"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0BD0FDEB-5323-4356-A628-934CF58D1D30}"/>
                      </a:ext>
                    </a:extLst>
                  </p:cNvPr>
                  <p:cNvSpPr/>
                  <p:nvPr/>
                </p:nvSpPr>
                <p:spPr>
                  <a:xfrm>
                    <a:off x="5040274" y="1764678"/>
                    <a:ext cx="4499966"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School age children</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2DEE7EFA-B775-430D-9A17-7DC54C03F2D2}"/>
                      </a:ext>
                    </a:extLst>
                  </p:cNvPr>
                  <p:cNvSpPr/>
                  <p:nvPr/>
                </p:nvSpPr>
                <p:spPr>
                  <a:xfrm>
                    <a:off x="5040274" y="3202067"/>
                    <a:ext cx="1070966"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B83C6A6E-07F0-4C8C-9101-CBEB3BB726EA}"/>
                      </a:ext>
                    </a:extLst>
                  </p:cNvPr>
                  <p:cNvSpPr/>
                  <p:nvPr/>
                </p:nvSpPr>
                <p:spPr>
                  <a:xfrm>
                    <a:off x="6189770" y="3202067"/>
                    <a:ext cx="1053227"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Informal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219EE3D6-E72E-4E7B-A315-768C1A13A4F4}"/>
                      </a:ext>
                    </a:extLst>
                  </p:cNvPr>
                  <p:cNvSpPr/>
                  <p:nvPr/>
                </p:nvSpPr>
                <p:spPr>
                  <a:xfrm>
                    <a:off x="7321527" y="3202067"/>
                    <a:ext cx="1070966"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Military Forces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A710B903-FFA4-4515-9EA5-855222EEBDAC}"/>
                      </a:ext>
                    </a:extLst>
                  </p:cNvPr>
                  <p:cNvSpPr/>
                  <p:nvPr/>
                </p:nvSpPr>
                <p:spPr>
                  <a:xfrm>
                    <a:off x="8471023" y="3202065"/>
                    <a:ext cx="1070966"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Unemployed</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FADD28E2-4A86-477C-99EA-4F5AC9DBE24B}"/>
                      </a:ext>
                    </a:extLst>
                  </p:cNvPr>
                  <p:cNvSpPr/>
                  <p:nvPr/>
                </p:nvSpPr>
                <p:spPr>
                  <a:xfrm>
                    <a:off x="6189770" y="4639455"/>
                    <a:ext cx="1053229"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Veteran Pensioners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4A214A6C-40C4-41B3-8B0B-092672AE974C}"/>
                      </a:ext>
                    </a:extLst>
                  </p:cNvPr>
                  <p:cNvSpPr/>
                  <p:nvPr/>
                </p:nvSpPr>
                <p:spPr>
                  <a:xfrm>
                    <a:off x="7321527" y="4639454"/>
                    <a:ext cx="2218713"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Uncovered</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597509CF-98EA-44E7-A1CB-1E5BA4C5E012}"/>
                      </a:ext>
                    </a:extLst>
                  </p:cNvPr>
                  <p:cNvSpPr/>
                  <p:nvPr/>
                </p:nvSpPr>
                <p:spPr>
                  <a:xfrm>
                    <a:off x="893538" y="4639456"/>
                    <a:ext cx="1053227"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35C3C916-9AE7-4A38-9F14-74652D888537}"/>
                      </a:ext>
                    </a:extLst>
                  </p:cNvPr>
                  <p:cNvSpPr/>
                  <p:nvPr/>
                </p:nvSpPr>
                <p:spPr>
                  <a:xfrm>
                    <a:off x="893538" y="1764678"/>
                    <a:ext cx="1053227"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300EB04F-DFD2-4DFB-8B0B-99A40FE3EB40}"/>
                      </a:ext>
                    </a:extLst>
                  </p:cNvPr>
                  <p:cNvSpPr/>
                  <p:nvPr/>
                </p:nvSpPr>
                <p:spPr>
                  <a:xfrm>
                    <a:off x="893538" y="3202067"/>
                    <a:ext cx="1053227"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6" name="Image 6" descr="Screen Shot 2011-12-07 at 9.28.09 AM.png">
                    <a:extLst>
                      <a:ext uri="{FF2B5EF4-FFF2-40B4-BE49-F238E27FC236}">
                        <a16:creationId xmlns:a16="http://schemas.microsoft.com/office/drawing/2014/main" id="{CA1F4F6C-639E-4CB6-9EBE-0685A8C75F20}"/>
                      </a:ext>
                    </a:extLst>
                  </p:cNvPr>
                  <p:cNvPicPr>
                    <a:picLocks/>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16102" t="-1" r="722" b="384"/>
                  <a:stretch/>
                </p:blipFill>
                <p:spPr bwMode="auto">
                  <a:xfrm>
                    <a:off x="1096012" y="4826602"/>
                    <a:ext cx="782121" cy="914400"/>
                  </a:xfrm>
                  <a:prstGeom prst="ellipse">
                    <a:avLst/>
                  </a:prstGeom>
                  <a:grpFill/>
                  <a:ln w="9525">
                    <a:noFill/>
                    <a:miter lim="800000"/>
                    <a:headEnd/>
                    <a:tailEnd/>
                  </a:ln>
                  <a:effectLst>
                    <a:outerShdw blurRad="381000" dist="292100" dir="5400000" sx="-80000" sy="-18000" rotWithShape="0">
                      <a:srgbClr val="000000">
                        <a:alpha val="22000"/>
                      </a:srgbClr>
                    </a:outerShdw>
                  </a:effectLst>
                </p:spPr>
              </p:pic>
              <p:pic>
                <p:nvPicPr>
                  <p:cNvPr id="47" name="Image 7" descr="Screen Shot 2011-12-07 at 9.28.24 AM.png">
                    <a:extLst>
                      <a:ext uri="{FF2B5EF4-FFF2-40B4-BE49-F238E27FC236}">
                        <a16:creationId xmlns:a16="http://schemas.microsoft.com/office/drawing/2014/main" id="{864914E6-E9D0-4607-B508-0533D2574764}"/>
                      </a:ext>
                    </a:extLst>
                  </p:cNvPr>
                  <p:cNvPicPr>
                    <a:picLocks/>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6990" t="-1012" r="4244" b="5612"/>
                  <a:stretch/>
                </p:blipFill>
                <p:spPr bwMode="auto">
                  <a:xfrm>
                    <a:off x="1080125" y="3407122"/>
                    <a:ext cx="782121" cy="914400"/>
                  </a:xfrm>
                  <a:prstGeom prst="ellipse">
                    <a:avLst/>
                  </a:prstGeom>
                  <a:grpFill/>
                  <a:ln w="9525">
                    <a:noFill/>
                    <a:miter lim="800000"/>
                    <a:headEnd/>
                    <a:tailEnd/>
                  </a:ln>
                  <a:effectLst>
                    <a:outerShdw blurRad="381000" dist="292100" dir="5400000" sx="-80000" sy="-18000" rotWithShape="0">
                      <a:srgbClr val="000000">
                        <a:alpha val="22000"/>
                      </a:srgbClr>
                    </a:outerShdw>
                  </a:effectLst>
                </p:spPr>
              </p:pic>
              <p:pic>
                <p:nvPicPr>
                  <p:cNvPr id="48" name="Image 8" descr="Screen Shot 2011-12-07 at 9.29.59 AM.png">
                    <a:extLst>
                      <a:ext uri="{FF2B5EF4-FFF2-40B4-BE49-F238E27FC236}">
                        <a16:creationId xmlns:a16="http://schemas.microsoft.com/office/drawing/2014/main" id="{0DD67E76-7EE2-44AD-AE69-673692FF7A9C}"/>
                      </a:ext>
                    </a:extLst>
                  </p:cNvPr>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10734" t="891" r="19557" b="29400"/>
                  <a:stretch/>
                </p:blipFill>
                <p:spPr bwMode="auto">
                  <a:xfrm>
                    <a:off x="1088069" y="1984126"/>
                    <a:ext cx="782121" cy="917916"/>
                  </a:xfrm>
                  <a:prstGeom prst="ellipse">
                    <a:avLst/>
                  </a:prstGeom>
                  <a:grpFill/>
                  <a:ln w="9525">
                    <a:noFill/>
                    <a:miter lim="800000"/>
                    <a:headEnd/>
                    <a:tailEnd/>
                  </a:ln>
                  <a:effectLst>
                    <a:outerShdw blurRad="381000" dist="292100" dir="5400000" sx="-80000" sy="-18000" rotWithShape="0">
                      <a:srgbClr val="000000">
                        <a:alpha val="22000"/>
                      </a:srgbClr>
                    </a:outerShdw>
                  </a:effectLst>
                </p:spPr>
              </p:pic>
              <p:sp>
                <p:nvSpPr>
                  <p:cNvPr id="49" name="Rectangle 48">
                    <a:extLst>
                      <a:ext uri="{FF2B5EF4-FFF2-40B4-BE49-F238E27FC236}">
                        <a16:creationId xmlns:a16="http://schemas.microsoft.com/office/drawing/2014/main" id="{C56B21F7-4C89-422C-9A2B-E6F80D87E09E}"/>
                      </a:ext>
                    </a:extLst>
                  </p:cNvPr>
                  <p:cNvSpPr/>
                  <p:nvPr/>
                </p:nvSpPr>
                <p:spPr>
                  <a:xfrm>
                    <a:off x="3908517" y="1764678"/>
                    <a:ext cx="1053227" cy="1344117"/>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Infants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2" name="Rectangle 21">
                  <a:extLst>
                    <a:ext uri="{FF2B5EF4-FFF2-40B4-BE49-F238E27FC236}">
                      <a16:creationId xmlns:a16="http://schemas.microsoft.com/office/drawing/2014/main" id="{CAA6A7D7-E23F-4977-9551-17F025848DF7}"/>
                    </a:ext>
                  </a:extLst>
                </p:cNvPr>
                <p:cNvSpPr/>
                <p:nvPr/>
              </p:nvSpPr>
              <p:spPr>
                <a:xfrm>
                  <a:off x="5133975" y="1850403"/>
                  <a:ext cx="693521" cy="13441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E694131C-88A2-487A-8893-282D025B6BEE}"/>
                    </a:ext>
                  </a:extLst>
                </p:cNvPr>
                <p:cNvSpPr/>
                <p:nvPr/>
              </p:nvSpPr>
              <p:spPr>
                <a:xfrm>
                  <a:off x="7905751" y="1850399"/>
                  <a:ext cx="3055932" cy="13441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9CA0C019-C6F2-4F3B-B1BE-4567267E9D9F}"/>
                    </a:ext>
                  </a:extLst>
                </p:cNvPr>
                <p:cNvSpPr/>
                <p:nvPr/>
              </p:nvSpPr>
              <p:spPr>
                <a:xfrm>
                  <a:off x="9760733" y="3287786"/>
                  <a:ext cx="1200949" cy="13441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DA9DF76C-8718-4EBA-A63B-AD1C4B55352A}"/>
                    </a:ext>
                  </a:extLst>
                </p:cNvPr>
                <p:cNvSpPr/>
                <p:nvPr/>
              </p:nvSpPr>
              <p:spPr>
                <a:xfrm>
                  <a:off x="7377318" y="3287787"/>
                  <a:ext cx="1008306" cy="13441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C81BD1FE-9353-48F6-B2FB-33E05C50FCD9}"/>
                    </a:ext>
                  </a:extLst>
                </p:cNvPr>
                <p:cNvSpPr/>
                <p:nvPr/>
              </p:nvSpPr>
              <p:spPr>
                <a:xfrm>
                  <a:off x="6659880" y="3287786"/>
                  <a:ext cx="456414" cy="13441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E6EA6C05-6433-457E-B023-81EEF96DE439}"/>
                    </a:ext>
                  </a:extLst>
                </p:cNvPr>
                <p:cNvSpPr/>
                <p:nvPr/>
              </p:nvSpPr>
              <p:spPr>
                <a:xfrm>
                  <a:off x="5532121" y="3287787"/>
                  <a:ext cx="295162" cy="13441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BCBA7F52-9FEF-4C8C-99DF-CAC39AFCE29C}"/>
                    </a:ext>
                  </a:extLst>
                </p:cNvPr>
                <p:cNvSpPr/>
                <p:nvPr/>
              </p:nvSpPr>
              <p:spPr>
                <a:xfrm>
                  <a:off x="8473685" y="4725169"/>
                  <a:ext cx="2487998" cy="13441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3" name="Rectangle 12">
                <a:extLst>
                  <a:ext uri="{FF2B5EF4-FFF2-40B4-BE49-F238E27FC236}">
                    <a16:creationId xmlns:a16="http://schemas.microsoft.com/office/drawing/2014/main" id="{C59DD527-635C-49E5-B3BB-E4796E21B9AE}"/>
                  </a:ext>
                </a:extLst>
              </p:cNvPr>
              <p:cNvSpPr/>
              <p:nvPr/>
            </p:nvSpPr>
            <p:spPr>
              <a:xfrm>
                <a:off x="840309" y="1557281"/>
                <a:ext cx="9934574" cy="4405442"/>
              </a:xfrm>
              <a:prstGeom prst="rect">
                <a:avLst/>
              </a:prstGeom>
              <a:solidFill>
                <a:schemeClr val="bg1">
                  <a:lumMod val="85000"/>
                  <a:alpha val="50000"/>
                </a:schemeClr>
              </a:solidFill>
              <a:ln>
                <a:solidFill>
                  <a:schemeClr val="bg1">
                    <a:lumMod val="50000"/>
                  </a:schemeClr>
                </a:solidFill>
              </a:ln>
              <a:scene3d>
                <a:camera prst="isometricOffAxis1Top"/>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E20A6162-BFB7-4C70-97AB-7874CB659C3D}"/>
                  </a:ext>
                </a:extLst>
              </p:cNvPr>
              <p:cNvSpPr/>
              <p:nvPr/>
            </p:nvSpPr>
            <p:spPr>
              <a:xfrm>
                <a:off x="5001278" y="3254240"/>
                <a:ext cx="1983322" cy="1344117"/>
              </a:xfrm>
              <a:prstGeom prst="rect">
                <a:avLst/>
              </a:prstGeom>
              <a:solidFill>
                <a:schemeClr val="bg1">
                  <a:lumMod val="50000"/>
                  <a:alpha val="74902"/>
                </a:schemeClr>
              </a:solidFill>
              <a:ln>
                <a:noFill/>
              </a:ln>
              <a:scene3d>
                <a:camera prst="isometricOffAxis1Top"/>
                <a:lightRig rig="threePt" dir="t"/>
              </a:scene3d>
              <a:sp3d extrusionH="381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School-age children</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AD18EFD-D63F-4A4E-A243-4A6FA22E9959}"/>
                  </a:ext>
                </a:extLst>
              </p:cNvPr>
              <p:cNvSpPr/>
              <p:nvPr/>
            </p:nvSpPr>
            <p:spPr>
              <a:xfrm>
                <a:off x="6795282" y="3046844"/>
                <a:ext cx="175700" cy="1325381"/>
              </a:xfrm>
              <a:prstGeom prst="rect">
                <a:avLst/>
              </a:prstGeom>
              <a:solidFill>
                <a:schemeClr val="bg1">
                  <a:lumMod val="50000"/>
                  <a:alpha val="74902"/>
                </a:schemeClr>
              </a:solidFill>
              <a:ln>
                <a:noFill/>
              </a:ln>
              <a:scene3d>
                <a:camera prst="isometricOffAxis1Top"/>
                <a:lightRig rig="threePt" dir="t"/>
              </a:scene3d>
              <a:sp3d extrusionH="762000"/>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a:ln>
                      <a:noFill/>
                    </a:ln>
                    <a:solidFill>
                      <a:prstClr val="white"/>
                    </a:solidFill>
                    <a:effectLst/>
                    <a:uLnTx/>
                    <a:uFillTx/>
                    <a:latin typeface="Arial" panose="020B0604020202020204"/>
                    <a:ea typeface="+mn-ea"/>
                    <a:cs typeface="+mn-cs"/>
                  </a:rPr>
                  <a:t>Informal Private Sector</a:t>
                </a:r>
                <a:endParaRPr kumimoji="0" lang="en-GB"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64712096-4B6E-4E46-96C0-927779B20E03}"/>
                  </a:ext>
                </a:extLst>
              </p:cNvPr>
              <p:cNvSpPr/>
              <p:nvPr/>
            </p:nvSpPr>
            <p:spPr>
              <a:xfrm>
                <a:off x="5612278" y="3167657"/>
                <a:ext cx="738186" cy="1344117"/>
              </a:xfrm>
              <a:prstGeom prst="rect">
                <a:avLst/>
              </a:prstGeom>
              <a:solidFill>
                <a:schemeClr val="bg1">
                  <a:lumMod val="50000"/>
                  <a:alpha val="74902"/>
                </a:schemeClr>
              </a:solidFill>
              <a:ln>
                <a:noFill/>
              </a:ln>
              <a:scene3d>
                <a:camera prst="isometricOffAxis1Top"/>
                <a:lightRig rig="threePt" dir="t"/>
              </a:scene3d>
              <a:sp3d extrusionH="762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83040B9A-0520-4267-B409-8D738413B817}"/>
                  </a:ext>
                </a:extLst>
              </p:cNvPr>
              <p:cNvSpPr/>
              <p:nvPr/>
            </p:nvSpPr>
            <p:spPr>
              <a:xfrm>
                <a:off x="6214327" y="3054573"/>
                <a:ext cx="1200737" cy="1344117"/>
              </a:xfrm>
              <a:prstGeom prst="rect">
                <a:avLst/>
              </a:prstGeom>
              <a:solidFill>
                <a:schemeClr val="bg1">
                  <a:lumMod val="85000"/>
                  <a:alpha val="74902"/>
                </a:schemeClr>
              </a:solidFill>
              <a:ln>
                <a:noFill/>
              </a:ln>
              <a:scene3d>
                <a:camera prst="isometricOffAxis1Top"/>
                <a:lightRig rig="threePt" dir="t"/>
              </a:scene3d>
              <a:sp3d extrusionH="1270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Formal Private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22D7F396-A3ED-4BB9-A839-DC57CEEB5DB9}"/>
                  </a:ext>
                </a:extLst>
              </p:cNvPr>
              <p:cNvSpPr/>
              <p:nvPr/>
            </p:nvSpPr>
            <p:spPr>
              <a:xfrm>
                <a:off x="7374244" y="2879332"/>
                <a:ext cx="1175328" cy="1344117"/>
              </a:xfrm>
              <a:prstGeom prst="rect">
                <a:avLst/>
              </a:prstGeom>
              <a:solidFill>
                <a:schemeClr val="bg1">
                  <a:lumMod val="85000"/>
                  <a:alpha val="74902"/>
                </a:schemeClr>
              </a:solidFill>
              <a:ln>
                <a:noFill/>
              </a:ln>
              <a:scene3d>
                <a:camera prst="isometricOffAxis1Top"/>
                <a:lightRig rig="threePt" dir="t"/>
              </a:scene3d>
              <a:sp3d extrusionH="1270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Veteran Pensioners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D57D2725-A158-4032-B180-8AAB13B1CC0D}"/>
                  </a:ext>
                </a:extLst>
              </p:cNvPr>
              <p:cNvSpPr/>
              <p:nvPr/>
            </p:nvSpPr>
            <p:spPr>
              <a:xfrm>
                <a:off x="7886175" y="2303916"/>
                <a:ext cx="1200737" cy="1344117"/>
              </a:xfrm>
              <a:prstGeom prst="rect">
                <a:avLst/>
              </a:prstGeom>
              <a:solidFill>
                <a:schemeClr val="bg1">
                  <a:lumMod val="85000"/>
                  <a:alpha val="74902"/>
                </a:schemeClr>
              </a:solidFill>
              <a:ln>
                <a:noFill/>
              </a:ln>
              <a:scene3d>
                <a:camera prst="isometricOffAxis1Top"/>
                <a:lightRig rig="threePt" dir="t"/>
              </a:scene3d>
              <a:sp3d extrusionH="1270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Military Forces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01D69ED-B3AA-4643-84A2-CEC7C6DE69AA}"/>
                  </a:ext>
                </a:extLst>
              </p:cNvPr>
              <p:cNvSpPr/>
              <p:nvPr/>
            </p:nvSpPr>
            <p:spPr>
              <a:xfrm>
                <a:off x="3850302" y="3078994"/>
                <a:ext cx="480917" cy="1344117"/>
              </a:xfrm>
              <a:prstGeom prst="rect">
                <a:avLst/>
              </a:prstGeom>
              <a:solidFill>
                <a:schemeClr val="bg1">
                  <a:lumMod val="50000"/>
                  <a:alpha val="74902"/>
                </a:schemeClr>
              </a:solidFill>
              <a:ln>
                <a:noFill/>
              </a:ln>
              <a:scene3d>
                <a:camera prst="isometricOffAxis1Top"/>
                <a:lightRig rig="threePt" dir="t"/>
              </a:scene3d>
              <a:sp3d extrusionH="635000"/>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Infants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A6157643-5990-4483-8B12-D078E23E106C}"/>
                  </a:ext>
                </a:extLst>
              </p:cNvPr>
              <p:cNvSpPr/>
              <p:nvPr/>
            </p:nvSpPr>
            <p:spPr>
              <a:xfrm>
                <a:off x="4464348" y="1897030"/>
                <a:ext cx="881284" cy="1344117"/>
              </a:xfrm>
              <a:prstGeom prst="rect">
                <a:avLst/>
              </a:prstGeom>
              <a:solidFill>
                <a:schemeClr val="bg1">
                  <a:lumMod val="85000"/>
                  <a:alpha val="74902"/>
                </a:schemeClr>
              </a:solidFill>
              <a:ln>
                <a:noFill/>
              </a:ln>
              <a:scene3d>
                <a:camera prst="isometricOffAxis1Top"/>
                <a:lightRig rig="threePt" dir="t"/>
              </a:scene3d>
              <a:sp3d extrusionH="2286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74F4F3A-6DE4-4AD1-ADE6-49734438365A}"/>
                  </a:ext>
                </a:extLst>
              </p:cNvPr>
              <p:cNvSpPr/>
              <p:nvPr/>
            </p:nvSpPr>
            <p:spPr>
              <a:xfrm>
                <a:off x="5077926" y="2629119"/>
                <a:ext cx="1175328" cy="1344117"/>
              </a:xfrm>
              <a:prstGeom prst="rect">
                <a:avLst/>
              </a:prstGeom>
              <a:solidFill>
                <a:schemeClr val="accent5">
                  <a:alpha val="85098"/>
                </a:schemeClr>
              </a:solidFill>
              <a:ln>
                <a:noFill/>
              </a:ln>
              <a:scene3d>
                <a:camera prst="isometricOffAxis1Top"/>
                <a:lightRig rig="threePt" dir="t"/>
              </a:scene3d>
              <a:sp3d extrusionH="19050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panose="020B0604020202020204"/>
                    <a:ea typeface="+mn-ea"/>
                    <a:cs typeface="+mn-cs"/>
                  </a:rPr>
                  <a:t>Public sector</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9" name="Straight Connector 18">
                <a:extLst>
                  <a:ext uri="{FF2B5EF4-FFF2-40B4-BE49-F238E27FC236}">
                    <a16:creationId xmlns:a16="http://schemas.microsoft.com/office/drawing/2014/main" id="{B2161427-5DB5-4AA3-A772-AA6AA1B301AC}"/>
                  </a:ext>
                </a:extLst>
              </p:cNvPr>
              <p:cNvCxnSpPr>
                <a:cxnSpLocks/>
              </p:cNvCxnSpPr>
              <p:nvPr/>
            </p:nvCxnSpPr>
            <p:spPr>
              <a:xfrm flipV="1">
                <a:off x="2314301" y="3704115"/>
                <a:ext cx="8929688" cy="135394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3E3B65C5-9E17-4F6D-9391-7691AE484227}"/>
                </a:ext>
              </a:extLst>
            </p:cNvPr>
            <p:cNvSpPr txBox="1"/>
            <p:nvPr/>
          </p:nvSpPr>
          <p:spPr>
            <a:xfrm>
              <a:off x="263236" y="3264402"/>
              <a:ext cx="2261361" cy="400110"/>
            </a:xfrm>
            <a:prstGeom prst="rect">
              <a:avLst/>
            </a:prstGeom>
            <a:solidFill>
              <a:schemeClr val="bg1">
                <a:lumMod val="85000"/>
              </a:schemeClr>
            </a:solidFill>
            <a:scene3d>
              <a:camera prst="isometricOffAxis1Right"/>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Arial" panose="020B0604020202020204"/>
                  <a:ea typeface="+mn-ea"/>
                  <a:cs typeface="Arial" charset="0"/>
                </a:rPr>
                <a:t>Poverty Threshold</a:t>
              </a:r>
              <a:endParaRPr kumimoji="0" lang="en-GB" sz="2000" b="0" i="0" u="none" strike="noStrike" kern="1200" cap="none" spc="0" normalizeH="0" baseline="0" noProof="0">
                <a:ln>
                  <a:noFill/>
                </a:ln>
                <a:solidFill>
                  <a:prstClr val="white"/>
                </a:solidFill>
                <a:effectLst/>
                <a:uLnTx/>
                <a:uFillTx/>
                <a:latin typeface="Arial" panose="020B0604020202020204"/>
                <a:ea typeface="+mn-ea"/>
                <a:cs typeface="Arial" charset="0"/>
              </a:endParaRPr>
            </a:p>
          </p:txBody>
        </p:sp>
      </p:grpSp>
      <p:sp>
        <p:nvSpPr>
          <p:cNvPr id="4" name="Shape 1134">
            <a:extLst>
              <a:ext uri="{FF2B5EF4-FFF2-40B4-BE49-F238E27FC236}">
                <a16:creationId xmlns:a16="http://schemas.microsoft.com/office/drawing/2014/main" id="{BBB5CA18-928C-06EB-543F-7BABF05955E4}"/>
              </a:ext>
            </a:extLst>
          </p:cNvPr>
          <p:cNvSpPr/>
          <p:nvPr/>
        </p:nvSpPr>
        <p:spPr>
          <a:xfrm>
            <a:off x="8436371" y="4592011"/>
            <a:ext cx="690349" cy="690387"/>
          </a:xfrm>
          <a:prstGeom prst="ellipse">
            <a:avLst/>
          </a:prstGeom>
          <a:solidFill>
            <a:schemeClr val="accent5"/>
          </a:solidFill>
          <a:ln w="12700">
            <a:miter lim="400000"/>
          </a:ln>
        </p:spPr>
        <p:txBody>
          <a:bodyPr lIns="38100" tIns="38100" rIns="38100" bIns="38100" anchor="ctr"/>
          <a:lstStyle/>
          <a:p>
            <a:pPr algn="ctr">
              <a:defRPr sz="3200" cap="none">
                <a:solidFill>
                  <a:srgbClr val="FFFFFF"/>
                </a:solidFill>
                <a:latin typeface="+mn-lt"/>
                <a:ea typeface="+mn-ea"/>
                <a:cs typeface="+mn-cs"/>
                <a:sym typeface="Helvetica Light"/>
              </a:defRPr>
            </a:pPr>
            <a:endParaRPr/>
          </a:p>
        </p:txBody>
      </p:sp>
      <p:sp>
        <p:nvSpPr>
          <p:cNvPr id="5" name="Shape 1134">
            <a:extLst>
              <a:ext uri="{FF2B5EF4-FFF2-40B4-BE49-F238E27FC236}">
                <a16:creationId xmlns:a16="http://schemas.microsoft.com/office/drawing/2014/main" id="{2B2E7EB9-5AE6-007A-C34C-8BB4AC0C2D30}"/>
              </a:ext>
            </a:extLst>
          </p:cNvPr>
          <p:cNvSpPr/>
          <p:nvPr/>
        </p:nvSpPr>
        <p:spPr>
          <a:xfrm>
            <a:off x="8436371" y="5330746"/>
            <a:ext cx="690349" cy="690387"/>
          </a:xfrm>
          <a:prstGeom prst="ellipse">
            <a:avLst/>
          </a:prstGeom>
          <a:solidFill>
            <a:schemeClr val="accent4"/>
          </a:solidFill>
          <a:ln w="12700">
            <a:miter lim="400000"/>
          </a:ln>
        </p:spPr>
        <p:txBody>
          <a:bodyPr lIns="38100" tIns="38100" rIns="38100" bIns="38100" anchor="ctr"/>
          <a:lstStyle/>
          <a:p>
            <a:pPr algn="ctr">
              <a:defRPr sz="3200" cap="none">
                <a:solidFill>
                  <a:srgbClr val="FFFFFF"/>
                </a:solidFill>
                <a:latin typeface="+mn-lt"/>
                <a:ea typeface="+mn-ea"/>
                <a:cs typeface="+mn-cs"/>
                <a:sym typeface="Helvetica Light"/>
              </a:defRPr>
            </a:pPr>
            <a:endParaRPr/>
          </a:p>
        </p:txBody>
      </p:sp>
      <p:sp>
        <p:nvSpPr>
          <p:cNvPr id="7" name="TextBox 6">
            <a:extLst>
              <a:ext uri="{FF2B5EF4-FFF2-40B4-BE49-F238E27FC236}">
                <a16:creationId xmlns:a16="http://schemas.microsoft.com/office/drawing/2014/main" id="{255C9150-6011-1AE3-12F8-882DD4FDC808}"/>
              </a:ext>
            </a:extLst>
          </p:cNvPr>
          <p:cNvSpPr txBox="1"/>
          <p:nvPr/>
        </p:nvSpPr>
        <p:spPr>
          <a:xfrm>
            <a:off x="9189305" y="5522051"/>
            <a:ext cx="2305774" cy="30777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
                <a:srgbClr val="FA3C4B"/>
              </a:buClr>
              <a:buSzTx/>
              <a:tabLst/>
              <a:defRPr/>
            </a:pPr>
            <a:r>
              <a:rPr kumimoji="0" lang="en-GB" sz="1400" b="1" i="0" u="none" strike="noStrike" kern="1200" cap="none" spc="0" normalizeH="0" baseline="0" dirty="0">
                <a:ln>
                  <a:noFill/>
                </a:ln>
                <a:solidFill>
                  <a:schemeClr val="accent4"/>
                </a:solidFill>
                <a:effectLst/>
                <a:uLnTx/>
                <a:uFillTx/>
                <a:latin typeface="Arial" panose="020B0604020202020204"/>
                <a:ea typeface="+mn-ea"/>
                <a:cs typeface="Arial" panose="020B0604020202020204" pitchFamily="34" charset="0"/>
                <a:sym typeface="Wingdings"/>
              </a:rPr>
              <a:t>Income security for all?</a:t>
            </a:r>
            <a:endParaRPr kumimoji="0" lang="en-GB" sz="1400" b="1" i="0" u="none" strike="noStrike" kern="1200" cap="none" spc="0" normalizeH="0" baseline="0" dirty="0">
              <a:ln>
                <a:noFill/>
              </a:ln>
              <a:solidFill>
                <a:schemeClr val="accent4"/>
              </a:solidFill>
              <a:effectLst/>
              <a:uLnTx/>
              <a:uFillTx/>
              <a:latin typeface="Arial" panose="020B0604020202020204"/>
              <a:ea typeface="+mn-ea"/>
              <a:cs typeface="Arial" panose="020B0604020202020204" pitchFamily="34" charset="0"/>
            </a:endParaRPr>
          </a:p>
        </p:txBody>
      </p:sp>
      <p:sp>
        <p:nvSpPr>
          <p:cNvPr id="20" name="TextBox 19">
            <a:extLst>
              <a:ext uri="{FF2B5EF4-FFF2-40B4-BE49-F238E27FC236}">
                <a16:creationId xmlns:a16="http://schemas.microsoft.com/office/drawing/2014/main" id="{F5CFBA37-2F49-1C7F-C7E8-0AE489D869CC}"/>
              </a:ext>
            </a:extLst>
          </p:cNvPr>
          <p:cNvSpPr txBox="1"/>
          <p:nvPr/>
        </p:nvSpPr>
        <p:spPr>
          <a:xfrm>
            <a:off x="9189305" y="4783316"/>
            <a:ext cx="2114498" cy="30777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
                <a:srgbClr val="FA3C4B"/>
              </a:buClr>
              <a:buSzTx/>
              <a:tabLst/>
              <a:defRPr/>
            </a:pPr>
            <a:r>
              <a:rPr kumimoji="0" lang="en-GB" sz="1400" b="1" i="0" u="none" strike="noStrike" kern="1200" cap="none" spc="0" normalizeH="0" baseline="0" dirty="0">
                <a:ln>
                  <a:noFill/>
                </a:ln>
                <a:solidFill>
                  <a:schemeClr val="accent5"/>
                </a:solidFill>
                <a:effectLst/>
                <a:uLnTx/>
                <a:uFillTx/>
                <a:latin typeface="Arial" panose="020B0604020202020204"/>
                <a:ea typeface="+mn-ea"/>
                <a:cs typeface="Arial" panose="020B0604020202020204" pitchFamily="34" charset="0"/>
                <a:sym typeface="Wingdings"/>
              </a:rPr>
              <a:t>Average benefit level</a:t>
            </a:r>
            <a:endParaRPr kumimoji="0" lang="en-GB" sz="1400" b="1" i="0" u="none" strike="noStrike" kern="1200" cap="none" spc="0" normalizeH="0" baseline="0" dirty="0">
              <a:ln>
                <a:noFill/>
              </a:ln>
              <a:solidFill>
                <a:schemeClr val="accent5"/>
              </a:solidFill>
              <a:effectLst/>
              <a:uLnTx/>
              <a:uFillTx/>
              <a:latin typeface="Arial" panose="020B0604020202020204"/>
              <a:ea typeface="+mn-ea"/>
              <a:cs typeface="Arial" panose="020B0604020202020204" pitchFamily="34" charset="0"/>
            </a:endParaRPr>
          </a:p>
        </p:txBody>
      </p:sp>
      <p:sp>
        <p:nvSpPr>
          <p:cNvPr id="51" name="Shape 1830">
            <a:extLst>
              <a:ext uri="{FF2B5EF4-FFF2-40B4-BE49-F238E27FC236}">
                <a16:creationId xmlns:a16="http://schemas.microsoft.com/office/drawing/2014/main" id="{6672DBB2-C3A5-40AB-6D7D-C00016DBDCAD}"/>
              </a:ext>
            </a:extLst>
          </p:cNvPr>
          <p:cNvSpPr/>
          <p:nvPr/>
        </p:nvSpPr>
        <p:spPr>
          <a:xfrm>
            <a:off x="8618213" y="4765884"/>
            <a:ext cx="326663" cy="342640"/>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a:miter lim="400000"/>
          </a:ln>
        </p:spPr>
        <p:txBody>
          <a:bodyPr lIns="43656" tIns="43656" rIns="43656" bIns="43656" anchor="ctr"/>
          <a:lstStyle/>
          <a:p>
            <a:pPr algn="ctr">
              <a:defRPr sz="8000" cap="none">
                <a:solidFill>
                  <a:srgbClr val="53585F"/>
                </a:solidFill>
                <a:latin typeface="Open Sans"/>
                <a:ea typeface="Open Sans"/>
                <a:cs typeface="Open Sans"/>
                <a:sym typeface="Open Sans"/>
              </a:defRPr>
            </a:pPr>
            <a:endParaRPr/>
          </a:p>
        </p:txBody>
      </p:sp>
      <p:sp>
        <p:nvSpPr>
          <p:cNvPr id="53" name="Shape 2587">
            <a:extLst>
              <a:ext uri="{FF2B5EF4-FFF2-40B4-BE49-F238E27FC236}">
                <a16:creationId xmlns:a16="http://schemas.microsoft.com/office/drawing/2014/main" id="{5655C8AF-3DD5-E240-E3CF-DB7138921271}"/>
              </a:ext>
            </a:extLst>
          </p:cNvPr>
          <p:cNvSpPr/>
          <p:nvPr/>
        </p:nvSpPr>
        <p:spPr>
          <a:xfrm>
            <a:off x="8623296" y="5494738"/>
            <a:ext cx="326988" cy="326988"/>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chemeClr val="bg1"/>
          </a:solidFill>
          <a:ln w="12700">
            <a:miter lim="400000"/>
          </a:ln>
        </p:spPr>
        <p:txBody>
          <a:bodyPr lIns="38100" tIns="38100" rIns="38100" bIns="38100" anchor="ctr"/>
          <a:lstStyle/>
          <a:p>
            <a:pPr algn="ctr">
              <a:defRPr sz="3200" cap="none">
                <a:solidFill>
                  <a:srgbClr val="FFFFFF"/>
                </a:solidFill>
                <a:latin typeface="+mn-lt"/>
                <a:ea typeface="+mn-ea"/>
                <a:cs typeface="+mn-cs"/>
                <a:sym typeface="Helvetica Light"/>
              </a:defRPr>
            </a:pPr>
            <a:endParaRPr/>
          </a:p>
        </p:txBody>
      </p:sp>
    </p:spTree>
    <p:custDataLst>
      <p:tags r:id="rId1"/>
    </p:custDataLst>
    <p:extLst>
      <p:ext uri="{BB962C8B-B14F-4D97-AF65-F5344CB8AC3E}">
        <p14:creationId xmlns:p14="http://schemas.microsoft.com/office/powerpoint/2010/main" val="76633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9831-DD0E-7E6E-7D8B-7EA3B5206794}"/>
              </a:ext>
            </a:extLst>
          </p:cNvPr>
          <p:cNvSpPr>
            <a:spLocks noGrp="1"/>
          </p:cNvSpPr>
          <p:nvPr>
            <p:ph type="title"/>
          </p:nvPr>
        </p:nvSpPr>
        <p:spPr/>
        <p:txBody>
          <a:bodyPr/>
          <a:lstStyle/>
          <a:p>
            <a:r>
              <a:rPr lang="pt-BR" dirty="0"/>
              <a:t>Discussion</a:t>
            </a:r>
            <a:endParaRPr lang="en-GB" dirty="0"/>
          </a:p>
        </p:txBody>
      </p:sp>
      <p:sp>
        <p:nvSpPr>
          <p:cNvPr id="3" name="Content Placeholder 2">
            <a:extLst>
              <a:ext uri="{FF2B5EF4-FFF2-40B4-BE49-F238E27FC236}">
                <a16:creationId xmlns:a16="http://schemas.microsoft.com/office/drawing/2014/main" id="{D6E85E68-52F3-28E0-E8B5-14D8BDF9280C}"/>
              </a:ext>
            </a:extLst>
          </p:cNvPr>
          <p:cNvSpPr>
            <a:spLocks noGrp="1"/>
          </p:cNvSpPr>
          <p:nvPr>
            <p:ph idx="1"/>
          </p:nvPr>
        </p:nvSpPr>
        <p:spPr/>
        <p:txBody>
          <a:bodyPr/>
          <a:lstStyle/>
          <a:p>
            <a:r>
              <a:rPr lang="pt-BR" dirty="0"/>
              <a:t>What is the poverty threshold </a:t>
            </a:r>
            <a:r>
              <a:rPr lang="en-GB" dirty="0"/>
              <a:t>/ National Poverty Line in South Africa? </a:t>
            </a:r>
          </a:p>
          <a:p>
            <a:r>
              <a:rPr lang="en-GB" dirty="0"/>
              <a:t>Who defines it and how it is defined?</a:t>
            </a:r>
          </a:p>
        </p:txBody>
      </p:sp>
    </p:spTree>
    <p:extLst>
      <p:ext uri="{BB962C8B-B14F-4D97-AF65-F5344CB8AC3E}">
        <p14:creationId xmlns:p14="http://schemas.microsoft.com/office/powerpoint/2010/main" val="799357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432" y="2435796"/>
            <a:ext cx="10363200" cy="1986408"/>
          </a:xfrm>
        </p:spPr>
        <p:txBody>
          <a:bodyPr/>
          <a:lstStyle/>
          <a:p>
            <a:r>
              <a:rPr lang="en-GB" dirty="0">
                <a:solidFill>
                  <a:srgbClr val="FF0000"/>
                </a:solidFill>
              </a:rPr>
              <a:t>2. What are national systems of social protection statistics (NSSPS)?</a:t>
            </a:r>
          </a:p>
        </p:txBody>
      </p:sp>
    </p:spTree>
    <p:custDataLst>
      <p:tags r:id="rId1"/>
    </p:custDataLst>
    <p:extLst>
      <p:ext uri="{BB962C8B-B14F-4D97-AF65-F5344CB8AC3E}">
        <p14:creationId xmlns:p14="http://schemas.microsoft.com/office/powerpoint/2010/main" val="2866554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470" y="497244"/>
            <a:ext cx="10492747" cy="720080"/>
          </a:xfrm>
        </p:spPr>
        <p:txBody>
          <a:bodyPr/>
          <a:lstStyle/>
          <a:p>
            <a:r>
              <a:rPr lang="en-GB"/>
              <a:t>National Systems of Social Protection Statistics (NSSPS)</a:t>
            </a:r>
          </a:p>
        </p:txBody>
      </p:sp>
      <p:grpSp>
        <p:nvGrpSpPr>
          <p:cNvPr id="20" name="Group 19">
            <a:extLst>
              <a:ext uri="{FF2B5EF4-FFF2-40B4-BE49-F238E27FC236}">
                <a16:creationId xmlns:a16="http://schemas.microsoft.com/office/drawing/2014/main" id="{2D1F1F0A-D969-E46A-E732-99F334CD94DD}"/>
              </a:ext>
            </a:extLst>
          </p:cNvPr>
          <p:cNvGrpSpPr/>
          <p:nvPr/>
        </p:nvGrpSpPr>
        <p:grpSpPr>
          <a:xfrm>
            <a:off x="7116661" y="1503037"/>
            <a:ext cx="4176466" cy="4266772"/>
            <a:chOff x="4079774" y="1250460"/>
            <a:chExt cx="4176466" cy="4266772"/>
          </a:xfrm>
        </p:grpSpPr>
        <p:sp>
          <p:nvSpPr>
            <p:cNvPr id="6" name="Oval 5">
              <a:extLst>
                <a:ext uri="{FF2B5EF4-FFF2-40B4-BE49-F238E27FC236}">
                  <a16:creationId xmlns:a16="http://schemas.microsoft.com/office/drawing/2014/main" id="{F91054F6-F1A9-6042-A8C2-8AA889478510}"/>
                </a:ext>
              </a:extLst>
            </p:cNvPr>
            <p:cNvSpPr/>
            <p:nvPr/>
          </p:nvSpPr>
          <p:spPr>
            <a:xfrm>
              <a:off x="5120628" y="2656693"/>
              <a:ext cx="2082480" cy="1961486"/>
            </a:xfrm>
            <a:prstGeom prst="ellipse">
              <a:avLst/>
            </a:prstGeom>
            <a:noFill/>
            <a:ln w="28575" cap="flat" cmpd="sng" algn="ctr">
              <a:solidFill>
                <a:srgbClr val="000000"/>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T" sz="1800" b="0" i="0" u="none" strike="noStrike" kern="0" cap="none" spc="0" normalizeH="0" baseline="0" noProof="0">
                <a:ln>
                  <a:noFill/>
                </a:ln>
                <a:solidFill>
                  <a:prstClr val="white"/>
                </a:solidFill>
                <a:effectLst/>
                <a:uLnTx/>
                <a:uFillTx/>
                <a:latin typeface="Arial"/>
                <a:cs typeface="Arial"/>
              </a:endParaRPr>
            </a:p>
          </p:txBody>
        </p:sp>
        <p:sp>
          <p:nvSpPr>
            <p:cNvPr id="7" name="Rectangle 6">
              <a:extLst>
                <a:ext uri="{FF2B5EF4-FFF2-40B4-BE49-F238E27FC236}">
                  <a16:creationId xmlns:a16="http://schemas.microsoft.com/office/drawing/2014/main" id="{EF5DD1C1-7A65-0A4F-9C4A-D260A58F380D}"/>
                </a:ext>
              </a:extLst>
            </p:cNvPr>
            <p:cNvSpPr/>
            <p:nvPr/>
          </p:nvSpPr>
          <p:spPr>
            <a:xfrm>
              <a:off x="4079775" y="2113316"/>
              <a:ext cx="4176465" cy="3403916"/>
            </a:xfrm>
            <a:prstGeom prst="rect">
              <a:avLst/>
            </a:prstGeom>
            <a:noFill/>
            <a:ln w="19050" cap="flat" cmpd="sng" algn="ctr">
              <a:solidFill>
                <a:srgbClr val="000000"/>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T" sz="1800" b="0" i="0" u="none" strike="noStrike" kern="0" cap="none" spc="0" normalizeH="0" baseline="0" noProof="0">
                <a:ln>
                  <a:noFill/>
                </a:ln>
                <a:solidFill>
                  <a:prstClr val="white"/>
                </a:solidFill>
                <a:effectLst/>
                <a:uLnTx/>
                <a:uFillTx/>
                <a:latin typeface="Arial"/>
                <a:cs typeface="Arial"/>
              </a:endParaRPr>
            </a:p>
          </p:txBody>
        </p:sp>
        <p:sp>
          <p:nvSpPr>
            <p:cNvPr id="8" name="Triangle 12">
              <a:extLst>
                <a:ext uri="{FF2B5EF4-FFF2-40B4-BE49-F238E27FC236}">
                  <a16:creationId xmlns:a16="http://schemas.microsoft.com/office/drawing/2014/main" id="{7F635577-3BBA-6A4F-BC8E-5DAF57D235D3}"/>
                </a:ext>
              </a:extLst>
            </p:cNvPr>
            <p:cNvSpPr/>
            <p:nvPr/>
          </p:nvSpPr>
          <p:spPr>
            <a:xfrm>
              <a:off x="4079774" y="1250460"/>
              <a:ext cx="4176465" cy="810398"/>
            </a:xfrm>
            <a:prstGeom prst="triangle">
              <a:avLst>
                <a:gd name="adj" fmla="val 50228"/>
              </a:avLst>
            </a:prstGeom>
            <a:solidFill>
              <a:schemeClr val="accent6">
                <a:lumMod val="50000"/>
              </a:schemeClr>
            </a:solidFill>
            <a:ln w="12700" cap="flat" cmpd="sng" algn="ctr">
              <a:solidFill>
                <a:srgbClr val="000000"/>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0" i="0" u="none" strike="noStrike" kern="0" cap="none" spc="0" normalizeH="0" baseline="0" noProof="0">
                  <a:ln>
                    <a:noFill/>
                  </a:ln>
                  <a:solidFill>
                    <a:prstClr val="white"/>
                  </a:solidFill>
                  <a:effectLst/>
                  <a:highlight>
                    <a:srgbClr val="000000">
                      <a:alpha val="0"/>
                    </a:srgbClr>
                  </a:highlight>
                  <a:uLnTx/>
                  <a:uFillTx/>
                  <a:latin typeface="Arial"/>
                  <a:cs typeface="Arial"/>
                </a:rPr>
                <a:t>Institutional Arrangement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 sz="1800" b="0" i="0" u="none" strike="noStrike" kern="0" cap="none" spc="0" normalizeH="0" baseline="0" noProof="0">
                <a:ln>
                  <a:noFill/>
                </a:ln>
                <a:solidFill>
                  <a:prstClr val="white"/>
                </a:solidFill>
                <a:effectLst/>
                <a:highlight>
                  <a:srgbClr val="000000">
                    <a:alpha val="0"/>
                  </a:srgbClr>
                </a:highlight>
                <a:uLnTx/>
                <a:uFillTx/>
                <a:latin typeface="Arial"/>
                <a:cs typeface="Arial"/>
              </a:endParaRPr>
            </a:p>
          </p:txBody>
        </p:sp>
        <p:sp>
          <p:nvSpPr>
            <p:cNvPr id="17" name="Freeform: Shape 16">
              <a:extLst>
                <a:ext uri="{FF2B5EF4-FFF2-40B4-BE49-F238E27FC236}">
                  <a16:creationId xmlns:a16="http://schemas.microsoft.com/office/drawing/2014/main" id="{62F34856-6A57-3DCD-789D-A7AE48370861}"/>
                </a:ext>
              </a:extLst>
            </p:cNvPr>
            <p:cNvSpPr/>
            <p:nvPr/>
          </p:nvSpPr>
          <p:spPr>
            <a:xfrm>
              <a:off x="4252938" y="2450821"/>
              <a:ext cx="1213436" cy="1003332"/>
            </a:xfrm>
            <a:custGeom>
              <a:avLst/>
              <a:gdLst>
                <a:gd name="connsiteX0" fmla="*/ 600434 w 1213436"/>
                <a:gd name="connsiteY0" fmla="*/ 0 h 1003332"/>
                <a:gd name="connsiteX1" fmla="*/ 1200868 w 1213436"/>
                <a:gd name="connsiteY1" fmla="*/ 501666 h 1003332"/>
                <a:gd name="connsiteX2" fmla="*/ 1098324 w 1213436"/>
                <a:gd name="connsiteY2" fmla="*/ 782152 h 1003332"/>
                <a:gd name="connsiteX3" fmla="*/ 1084420 w 1213436"/>
                <a:gd name="connsiteY3" fmla="*/ 796231 h 1003332"/>
                <a:gd name="connsiteX4" fmla="*/ 1144668 w 1213436"/>
                <a:gd name="connsiteY4" fmla="*/ 834462 h 1003332"/>
                <a:gd name="connsiteX5" fmla="*/ 1176626 w 1213436"/>
                <a:gd name="connsiteY5" fmla="*/ 784099 h 1003332"/>
                <a:gd name="connsiteX6" fmla="*/ 1213436 w 1213436"/>
                <a:gd name="connsiteY6" fmla="*/ 948738 h 1003332"/>
                <a:gd name="connsiteX7" fmla="*/ 1048797 w 1213436"/>
                <a:gd name="connsiteY7" fmla="*/ 985548 h 1003332"/>
                <a:gd name="connsiteX8" fmla="*/ 1080754 w 1213436"/>
                <a:gd name="connsiteY8" fmla="*/ 935186 h 1003332"/>
                <a:gd name="connsiteX9" fmla="*/ 992214 w 1213436"/>
                <a:gd name="connsiteY9" fmla="*/ 879002 h 1003332"/>
                <a:gd name="connsiteX10" fmla="*/ 936143 w 1213436"/>
                <a:gd name="connsiteY10" fmla="*/ 917655 h 1003332"/>
                <a:gd name="connsiteX11" fmla="*/ 600434 w 1213436"/>
                <a:gd name="connsiteY11" fmla="*/ 1003332 h 1003332"/>
                <a:gd name="connsiteX12" fmla="*/ 0 w 1213436"/>
                <a:gd name="connsiteY12" fmla="*/ 501666 h 1003332"/>
                <a:gd name="connsiteX13" fmla="*/ 600434 w 1213436"/>
                <a:gd name="connsiteY13" fmla="*/ 0 h 100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3436" h="1003332">
                  <a:moveTo>
                    <a:pt x="600434" y="0"/>
                  </a:moveTo>
                  <a:cubicBezTo>
                    <a:pt x="932045" y="0"/>
                    <a:pt x="1200868" y="224604"/>
                    <a:pt x="1200868" y="501666"/>
                  </a:cubicBezTo>
                  <a:cubicBezTo>
                    <a:pt x="1200868" y="605564"/>
                    <a:pt x="1163065" y="702086"/>
                    <a:pt x="1098324" y="782152"/>
                  </a:cubicBezTo>
                  <a:lnTo>
                    <a:pt x="1084420" y="796231"/>
                  </a:lnTo>
                  <a:lnTo>
                    <a:pt x="1144668" y="834462"/>
                  </a:lnTo>
                  <a:lnTo>
                    <a:pt x="1176626" y="784099"/>
                  </a:lnTo>
                  <a:lnTo>
                    <a:pt x="1213436" y="948738"/>
                  </a:lnTo>
                  <a:lnTo>
                    <a:pt x="1048797" y="985548"/>
                  </a:lnTo>
                  <a:lnTo>
                    <a:pt x="1080754" y="935186"/>
                  </a:lnTo>
                  <a:lnTo>
                    <a:pt x="992214" y="879002"/>
                  </a:lnTo>
                  <a:lnTo>
                    <a:pt x="936143" y="917655"/>
                  </a:lnTo>
                  <a:cubicBezTo>
                    <a:pt x="840313" y="971747"/>
                    <a:pt x="724788" y="1003332"/>
                    <a:pt x="600434" y="1003332"/>
                  </a:cubicBezTo>
                  <a:cubicBezTo>
                    <a:pt x="268823" y="1003332"/>
                    <a:pt x="0" y="778728"/>
                    <a:pt x="0" y="501666"/>
                  </a:cubicBezTo>
                  <a:cubicBezTo>
                    <a:pt x="0" y="224604"/>
                    <a:pt x="268823" y="0"/>
                    <a:pt x="600434" y="0"/>
                  </a:cubicBezTo>
                  <a:close/>
                </a:path>
              </a:pathLst>
            </a:custGeom>
            <a:solidFill>
              <a:schemeClr val="accent6"/>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100" b="1" i="0" u="none" strike="noStrike" kern="0" cap="none" spc="0" normalizeH="0" baseline="0" noProof="0">
                  <a:ln>
                    <a:noFill/>
                  </a:ln>
                  <a:solidFill>
                    <a:prstClr val="white"/>
                  </a:solidFill>
                  <a:effectLst/>
                  <a:highlight>
                    <a:srgbClr val="000000">
                      <a:alpha val="0"/>
                    </a:srgbClr>
                  </a:highlight>
                  <a:uLnTx/>
                  <a:uFillTx/>
                  <a:latin typeface="Arial Narrow" panose="020B0606020202030204" pitchFamily="34" charset="0"/>
                  <a:cs typeface="Arial"/>
                </a:rPr>
                <a:t>Social Protection Institutions</a:t>
              </a:r>
            </a:p>
          </p:txBody>
        </p:sp>
        <p:sp>
          <p:nvSpPr>
            <p:cNvPr id="18" name="Freeform: Shape 17">
              <a:extLst>
                <a:ext uri="{FF2B5EF4-FFF2-40B4-BE49-F238E27FC236}">
                  <a16:creationId xmlns:a16="http://schemas.microsoft.com/office/drawing/2014/main" id="{7B0087ED-09BB-FDC2-F904-8F7C5AA855CC}"/>
                </a:ext>
              </a:extLst>
            </p:cNvPr>
            <p:cNvSpPr/>
            <p:nvPr/>
          </p:nvSpPr>
          <p:spPr>
            <a:xfrm>
              <a:off x="6846725" y="2450821"/>
              <a:ext cx="1224524" cy="1049462"/>
            </a:xfrm>
            <a:custGeom>
              <a:avLst/>
              <a:gdLst>
                <a:gd name="connsiteX0" fmla="*/ 624090 w 1224524"/>
                <a:gd name="connsiteY0" fmla="*/ 0 h 1049462"/>
                <a:gd name="connsiteX1" fmla="*/ 1224524 w 1224524"/>
                <a:gd name="connsiteY1" fmla="*/ 524731 h 1049462"/>
                <a:gd name="connsiteX2" fmla="*/ 624090 w 1224524"/>
                <a:gd name="connsiteY2" fmla="*/ 1049462 h 1049462"/>
                <a:gd name="connsiteX3" fmla="*/ 199519 w 1224524"/>
                <a:gd name="connsiteY3" fmla="*/ 895772 h 1049462"/>
                <a:gd name="connsiteX4" fmla="*/ 197376 w 1224524"/>
                <a:gd name="connsiteY4" fmla="*/ 893502 h 1049462"/>
                <a:gd name="connsiteX5" fmla="*/ 128784 w 1224524"/>
                <a:gd name="connsiteY5" fmla="*/ 943213 h 1049462"/>
                <a:gd name="connsiteX6" fmla="*/ 163038 w 1224524"/>
                <a:gd name="connsiteY6" fmla="*/ 990478 h 1049462"/>
                <a:gd name="connsiteX7" fmla="*/ 0 w 1224524"/>
                <a:gd name="connsiteY7" fmla="*/ 964457 h 1049462"/>
                <a:gd name="connsiteX8" fmla="*/ 26021 w 1224524"/>
                <a:gd name="connsiteY8" fmla="*/ 801419 h 1049462"/>
                <a:gd name="connsiteX9" fmla="*/ 60276 w 1224524"/>
                <a:gd name="connsiteY9" fmla="*/ 848684 h 1049462"/>
                <a:gd name="connsiteX10" fmla="*/ 118831 w 1224524"/>
                <a:gd name="connsiteY10" fmla="*/ 806247 h 1049462"/>
                <a:gd name="connsiteX11" fmla="*/ 70841 w 1224524"/>
                <a:gd name="connsiteY11" fmla="*/ 728980 h 1049462"/>
                <a:gd name="connsiteX12" fmla="*/ 23656 w 1224524"/>
                <a:gd name="connsiteY12" fmla="*/ 524731 h 1049462"/>
                <a:gd name="connsiteX13" fmla="*/ 624090 w 1224524"/>
                <a:gd name="connsiteY13" fmla="*/ 0 h 104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4524" h="1049462">
                  <a:moveTo>
                    <a:pt x="624090" y="0"/>
                  </a:moveTo>
                  <a:cubicBezTo>
                    <a:pt x="955701" y="0"/>
                    <a:pt x="1224524" y="234930"/>
                    <a:pt x="1224524" y="524731"/>
                  </a:cubicBezTo>
                  <a:cubicBezTo>
                    <a:pt x="1224524" y="814532"/>
                    <a:pt x="955701" y="1049462"/>
                    <a:pt x="624090" y="1049462"/>
                  </a:cubicBezTo>
                  <a:cubicBezTo>
                    <a:pt x="458285" y="1049462"/>
                    <a:pt x="308176" y="990730"/>
                    <a:pt x="199519" y="895772"/>
                  </a:cubicBezTo>
                  <a:lnTo>
                    <a:pt x="197376" y="893502"/>
                  </a:lnTo>
                  <a:lnTo>
                    <a:pt x="128784" y="943213"/>
                  </a:lnTo>
                  <a:lnTo>
                    <a:pt x="163038" y="990478"/>
                  </a:lnTo>
                  <a:lnTo>
                    <a:pt x="0" y="964457"/>
                  </a:lnTo>
                  <a:lnTo>
                    <a:pt x="26021" y="801419"/>
                  </a:lnTo>
                  <a:lnTo>
                    <a:pt x="60276" y="848684"/>
                  </a:lnTo>
                  <a:lnTo>
                    <a:pt x="118831" y="806247"/>
                  </a:lnTo>
                  <a:lnTo>
                    <a:pt x="70841" y="728980"/>
                  </a:lnTo>
                  <a:cubicBezTo>
                    <a:pt x="40458" y="666202"/>
                    <a:pt x="23656" y="597181"/>
                    <a:pt x="23656" y="524731"/>
                  </a:cubicBezTo>
                  <a:cubicBezTo>
                    <a:pt x="23656" y="234930"/>
                    <a:pt x="292479" y="0"/>
                    <a:pt x="624090" y="0"/>
                  </a:cubicBezTo>
                  <a:close/>
                </a:path>
              </a:pathLst>
            </a:custGeom>
            <a:solidFill>
              <a:schemeClr val="accent6"/>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100" b="1" i="0" u="none" strike="noStrike" kern="0" cap="none" spc="0" normalizeH="0" baseline="0" noProof="0">
                  <a:ln>
                    <a:noFill/>
                  </a:ln>
                  <a:solidFill>
                    <a:prstClr val="white"/>
                  </a:solidFill>
                  <a:effectLst/>
                  <a:highlight>
                    <a:srgbClr val="000000">
                      <a:alpha val="0"/>
                    </a:srgbClr>
                  </a:highlight>
                  <a:uLnTx/>
                  <a:uFillTx/>
                  <a:latin typeface="Arial Narrow" panose="020B0606020202030204" pitchFamily="34" charset="0"/>
                  <a:cs typeface="Arial"/>
                </a:rPr>
                <a:t>Other public institutions</a:t>
              </a:r>
              <a:endParaRPr kumimoji="0" lang="en-PT" sz="1100" b="1" i="0" u="none" strike="noStrike" kern="0" cap="none" spc="0" normalizeH="0" baseline="0" noProof="0">
                <a:ln>
                  <a:noFill/>
                </a:ln>
                <a:solidFill>
                  <a:prstClr val="white"/>
                </a:solidFill>
                <a:effectLst/>
                <a:uLnTx/>
                <a:uFillTx/>
                <a:latin typeface="Arial Narrow" panose="020B0606020202030204" pitchFamily="34" charset="0"/>
                <a:cs typeface="Arial"/>
              </a:endParaRPr>
            </a:p>
          </p:txBody>
        </p:sp>
        <p:sp>
          <p:nvSpPr>
            <p:cNvPr id="19" name="Freeform: Shape 18">
              <a:extLst>
                <a:ext uri="{FF2B5EF4-FFF2-40B4-BE49-F238E27FC236}">
                  <a16:creationId xmlns:a16="http://schemas.microsoft.com/office/drawing/2014/main" id="{07E01271-E90B-3F03-2327-7A35BB7B34CB}"/>
                </a:ext>
              </a:extLst>
            </p:cNvPr>
            <p:cNvSpPr/>
            <p:nvPr/>
          </p:nvSpPr>
          <p:spPr>
            <a:xfrm>
              <a:off x="5607550" y="4269240"/>
              <a:ext cx="1108635" cy="1086940"/>
            </a:xfrm>
            <a:custGeom>
              <a:avLst/>
              <a:gdLst>
                <a:gd name="connsiteX0" fmla="*/ 562254 w 1124510"/>
                <a:gd name="connsiteY0" fmla="*/ 0 h 1102504"/>
                <a:gd name="connsiteX1" fmla="*/ 678998 w 1124510"/>
                <a:gd name="connsiteY1" fmla="*/ 116744 h 1102504"/>
                <a:gd name="connsiteX2" fmla="*/ 620626 w 1124510"/>
                <a:gd name="connsiteY2" fmla="*/ 116744 h 1102504"/>
                <a:gd name="connsiteX3" fmla="*/ 620626 w 1124510"/>
                <a:gd name="connsiteY3" fmla="*/ 227262 h 1102504"/>
                <a:gd name="connsiteX4" fmla="*/ 675569 w 1124510"/>
                <a:gd name="connsiteY4" fmla="*/ 231596 h 1102504"/>
                <a:gd name="connsiteX5" fmla="*/ 1124510 w 1124510"/>
                <a:gd name="connsiteY5" fmla="*/ 662581 h 1102504"/>
                <a:gd name="connsiteX6" fmla="*/ 562255 w 1124510"/>
                <a:gd name="connsiteY6" fmla="*/ 1102504 h 1102504"/>
                <a:gd name="connsiteX7" fmla="*/ 0 w 1124510"/>
                <a:gd name="connsiteY7" fmla="*/ 662581 h 1102504"/>
                <a:gd name="connsiteX8" fmla="*/ 448941 w 1124510"/>
                <a:gd name="connsiteY8" fmla="*/ 231596 h 1102504"/>
                <a:gd name="connsiteX9" fmla="*/ 503882 w 1124510"/>
                <a:gd name="connsiteY9" fmla="*/ 227262 h 1102504"/>
                <a:gd name="connsiteX10" fmla="*/ 503882 w 1124510"/>
                <a:gd name="connsiteY10" fmla="*/ 116744 h 1102504"/>
                <a:gd name="connsiteX11" fmla="*/ 445510 w 1124510"/>
                <a:gd name="connsiteY11" fmla="*/ 116744 h 110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510" h="1102504">
                  <a:moveTo>
                    <a:pt x="562254" y="0"/>
                  </a:moveTo>
                  <a:lnTo>
                    <a:pt x="678998" y="116744"/>
                  </a:lnTo>
                  <a:lnTo>
                    <a:pt x="620626" y="116744"/>
                  </a:lnTo>
                  <a:lnTo>
                    <a:pt x="620626" y="227262"/>
                  </a:lnTo>
                  <a:lnTo>
                    <a:pt x="675569" y="231596"/>
                  </a:lnTo>
                  <a:cubicBezTo>
                    <a:pt x="931779" y="272617"/>
                    <a:pt x="1124510" y="449989"/>
                    <a:pt x="1124510" y="662581"/>
                  </a:cubicBezTo>
                  <a:cubicBezTo>
                    <a:pt x="1124510" y="905544"/>
                    <a:pt x="872780" y="1102504"/>
                    <a:pt x="562255" y="1102504"/>
                  </a:cubicBezTo>
                  <a:cubicBezTo>
                    <a:pt x="251730" y="1102504"/>
                    <a:pt x="0" y="905544"/>
                    <a:pt x="0" y="662581"/>
                  </a:cubicBezTo>
                  <a:cubicBezTo>
                    <a:pt x="0" y="449989"/>
                    <a:pt x="192731" y="272617"/>
                    <a:pt x="448941" y="231596"/>
                  </a:cubicBezTo>
                  <a:lnTo>
                    <a:pt x="503882" y="227262"/>
                  </a:lnTo>
                  <a:lnTo>
                    <a:pt x="503882" y="116744"/>
                  </a:lnTo>
                  <a:lnTo>
                    <a:pt x="445510" y="116744"/>
                  </a:lnTo>
                  <a:close/>
                </a:path>
              </a:pathLst>
            </a:custGeom>
            <a:solidFill>
              <a:schemeClr val="accent6"/>
            </a:solidFill>
            <a:ln w="12700" cap="flat" cmpd="sng" algn="ctr">
              <a:noFill/>
              <a:prstDash val="solid"/>
              <a:miter lim="800000"/>
            </a:ln>
            <a:effectLst/>
          </p:spPr>
          <p:txBody>
            <a:bodyPr wrap="square" rtlCol="0" anchor="ctr">
              <a:noAutofit/>
            </a:bodyPr>
            <a:lstStyle/>
            <a:p>
              <a:pPr marL="12700" marR="0" lvl="0" indent="0" algn="ctr" defTabSz="914400" eaLnBrk="1" fontAlgn="auto" latinLnBrk="0" hangingPunct="1">
                <a:lnSpc>
                  <a:spcPct val="100000"/>
                </a:lnSpc>
                <a:spcBef>
                  <a:spcPts val="0"/>
                </a:spcBef>
                <a:spcAft>
                  <a:spcPts val="0"/>
                </a:spcAft>
                <a:buClrTx/>
                <a:buSzTx/>
                <a:buFontTx/>
                <a:buNone/>
                <a:tabLst>
                  <a:tab pos="744538" algn="l"/>
                </a:tabLst>
                <a:defRPr/>
              </a:pPr>
              <a:endParaRPr kumimoji="0" lang="en" sz="1100" b="1" i="0" u="none" strike="noStrike" kern="0" cap="none" spc="0" normalizeH="0" baseline="0" noProof="0">
                <a:ln>
                  <a:noFill/>
                </a:ln>
                <a:solidFill>
                  <a:prstClr val="white"/>
                </a:solidFill>
                <a:effectLst/>
                <a:highlight>
                  <a:srgbClr val="000000">
                    <a:alpha val="0"/>
                  </a:srgbClr>
                </a:highlight>
                <a:uLnTx/>
                <a:uFillTx/>
                <a:latin typeface="Arial Narrow" panose="020B0606020202030204" pitchFamily="34" charset="0"/>
                <a:cs typeface="Arial"/>
              </a:endParaRPr>
            </a:p>
            <a:p>
              <a:pPr marL="12700" marR="0" lvl="0" indent="0" algn="ctr" defTabSz="914400" eaLnBrk="1" fontAlgn="auto" latinLnBrk="0" hangingPunct="1">
                <a:lnSpc>
                  <a:spcPct val="100000"/>
                </a:lnSpc>
                <a:spcBef>
                  <a:spcPts val="0"/>
                </a:spcBef>
                <a:spcAft>
                  <a:spcPts val="0"/>
                </a:spcAft>
                <a:buClrTx/>
                <a:buSzTx/>
                <a:buFontTx/>
                <a:buNone/>
                <a:tabLst>
                  <a:tab pos="744538" algn="l"/>
                </a:tabLst>
                <a:defRPr/>
              </a:pPr>
              <a:r>
                <a:rPr kumimoji="0" lang="en" sz="1100" b="1" i="0" u="none" strike="noStrike" kern="0" cap="none" spc="0" normalizeH="0" baseline="0" noProof="0">
                  <a:ln>
                    <a:noFill/>
                  </a:ln>
                  <a:solidFill>
                    <a:prstClr val="white"/>
                  </a:solidFill>
                  <a:effectLst/>
                  <a:highlight>
                    <a:srgbClr val="000000">
                      <a:alpha val="0"/>
                    </a:srgbClr>
                  </a:highlight>
                  <a:uLnTx/>
                  <a:uFillTx/>
                  <a:latin typeface="Arial Narrow" panose="020B0606020202030204" pitchFamily="34" charset="0"/>
                  <a:cs typeface="Arial"/>
                </a:rPr>
                <a:t>Other interested parties</a:t>
              </a:r>
              <a:endParaRPr kumimoji="0" lang="en-PT" sz="1100" b="1" i="0" u="none" strike="noStrike" kern="0" cap="none" spc="0" normalizeH="0" baseline="0" noProof="0">
                <a:ln>
                  <a:noFill/>
                </a:ln>
                <a:solidFill>
                  <a:prstClr val="white"/>
                </a:solidFill>
                <a:effectLst/>
                <a:uLnTx/>
                <a:uFillTx/>
                <a:latin typeface="Arial Narrow" panose="020B0606020202030204" pitchFamily="34" charset="0"/>
                <a:cs typeface="Arial"/>
              </a:endParaRPr>
            </a:p>
          </p:txBody>
        </p:sp>
        <p:sp>
          <p:nvSpPr>
            <p:cNvPr id="12" name="Rectangle 11">
              <a:extLst>
                <a:ext uri="{FF2B5EF4-FFF2-40B4-BE49-F238E27FC236}">
                  <a16:creationId xmlns:a16="http://schemas.microsoft.com/office/drawing/2014/main" id="{FD94D4CE-3A74-2042-A93E-81B4951EFB66}"/>
                </a:ext>
              </a:extLst>
            </p:cNvPr>
            <p:cNvSpPr/>
            <p:nvPr/>
          </p:nvSpPr>
          <p:spPr>
            <a:xfrm>
              <a:off x="5466374" y="3066620"/>
              <a:ext cx="1361823" cy="1141631"/>
            </a:xfrm>
            <a:prstGeom prst="rect">
              <a:avLst/>
            </a:prstGeom>
            <a:no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a:ln>
                    <a:noFill/>
                  </a:ln>
                  <a:solidFill>
                    <a:schemeClr val="accent6">
                      <a:lumMod val="50000"/>
                    </a:schemeClr>
                  </a:solidFill>
                  <a:effectLst/>
                  <a:highlight>
                    <a:srgbClr val="000000">
                      <a:alpha val="0"/>
                    </a:srgbClr>
                  </a:highlight>
                  <a:uLnTx/>
                  <a:uFillTx/>
                  <a:latin typeface="Arial"/>
                  <a:cs typeface="Arial"/>
                </a:rPr>
                <a:t>Body of Social Protection Indicators and Statistics</a:t>
              </a:r>
            </a:p>
          </p:txBody>
        </p:sp>
      </p:grpSp>
      <p:sp>
        <p:nvSpPr>
          <p:cNvPr id="4" name="Content Placeholder 7"/>
          <p:cNvSpPr txBox="1">
            <a:spLocks/>
          </p:cNvSpPr>
          <p:nvPr/>
        </p:nvSpPr>
        <p:spPr>
          <a:xfrm>
            <a:off x="1775520" y="2132856"/>
            <a:ext cx="5080460" cy="936094"/>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fontAlgn="auto"/>
            <a:r>
              <a:rPr lang="en" b="1">
                <a:solidFill>
                  <a:schemeClr val="accent6">
                    <a:lumMod val="50000"/>
                  </a:schemeClr>
                </a:solidFill>
                <a:highlight>
                  <a:srgbClr val="000000">
                    <a:alpha val="0"/>
                  </a:srgbClr>
                </a:highlight>
                <a:latin typeface="Arial"/>
              </a:rPr>
              <a:t>Institutional mechanisms </a:t>
            </a:r>
            <a:r>
              <a:rPr lang="en">
                <a:solidFill>
                  <a:schemeClr val="accent6">
                    <a:lumMod val="50000"/>
                  </a:schemeClr>
                </a:solidFill>
                <a:highlight>
                  <a:srgbClr val="000000">
                    <a:alpha val="0"/>
                  </a:srgbClr>
                </a:highlight>
                <a:latin typeface="Arial"/>
              </a:rPr>
              <a:t>that effectively articulate national </a:t>
            </a:r>
            <a:r>
              <a:rPr lang="en" b="1">
                <a:solidFill>
                  <a:schemeClr val="accent6">
                    <a:lumMod val="50000"/>
                  </a:schemeClr>
                </a:solidFill>
                <a:highlight>
                  <a:srgbClr val="000000">
                    <a:alpha val="0"/>
                  </a:srgbClr>
                </a:highlight>
                <a:latin typeface="Arial"/>
              </a:rPr>
              <a:t>rules and regulations </a:t>
            </a:r>
            <a:r>
              <a:rPr lang="en">
                <a:solidFill>
                  <a:schemeClr val="accent6">
                    <a:lumMod val="50000"/>
                  </a:schemeClr>
                </a:solidFill>
                <a:highlight>
                  <a:srgbClr val="000000">
                    <a:alpha val="0"/>
                  </a:srgbClr>
                </a:highlight>
                <a:latin typeface="Arial"/>
              </a:rPr>
              <a:t>on social protection and statistics.</a:t>
            </a:r>
          </a:p>
        </p:txBody>
      </p:sp>
      <p:cxnSp>
        <p:nvCxnSpPr>
          <p:cNvPr id="22" name="Straight Connector 21">
            <a:extLst>
              <a:ext uri="{FF2B5EF4-FFF2-40B4-BE49-F238E27FC236}">
                <a16:creationId xmlns:a16="http://schemas.microsoft.com/office/drawing/2014/main" id="{4A99B33A-21B3-169B-BDB5-3861289A0C63}"/>
              </a:ext>
            </a:extLst>
          </p:cNvPr>
          <p:cNvCxnSpPr>
            <a:cxnSpLocks/>
          </p:cNvCxnSpPr>
          <p:nvPr/>
        </p:nvCxnSpPr>
        <p:spPr>
          <a:xfrm flipH="1">
            <a:off x="2302799" y="3068949"/>
            <a:ext cx="4813861" cy="0"/>
          </a:xfrm>
          <a:prstGeom prst="line">
            <a:avLst/>
          </a:prstGeom>
          <a:ln w="19050">
            <a:solidFill>
              <a:schemeClr val="accent6">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252EA2B2-4749-2418-4E9F-31CF264F6895}"/>
              </a:ext>
            </a:extLst>
          </p:cNvPr>
          <p:cNvGrpSpPr/>
          <p:nvPr/>
        </p:nvGrpSpPr>
        <p:grpSpPr>
          <a:xfrm>
            <a:off x="1726735" y="3270739"/>
            <a:ext cx="5389924" cy="1195773"/>
            <a:chOff x="2218242" y="3412192"/>
            <a:chExt cx="5389924" cy="1195773"/>
          </a:xfrm>
        </p:grpSpPr>
        <p:sp>
          <p:nvSpPr>
            <p:cNvPr id="16" name="Content Placeholder 7">
              <a:extLst>
                <a:ext uri="{FF2B5EF4-FFF2-40B4-BE49-F238E27FC236}">
                  <a16:creationId xmlns:a16="http://schemas.microsoft.com/office/drawing/2014/main" id="{38290A6D-D444-81E1-0EFC-5B585E8FA20C}"/>
                </a:ext>
              </a:extLst>
            </p:cNvPr>
            <p:cNvSpPr txBox="1">
              <a:spLocks/>
            </p:cNvSpPr>
            <p:nvPr/>
          </p:nvSpPr>
          <p:spPr>
            <a:xfrm>
              <a:off x="2267026" y="3412192"/>
              <a:ext cx="5080461" cy="1195773"/>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fontAlgn="auto"/>
              <a:r>
                <a:rPr lang="en" b="1">
                  <a:solidFill>
                    <a:schemeClr val="accent6">
                      <a:lumMod val="50000"/>
                    </a:schemeClr>
                  </a:solidFill>
                  <a:highlight>
                    <a:srgbClr val="000000">
                      <a:alpha val="0"/>
                    </a:srgbClr>
                  </a:highlight>
                  <a:latin typeface="Arial"/>
                </a:rPr>
                <a:t>Data collection and integration</a:t>
              </a:r>
              <a:r>
                <a:rPr lang="en">
                  <a:solidFill>
                    <a:schemeClr val="accent6">
                      <a:lumMod val="50000"/>
                    </a:schemeClr>
                  </a:solidFill>
                  <a:highlight>
                    <a:srgbClr val="000000">
                      <a:alpha val="0"/>
                    </a:srgbClr>
                  </a:highlight>
                  <a:latin typeface="Arial"/>
                </a:rPr>
                <a:t>, including indicators that combine data from different sources, generating new information and allowing a </a:t>
              </a:r>
              <a:r>
                <a:rPr lang="en" b="1">
                  <a:solidFill>
                    <a:schemeClr val="accent6">
                      <a:lumMod val="50000"/>
                    </a:schemeClr>
                  </a:solidFill>
                  <a:highlight>
                    <a:srgbClr val="000000">
                      <a:alpha val="0"/>
                    </a:srgbClr>
                  </a:highlight>
                  <a:latin typeface="Arial"/>
                </a:rPr>
                <a:t>global view of the social protection system</a:t>
              </a:r>
              <a:r>
                <a:rPr lang="en">
                  <a:solidFill>
                    <a:schemeClr val="accent6">
                      <a:lumMod val="50000"/>
                    </a:schemeClr>
                  </a:solidFill>
                  <a:highlight>
                    <a:srgbClr val="000000">
                      <a:alpha val="0"/>
                    </a:srgbClr>
                  </a:highlight>
                  <a:latin typeface="Arial"/>
                </a:rPr>
                <a:t>.</a:t>
              </a:r>
            </a:p>
          </p:txBody>
        </p:sp>
        <p:cxnSp>
          <p:nvCxnSpPr>
            <p:cNvPr id="24" name="Straight Connector 23">
              <a:extLst>
                <a:ext uri="{FF2B5EF4-FFF2-40B4-BE49-F238E27FC236}">
                  <a16:creationId xmlns:a16="http://schemas.microsoft.com/office/drawing/2014/main" id="{9EC36405-4BDC-279B-8622-0F3B28CDD7BD}"/>
                </a:ext>
              </a:extLst>
            </p:cNvPr>
            <p:cNvCxnSpPr>
              <a:cxnSpLocks/>
            </p:cNvCxnSpPr>
            <p:nvPr/>
          </p:nvCxnSpPr>
          <p:spPr>
            <a:xfrm flipH="1">
              <a:off x="2218242" y="4602281"/>
              <a:ext cx="5389924" cy="0"/>
            </a:xfrm>
            <a:prstGeom prst="line">
              <a:avLst/>
            </a:prstGeom>
            <a:ln w="19050">
              <a:solidFill>
                <a:schemeClr val="accent6">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386E2601-F790-216F-C246-7AE523E930B8}"/>
              </a:ext>
            </a:extLst>
          </p:cNvPr>
          <p:cNvGrpSpPr/>
          <p:nvPr/>
        </p:nvGrpSpPr>
        <p:grpSpPr>
          <a:xfrm>
            <a:off x="1294687" y="4836933"/>
            <a:ext cx="5821972" cy="936094"/>
            <a:chOff x="1786194" y="4978386"/>
            <a:chExt cx="5821972" cy="936094"/>
          </a:xfrm>
        </p:grpSpPr>
        <p:sp>
          <p:nvSpPr>
            <p:cNvPr id="3" name="Content Placeholder 7">
              <a:extLst>
                <a:ext uri="{FF2B5EF4-FFF2-40B4-BE49-F238E27FC236}">
                  <a16:creationId xmlns:a16="http://schemas.microsoft.com/office/drawing/2014/main" id="{ECBA9094-D5D7-A6F0-6F10-CADD8B0234BF}"/>
                </a:ext>
              </a:extLst>
            </p:cNvPr>
            <p:cNvSpPr txBox="1">
              <a:spLocks/>
            </p:cNvSpPr>
            <p:nvPr/>
          </p:nvSpPr>
          <p:spPr>
            <a:xfrm>
              <a:off x="1910197" y="4978386"/>
              <a:ext cx="5437290" cy="936094"/>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fontAlgn="auto"/>
              <a:r>
                <a:rPr lang="en">
                  <a:solidFill>
                    <a:schemeClr val="accent6">
                      <a:lumMod val="50000"/>
                    </a:schemeClr>
                  </a:solidFill>
                  <a:highlight>
                    <a:srgbClr val="000000">
                      <a:alpha val="0"/>
                    </a:srgbClr>
                  </a:highlight>
                  <a:latin typeface="Arial"/>
                </a:rPr>
                <a:t>Involves </a:t>
              </a:r>
              <a:r>
                <a:rPr lang="en" b="1">
                  <a:solidFill>
                    <a:schemeClr val="accent6">
                      <a:lumMod val="50000"/>
                    </a:schemeClr>
                  </a:solidFill>
                  <a:highlight>
                    <a:srgbClr val="000000">
                      <a:alpha val="0"/>
                    </a:srgbClr>
                  </a:highlight>
                  <a:latin typeface="Arial"/>
                </a:rPr>
                <a:t>social protection institutions</a:t>
              </a:r>
              <a:r>
                <a:rPr lang="en">
                  <a:solidFill>
                    <a:schemeClr val="accent6">
                      <a:lumMod val="50000"/>
                    </a:schemeClr>
                  </a:solidFill>
                  <a:highlight>
                    <a:srgbClr val="000000">
                      <a:alpha val="0"/>
                    </a:srgbClr>
                  </a:highlight>
                  <a:latin typeface="Arial"/>
                </a:rPr>
                <a:t>, </a:t>
              </a:r>
              <a:r>
                <a:rPr lang="en" b="1">
                  <a:solidFill>
                    <a:schemeClr val="accent6">
                      <a:lumMod val="50000"/>
                    </a:schemeClr>
                  </a:solidFill>
                  <a:highlight>
                    <a:srgbClr val="000000">
                      <a:alpha val="0"/>
                    </a:srgbClr>
                  </a:highlight>
                  <a:latin typeface="Arial"/>
                </a:rPr>
                <a:t>other public institutions, stakeholders, </a:t>
              </a:r>
              <a:r>
                <a:rPr lang="en">
                  <a:solidFill>
                    <a:schemeClr val="accent6">
                      <a:lumMod val="50000"/>
                    </a:schemeClr>
                  </a:solidFill>
                  <a:highlight>
                    <a:srgbClr val="000000">
                      <a:alpha val="0"/>
                    </a:srgbClr>
                  </a:highlight>
                  <a:latin typeface="Arial"/>
                </a:rPr>
                <a:t>and data sources from </a:t>
              </a:r>
              <a:r>
                <a:rPr lang="en" b="1">
                  <a:solidFill>
                    <a:schemeClr val="accent6">
                      <a:lumMod val="50000"/>
                    </a:schemeClr>
                  </a:solidFill>
                  <a:highlight>
                    <a:srgbClr val="000000">
                      <a:alpha val="0"/>
                    </a:srgbClr>
                  </a:highlight>
                  <a:latin typeface="Arial"/>
                </a:rPr>
                <a:t>different social protection programs</a:t>
              </a:r>
            </a:p>
          </p:txBody>
        </p:sp>
        <p:cxnSp>
          <p:nvCxnSpPr>
            <p:cNvPr id="26" name="Straight Connector 25">
              <a:extLst>
                <a:ext uri="{FF2B5EF4-FFF2-40B4-BE49-F238E27FC236}">
                  <a16:creationId xmlns:a16="http://schemas.microsoft.com/office/drawing/2014/main" id="{3FC53717-BE65-8EBC-ECDD-1D755EBE1349}"/>
                </a:ext>
              </a:extLst>
            </p:cNvPr>
            <p:cNvCxnSpPr>
              <a:cxnSpLocks/>
            </p:cNvCxnSpPr>
            <p:nvPr/>
          </p:nvCxnSpPr>
          <p:spPr>
            <a:xfrm flipH="1">
              <a:off x="1786194" y="5911262"/>
              <a:ext cx="5821972" cy="0"/>
            </a:xfrm>
            <a:prstGeom prst="line">
              <a:avLst/>
            </a:prstGeom>
            <a:ln w="19050">
              <a:solidFill>
                <a:schemeClr val="accent6">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33" name="Oval 32">
            <a:extLst>
              <a:ext uri="{FF2B5EF4-FFF2-40B4-BE49-F238E27FC236}">
                <a16:creationId xmlns:a16="http://schemas.microsoft.com/office/drawing/2014/main" id="{F6F4AF18-32CF-1B95-0568-015077F9A866}"/>
              </a:ext>
            </a:extLst>
          </p:cNvPr>
          <p:cNvSpPr/>
          <p:nvPr/>
        </p:nvSpPr>
        <p:spPr>
          <a:xfrm flipH="1">
            <a:off x="2163701" y="2999150"/>
            <a:ext cx="136206" cy="139599"/>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05BDD40-A39B-E02B-A878-E90A488EFCF1}"/>
              </a:ext>
            </a:extLst>
          </p:cNvPr>
          <p:cNvSpPr/>
          <p:nvPr/>
        </p:nvSpPr>
        <p:spPr>
          <a:xfrm flipH="1">
            <a:off x="1658631" y="4391028"/>
            <a:ext cx="136206" cy="139599"/>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2F45488-355F-512A-0D7B-D1E7B4B1311B}"/>
              </a:ext>
            </a:extLst>
          </p:cNvPr>
          <p:cNvSpPr/>
          <p:nvPr/>
        </p:nvSpPr>
        <p:spPr>
          <a:xfrm flipH="1">
            <a:off x="1220483" y="5700009"/>
            <a:ext cx="136206" cy="139599"/>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85003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rcle">
            <a:extLst>
              <a:ext uri="{FF2B5EF4-FFF2-40B4-BE49-F238E27FC236}">
                <a16:creationId xmlns:a16="http://schemas.microsoft.com/office/drawing/2014/main" id="{47654C38-3348-799D-68ED-84EB71344166}"/>
              </a:ext>
            </a:extLst>
          </p:cNvPr>
          <p:cNvSpPr/>
          <p:nvPr/>
        </p:nvSpPr>
        <p:spPr>
          <a:xfrm>
            <a:off x="3264634" y="2223956"/>
            <a:ext cx="2269276" cy="2844851"/>
          </a:xfrm>
          <a:prstGeom prst="roundRect">
            <a:avLst>
              <a:gd name="adj" fmla="val 5623"/>
            </a:avLst>
          </a:prstGeom>
          <a:solidFill>
            <a:schemeClr val="accent6">
              <a:alpha val="20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 name="Circle">
            <a:extLst>
              <a:ext uri="{FF2B5EF4-FFF2-40B4-BE49-F238E27FC236}">
                <a16:creationId xmlns:a16="http://schemas.microsoft.com/office/drawing/2014/main" id="{08601C97-7358-800A-CAD9-18A315C27430}"/>
              </a:ext>
            </a:extLst>
          </p:cNvPr>
          <p:cNvSpPr/>
          <p:nvPr/>
        </p:nvSpPr>
        <p:spPr>
          <a:xfrm>
            <a:off x="938737" y="2195267"/>
            <a:ext cx="2171376" cy="2873540"/>
          </a:xfrm>
          <a:prstGeom prst="roundRect">
            <a:avLst>
              <a:gd name="adj" fmla="val 5623"/>
            </a:avLst>
          </a:prstGeom>
          <a:solidFill>
            <a:schemeClr val="accent6">
              <a:alpha val="15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 name="Circle">
            <a:extLst>
              <a:ext uri="{FF2B5EF4-FFF2-40B4-BE49-F238E27FC236}">
                <a16:creationId xmlns:a16="http://schemas.microsoft.com/office/drawing/2014/main" id="{0D74B2C6-1096-1817-20B0-1045B81A1F3D}"/>
              </a:ext>
            </a:extLst>
          </p:cNvPr>
          <p:cNvSpPr/>
          <p:nvPr/>
        </p:nvSpPr>
        <p:spPr>
          <a:xfrm>
            <a:off x="7671474" y="2220345"/>
            <a:ext cx="1979549" cy="2852439"/>
          </a:xfrm>
          <a:prstGeom prst="roundRect">
            <a:avLst>
              <a:gd name="adj" fmla="val 5623"/>
            </a:avLst>
          </a:prstGeom>
          <a:solidFill>
            <a:schemeClr val="accent6">
              <a:alpha val="20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0" name="Circle">
            <a:extLst>
              <a:ext uri="{FF2B5EF4-FFF2-40B4-BE49-F238E27FC236}">
                <a16:creationId xmlns:a16="http://schemas.microsoft.com/office/drawing/2014/main" id="{5EFEB2CB-DB5D-809B-CD52-26E9107A4890}"/>
              </a:ext>
            </a:extLst>
          </p:cNvPr>
          <p:cNvSpPr/>
          <p:nvPr/>
        </p:nvSpPr>
        <p:spPr>
          <a:xfrm>
            <a:off x="5711485" y="2220345"/>
            <a:ext cx="1813706" cy="2848461"/>
          </a:xfrm>
          <a:prstGeom prst="roundRect">
            <a:avLst>
              <a:gd name="adj" fmla="val 5623"/>
            </a:avLst>
          </a:prstGeom>
          <a:solidFill>
            <a:schemeClr val="accent6">
              <a:alpha val="20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 name="Circle">
            <a:extLst>
              <a:ext uri="{FF2B5EF4-FFF2-40B4-BE49-F238E27FC236}">
                <a16:creationId xmlns:a16="http://schemas.microsoft.com/office/drawing/2014/main" id="{B0CD7310-09E8-132C-B512-EF0BEB6C8BA2}"/>
              </a:ext>
            </a:extLst>
          </p:cNvPr>
          <p:cNvSpPr/>
          <p:nvPr/>
        </p:nvSpPr>
        <p:spPr>
          <a:xfrm>
            <a:off x="9797306" y="2224987"/>
            <a:ext cx="1991281" cy="2877518"/>
          </a:xfrm>
          <a:prstGeom prst="roundRect">
            <a:avLst>
              <a:gd name="adj" fmla="val 5623"/>
            </a:avLst>
          </a:prstGeom>
          <a:solidFill>
            <a:schemeClr val="accent6">
              <a:alpha val="20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 name="Title 1"/>
          <p:cNvSpPr>
            <a:spLocks noGrp="1"/>
          </p:cNvSpPr>
          <p:nvPr>
            <p:ph type="title"/>
          </p:nvPr>
        </p:nvSpPr>
        <p:spPr>
          <a:xfrm>
            <a:off x="981279" y="476672"/>
            <a:ext cx="7800867" cy="720080"/>
          </a:xfrm>
        </p:spPr>
        <p:txBody>
          <a:bodyPr/>
          <a:lstStyle/>
          <a:p>
            <a:r>
              <a:rPr lang="en-GB"/>
              <a:t>NSSPS and key institutional actors</a:t>
            </a:r>
          </a:p>
        </p:txBody>
      </p:sp>
      <p:sp>
        <p:nvSpPr>
          <p:cNvPr id="5" name="Content Placeholder 2">
            <a:extLst>
              <a:ext uri="{FF2B5EF4-FFF2-40B4-BE49-F238E27FC236}">
                <a16:creationId xmlns:a16="http://schemas.microsoft.com/office/drawing/2014/main" id="{41A13483-AC40-435C-97C8-BE56EB564354}"/>
              </a:ext>
            </a:extLst>
          </p:cNvPr>
          <p:cNvSpPr txBox="1">
            <a:spLocks/>
          </p:cNvSpPr>
          <p:nvPr/>
        </p:nvSpPr>
        <p:spPr>
          <a:xfrm>
            <a:off x="941867" y="1366029"/>
            <a:ext cx="10177131" cy="591262"/>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600"/>
              </a:spcAft>
              <a:buClrTx/>
              <a:buSzTx/>
              <a:buFont typeface="Arial" panose="020B0604020202020204" pitchFamily="34" charset="0"/>
              <a:buNone/>
              <a:tabLst/>
              <a:defRPr/>
            </a:pPr>
            <a:r>
              <a:rPr kumimoji="0" lang="en" sz="1800" b="1" i="0" u="none" strike="noStrike" kern="1200" cap="none" spc="0" normalizeH="0" baseline="0" noProof="0">
                <a:ln>
                  <a:noFill/>
                </a:ln>
                <a:solidFill>
                  <a:schemeClr val="accent4"/>
                </a:solidFill>
                <a:effectLst/>
                <a:highlight>
                  <a:srgbClr val="000000">
                    <a:alpha val="0"/>
                  </a:srgbClr>
                </a:highlight>
                <a:uLnTx/>
                <a:uFillTx/>
                <a:latin typeface="Arial"/>
                <a:cs typeface="Arial"/>
              </a:rPr>
              <a:t>The main institutional actors that should participate in the </a:t>
            </a:r>
            <a:r>
              <a:rPr kumimoji="0" lang="en-GB" sz="1800" b="1" i="0" u="none" strike="noStrike" kern="1200" cap="none" spc="0" normalizeH="0" baseline="0" noProof="0">
                <a:ln>
                  <a:noFill/>
                </a:ln>
                <a:solidFill>
                  <a:schemeClr val="accent4"/>
                </a:solidFill>
                <a:effectLst/>
                <a:highlight>
                  <a:srgbClr val="000000">
                    <a:alpha val="0"/>
                  </a:srgbClr>
                </a:highlight>
                <a:uLnTx/>
                <a:uFillTx/>
                <a:latin typeface="Arial"/>
                <a:cs typeface="Arial"/>
              </a:rPr>
              <a:t>NSSPS</a:t>
            </a:r>
            <a:r>
              <a:rPr kumimoji="0" lang="en" sz="1800" b="1" i="0" u="none" strike="noStrike" kern="1200" cap="none" spc="0" normalizeH="0" baseline="0" noProof="0">
                <a:ln>
                  <a:noFill/>
                </a:ln>
                <a:solidFill>
                  <a:schemeClr val="accent4"/>
                </a:solidFill>
                <a:effectLst/>
                <a:highlight>
                  <a:srgbClr val="000000">
                    <a:alpha val="0"/>
                  </a:srgbClr>
                </a:highlight>
                <a:uLnTx/>
                <a:uFillTx/>
                <a:latin typeface="Arial"/>
                <a:cs typeface="Arial"/>
              </a:rPr>
              <a:t> can be organized into five main categories:</a:t>
            </a:r>
          </a:p>
        </p:txBody>
      </p:sp>
      <p:sp>
        <p:nvSpPr>
          <p:cNvPr id="7" name="TARGETTED PLAN…">
            <a:extLst>
              <a:ext uri="{FF2B5EF4-FFF2-40B4-BE49-F238E27FC236}">
                <a16:creationId xmlns:a16="http://schemas.microsoft.com/office/drawing/2014/main" id="{AE8E9003-C7AB-9689-7D66-14F1E394A977}"/>
              </a:ext>
            </a:extLst>
          </p:cNvPr>
          <p:cNvSpPr txBox="1"/>
          <p:nvPr/>
        </p:nvSpPr>
        <p:spPr>
          <a:xfrm>
            <a:off x="1088322" y="2299608"/>
            <a:ext cx="1872207" cy="273921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marL="0" lvl="1" fontAlgn="auto">
              <a:spcBef>
                <a:spcPts val="600"/>
              </a:spcBef>
              <a:spcAft>
                <a:spcPts val="600"/>
              </a:spcAft>
              <a:defRPr/>
            </a:pPr>
            <a:r>
              <a:rPr lang="en" sz="2000" b="1">
                <a:solidFill>
                  <a:schemeClr val="accent6">
                    <a:lumMod val="75000"/>
                  </a:schemeClr>
                </a:solidFill>
                <a:highlight>
                  <a:srgbClr val="000000">
                    <a:alpha val="0"/>
                  </a:srgbClr>
                </a:highlight>
                <a:latin typeface="Arial"/>
                <a:cs typeface="Arial"/>
              </a:rPr>
              <a:t>Ministries and institutions </a:t>
            </a:r>
          </a:p>
          <a:p>
            <a:pPr marL="0" lvl="1" fontAlgn="auto">
              <a:spcBef>
                <a:spcPts val="600"/>
              </a:spcBef>
              <a:spcAft>
                <a:spcPts val="600"/>
              </a:spcAft>
              <a:defRPr/>
            </a:pPr>
            <a:r>
              <a:rPr lang="en" sz="1600">
                <a:solidFill>
                  <a:schemeClr val="accent6">
                    <a:lumMod val="75000"/>
                  </a:schemeClr>
                </a:solidFill>
                <a:highlight>
                  <a:srgbClr val="000000">
                    <a:alpha val="0"/>
                  </a:srgbClr>
                </a:highlight>
                <a:latin typeface="Arial"/>
                <a:cs typeface="Arial"/>
              </a:rPr>
              <a:t>Responsible for </a:t>
            </a:r>
            <a:r>
              <a:rPr lang="en" sz="1600" b="1">
                <a:solidFill>
                  <a:schemeClr val="accent6">
                    <a:lumMod val="75000"/>
                  </a:schemeClr>
                </a:solidFill>
                <a:highlight>
                  <a:srgbClr val="000000">
                    <a:alpha val="0"/>
                  </a:srgbClr>
                </a:highlight>
                <a:latin typeface="Arial"/>
                <a:cs typeface="Arial"/>
              </a:rPr>
              <a:t>planning and designing</a:t>
            </a:r>
            <a:r>
              <a:rPr lang="en" sz="1600">
                <a:solidFill>
                  <a:schemeClr val="accent6">
                    <a:lumMod val="75000"/>
                  </a:schemeClr>
                </a:solidFill>
                <a:highlight>
                  <a:srgbClr val="000000">
                    <a:alpha val="0"/>
                  </a:srgbClr>
                </a:highlight>
                <a:latin typeface="Arial"/>
                <a:cs typeface="Arial"/>
              </a:rPr>
              <a:t> social protection policies (contributory and non-contributory programs and health care).</a:t>
            </a:r>
          </a:p>
        </p:txBody>
      </p:sp>
      <p:sp>
        <p:nvSpPr>
          <p:cNvPr id="12" name="TARGETTED PLAN…">
            <a:extLst>
              <a:ext uri="{FF2B5EF4-FFF2-40B4-BE49-F238E27FC236}">
                <a16:creationId xmlns:a16="http://schemas.microsoft.com/office/drawing/2014/main" id="{BD74BE5B-0833-80AC-48C4-F440EF4F095A}"/>
              </a:ext>
            </a:extLst>
          </p:cNvPr>
          <p:cNvSpPr txBox="1"/>
          <p:nvPr/>
        </p:nvSpPr>
        <p:spPr>
          <a:xfrm>
            <a:off x="7778982" y="2338515"/>
            <a:ext cx="1760116" cy="21236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marL="0" lvl="1" fontAlgn="auto">
              <a:spcBef>
                <a:spcPts val="600"/>
              </a:spcBef>
              <a:spcAft>
                <a:spcPts val="600"/>
              </a:spcAft>
              <a:defRPr/>
            </a:pPr>
            <a:r>
              <a:rPr lang="en" sz="2000" b="1">
                <a:solidFill>
                  <a:schemeClr val="accent6">
                    <a:lumMod val="75000"/>
                  </a:schemeClr>
                </a:solidFill>
                <a:highlight>
                  <a:srgbClr val="000000">
                    <a:alpha val="0"/>
                  </a:srgbClr>
                </a:highlight>
                <a:latin typeface="Arial"/>
                <a:cs typeface="Arial"/>
              </a:rPr>
              <a:t>Public, private, and international institutions </a:t>
            </a:r>
          </a:p>
          <a:p>
            <a:pPr marL="0" lvl="1" fontAlgn="auto">
              <a:spcBef>
                <a:spcPts val="600"/>
              </a:spcBef>
              <a:spcAft>
                <a:spcPts val="600"/>
              </a:spcAft>
              <a:defRPr/>
            </a:pPr>
            <a:r>
              <a:rPr lang="en" sz="1600">
                <a:solidFill>
                  <a:schemeClr val="accent6">
                    <a:lumMod val="75000"/>
                  </a:schemeClr>
                </a:solidFill>
                <a:highlight>
                  <a:srgbClr val="000000">
                    <a:alpha val="0"/>
                  </a:srgbClr>
                </a:highlight>
                <a:latin typeface="Arial"/>
                <a:cs typeface="Arial"/>
              </a:rPr>
              <a:t>administering social protection programs.</a:t>
            </a:r>
          </a:p>
        </p:txBody>
      </p:sp>
      <p:sp>
        <p:nvSpPr>
          <p:cNvPr id="18" name="TextBox 17">
            <a:extLst>
              <a:ext uri="{FF2B5EF4-FFF2-40B4-BE49-F238E27FC236}">
                <a16:creationId xmlns:a16="http://schemas.microsoft.com/office/drawing/2014/main" id="{F89179AD-F1CC-D18B-5CB5-DE01026A1DA9}"/>
              </a:ext>
            </a:extLst>
          </p:cNvPr>
          <p:cNvSpPr txBox="1"/>
          <p:nvPr/>
        </p:nvSpPr>
        <p:spPr bwMode="auto">
          <a:xfrm>
            <a:off x="303285" y="1027475"/>
            <a:ext cx="360040" cy="338554"/>
          </a:xfrm>
          <a:prstGeom prst="rect">
            <a:avLst/>
          </a:prstGeom>
          <a:noFill/>
          <a:ln w="9525">
            <a:noFill/>
            <a:miter lim="800000"/>
            <a:headEnd/>
            <a:tailEnd/>
          </a:ln>
          <a:effectLst/>
        </p:spPr>
        <p:txBody>
          <a:bodyPr wrap="square" rtlCol="0" anchor="ctr">
            <a:spAutoFit/>
          </a:bodyPr>
          <a:lstStyle/>
          <a:p>
            <a:pPr algn="ctr" eaLnBrk="1" hangingPunct="1"/>
            <a:r>
              <a:rPr lang="pt-BR" sz="1600" b="1" i="0" noProof="0">
                <a:solidFill>
                  <a:schemeClr val="bg1"/>
                </a:solidFill>
                <a:cs typeface="Arial" charset="0"/>
              </a:rPr>
              <a:t>i</a:t>
            </a:r>
            <a:endParaRPr lang="en-US" sz="1600" b="1" i="0" noProof="0">
              <a:solidFill>
                <a:schemeClr val="bg1"/>
              </a:solidFill>
              <a:cs typeface="Arial" charset="0"/>
            </a:endParaRPr>
          </a:p>
        </p:txBody>
      </p:sp>
      <p:sp>
        <p:nvSpPr>
          <p:cNvPr id="22" name="TARGETTED PLAN…">
            <a:extLst>
              <a:ext uri="{FF2B5EF4-FFF2-40B4-BE49-F238E27FC236}">
                <a16:creationId xmlns:a16="http://schemas.microsoft.com/office/drawing/2014/main" id="{E9BB02BE-509E-A513-E06D-C069EF8A1EAA}"/>
              </a:ext>
            </a:extLst>
          </p:cNvPr>
          <p:cNvSpPr txBox="1"/>
          <p:nvPr/>
        </p:nvSpPr>
        <p:spPr>
          <a:xfrm>
            <a:off x="3404777" y="2299607"/>
            <a:ext cx="2016981" cy="27392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marL="0" lvl="1" fontAlgn="auto">
              <a:spcBef>
                <a:spcPts val="600"/>
              </a:spcBef>
              <a:spcAft>
                <a:spcPts val="600"/>
              </a:spcAft>
              <a:defRPr/>
            </a:pPr>
            <a:r>
              <a:rPr lang="en" sz="2000" b="1">
                <a:solidFill>
                  <a:schemeClr val="accent6">
                    <a:lumMod val="75000"/>
                  </a:schemeClr>
                </a:solidFill>
                <a:highlight>
                  <a:srgbClr val="000000">
                    <a:alpha val="0"/>
                  </a:srgbClr>
                </a:highlight>
                <a:latin typeface="Arial"/>
                <a:cs typeface="Arial"/>
              </a:rPr>
              <a:t>Ministries and institutions</a:t>
            </a:r>
          </a:p>
          <a:p>
            <a:pPr marL="0" lvl="1" fontAlgn="auto">
              <a:spcBef>
                <a:spcPts val="600"/>
              </a:spcBef>
              <a:spcAft>
                <a:spcPts val="600"/>
              </a:spcAft>
              <a:defRPr/>
            </a:pPr>
            <a:r>
              <a:rPr lang="en" sz="1600">
                <a:solidFill>
                  <a:schemeClr val="accent6">
                    <a:lumMod val="75000"/>
                  </a:schemeClr>
                </a:solidFill>
                <a:highlight>
                  <a:srgbClr val="000000">
                    <a:alpha val="0"/>
                  </a:srgbClr>
                </a:highlight>
                <a:latin typeface="Arial"/>
                <a:cs typeface="Arial"/>
              </a:rPr>
              <a:t>Responsible for managing </a:t>
            </a:r>
            <a:r>
              <a:rPr lang="en" sz="1600" b="1">
                <a:solidFill>
                  <a:schemeClr val="accent6">
                    <a:lumMod val="75000"/>
                  </a:schemeClr>
                </a:solidFill>
                <a:highlight>
                  <a:srgbClr val="000000">
                    <a:alpha val="0"/>
                  </a:srgbClr>
                </a:highlight>
                <a:latin typeface="Arial"/>
                <a:cs typeface="Arial"/>
              </a:rPr>
              <a:t>public finances</a:t>
            </a:r>
            <a:r>
              <a:rPr lang="en" sz="1600">
                <a:solidFill>
                  <a:schemeClr val="accent6">
                    <a:lumMod val="75000"/>
                  </a:schemeClr>
                </a:solidFill>
                <a:highlight>
                  <a:srgbClr val="000000">
                    <a:alpha val="0"/>
                  </a:srgbClr>
                </a:highlight>
                <a:latin typeface="Arial"/>
                <a:cs typeface="Arial"/>
              </a:rPr>
              <a:t> and the state budget, which have a comprehensive and detailed view of social protection spending.</a:t>
            </a:r>
            <a:r>
              <a:rPr lang="en" sz="1600" b="1">
                <a:solidFill>
                  <a:schemeClr val="accent6">
                    <a:lumMod val="75000"/>
                  </a:schemeClr>
                </a:solidFill>
                <a:highlight>
                  <a:srgbClr val="000000">
                    <a:alpha val="0"/>
                  </a:srgbClr>
                </a:highlight>
                <a:latin typeface="Arial"/>
                <a:cs typeface="Arial"/>
              </a:rPr>
              <a:t> </a:t>
            </a:r>
          </a:p>
        </p:txBody>
      </p:sp>
      <p:sp>
        <p:nvSpPr>
          <p:cNvPr id="27" name="TARGETTED PLAN…">
            <a:extLst>
              <a:ext uri="{FF2B5EF4-FFF2-40B4-BE49-F238E27FC236}">
                <a16:creationId xmlns:a16="http://schemas.microsoft.com/office/drawing/2014/main" id="{299103DF-7CB1-7CCD-E93E-5939072BD24E}"/>
              </a:ext>
            </a:extLst>
          </p:cNvPr>
          <p:cNvSpPr txBox="1"/>
          <p:nvPr/>
        </p:nvSpPr>
        <p:spPr>
          <a:xfrm>
            <a:off x="5807968" y="2299607"/>
            <a:ext cx="1635926" cy="25545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marL="0" lvl="1" fontAlgn="auto">
              <a:spcBef>
                <a:spcPts val="600"/>
              </a:spcBef>
              <a:spcAft>
                <a:spcPts val="600"/>
              </a:spcAft>
              <a:defRPr/>
            </a:pPr>
            <a:r>
              <a:rPr lang="en" sz="2000" b="1">
                <a:solidFill>
                  <a:schemeClr val="accent6">
                    <a:lumMod val="75000"/>
                  </a:schemeClr>
                </a:solidFill>
                <a:highlight>
                  <a:srgbClr val="000000">
                    <a:alpha val="0"/>
                  </a:srgbClr>
                </a:highlight>
                <a:latin typeface="Arial"/>
                <a:cs typeface="Arial"/>
              </a:rPr>
              <a:t>National statistical institute</a:t>
            </a:r>
          </a:p>
          <a:p>
            <a:pPr marL="0" lvl="1" fontAlgn="auto">
              <a:spcBef>
                <a:spcPts val="600"/>
              </a:spcBef>
              <a:spcAft>
                <a:spcPts val="600"/>
              </a:spcAft>
              <a:defRPr/>
            </a:pPr>
            <a:r>
              <a:rPr lang="en" sz="1600">
                <a:solidFill>
                  <a:schemeClr val="accent6">
                    <a:lumMod val="75000"/>
                  </a:schemeClr>
                </a:solidFill>
                <a:highlight>
                  <a:srgbClr val="000000">
                    <a:alpha val="0"/>
                  </a:srgbClr>
                </a:highlight>
                <a:latin typeface="Arial"/>
                <a:cs typeface="Arial"/>
              </a:rPr>
              <a:t>Responsible for population censuses, household surveys and general statistics.</a:t>
            </a:r>
          </a:p>
        </p:txBody>
      </p:sp>
      <p:sp>
        <p:nvSpPr>
          <p:cNvPr id="32" name="TARGETTED PLAN…">
            <a:extLst>
              <a:ext uri="{FF2B5EF4-FFF2-40B4-BE49-F238E27FC236}">
                <a16:creationId xmlns:a16="http://schemas.microsoft.com/office/drawing/2014/main" id="{2ED24E62-DF8E-69AA-E590-27ED452C9664}"/>
              </a:ext>
            </a:extLst>
          </p:cNvPr>
          <p:cNvSpPr txBox="1"/>
          <p:nvPr/>
        </p:nvSpPr>
        <p:spPr>
          <a:xfrm>
            <a:off x="9942360" y="2329328"/>
            <a:ext cx="1764930" cy="12618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p>
            <a:pPr marL="0" lvl="1" fontAlgn="auto">
              <a:spcBef>
                <a:spcPts val="600"/>
              </a:spcBef>
              <a:spcAft>
                <a:spcPts val="600"/>
              </a:spcAft>
              <a:defRPr/>
            </a:pPr>
            <a:r>
              <a:rPr lang="en" sz="2000" b="1">
                <a:solidFill>
                  <a:schemeClr val="accent6">
                    <a:lumMod val="75000"/>
                  </a:schemeClr>
                </a:solidFill>
                <a:highlight>
                  <a:srgbClr val="000000">
                    <a:alpha val="0"/>
                  </a:srgbClr>
                </a:highlight>
                <a:latin typeface="Arial"/>
                <a:cs typeface="Arial"/>
              </a:rPr>
              <a:t>Tripartite representation</a:t>
            </a:r>
          </a:p>
          <a:p>
            <a:pPr marL="0" lvl="1" fontAlgn="auto">
              <a:spcBef>
                <a:spcPts val="600"/>
              </a:spcBef>
              <a:spcAft>
                <a:spcPts val="600"/>
              </a:spcAft>
              <a:defRPr/>
            </a:pPr>
            <a:r>
              <a:rPr lang="en" sz="1600">
                <a:solidFill>
                  <a:schemeClr val="accent6">
                    <a:lumMod val="75000"/>
                  </a:schemeClr>
                </a:solidFill>
                <a:highlight>
                  <a:srgbClr val="000000">
                    <a:alpha val="0"/>
                  </a:srgbClr>
                </a:highlight>
                <a:latin typeface="Arial"/>
                <a:cs typeface="Arial"/>
              </a:rPr>
              <a:t>in social security institutions.</a:t>
            </a:r>
          </a:p>
        </p:txBody>
      </p:sp>
      <p:sp>
        <p:nvSpPr>
          <p:cNvPr id="33" name="TextBox 32">
            <a:extLst>
              <a:ext uri="{FF2B5EF4-FFF2-40B4-BE49-F238E27FC236}">
                <a16:creationId xmlns:a16="http://schemas.microsoft.com/office/drawing/2014/main" id="{952D0866-195F-F448-5385-39A946F55517}"/>
              </a:ext>
            </a:extLst>
          </p:cNvPr>
          <p:cNvSpPr txBox="1"/>
          <p:nvPr/>
        </p:nvSpPr>
        <p:spPr bwMode="auto">
          <a:xfrm>
            <a:off x="8288009" y="5072785"/>
            <a:ext cx="360040" cy="338554"/>
          </a:xfrm>
          <a:prstGeom prst="rect">
            <a:avLst/>
          </a:prstGeom>
          <a:noFill/>
          <a:ln w="9525">
            <a:noFill/>
            <a:miter lim="800000"/>
            <a:headEnd/>
            <a:tailEnd/>
          </a:ln>
          <a:effectLst/>
        </p:spPr>
        <p:txBody>
          <a:bodyPr wrap="square" rtlCol="0" anchor="ctr">
            <a:spAutoFit/>
          </a:bodyPr>
          <a:lstStyle/>
          <a:p>
            <a:pPr algn="ctr" eaLnBrk="1" hangingPunct="1"/>
            <a:r>
              <a:rPr lang="pt-BR" sz="1600" b="1" i="0" noProof="0">
                <a:solidFill>
                  <a:schemeClr val="bg1"/>
                </a:solidFill>
                <a:cs typeface="Arial" charset="0"/>
              </a:rPr>
              <a:t>i</a:t>
            </a:r>
            <a:endParaRPr lang="en-US" sz="1600" b="1" i="0" noProof="0">
              <a:solidFill>
                <a:schemeClr val="bg1"/>
              </a:solidFill>
              <a:cs typeface="Arial" charset="0"/>
            </a:endParaRPr>
          </a:p>
        </p:txBody>
      </p:sp>
      <p:sp>
        <p:nvSpPr>
          <p:cNvPr id="35" name="TextBox 34">
            <a:extLst>
              <a:ext uri="{FF2B5EF4-FFF2-40B4-BE49-F238E27FC236}">
                <a16:creationId xmlns:a16="http://schemas.microsoft.com/office/drawing/2014/main" id="{BF6BC5EC-56D4-9300-85FA-3285E0140066}"/>
              </a:ext>
            </a:extLst>
          </p:cNvPr>
          <p:cNvSpPr txBox="1"/>
          <p:nvPr/>
        </p:nvSpPr>
        <p:spPr bwMode="auto">
          <a:xfrm>
            <a:off x="907797" y="5302022"/>
            <a:ext cx="10627721" cy="984885"/>
          </a:xfrm>
          <a:prstGeom prst="rect">
            <a:avLst/>
          </a:prstGeom>
          <a:noFill/>
          <a:ln w="9525">
            <a:noFill/>
            <a:miter lim="800000"/>
            <a:headEnd/>
            <a:tailEnd/>
          </a:ln>
          <a:effectLst/>
        </p:spPr>
        <p:txBody>
          <a:bodyPr wrap="square" rtlCol="0" anchor="ctr">
            <a:spAutoFit/>
          </a:bodyPr>
          <a:lstStyle/>
          <a:p>
            <a:r>
              <a:rPr kumimoji="0" lang="en" b="0" i="0" u="none" strike="noStrike" kern="1200" cap="none" spc="0" normalizeH="0" baseline="0" noProof="0">
                <a:ln>
                  <a:noFill/>
                </a:ln>
                <a:solidFill>
                  <a:schemeClr val="accent6">
                    <a:lumMod val="75000"/>
                  </a:schemeClr>
                </a:solidFill>
                <a:effectLst/>
                <a:highlight>
                  <a:srgbClr val="000000">
                    <a:alpha val="0"/>
                  </a:srgbClr>
                </a:highlight>
                <a:uLnTx/>
                <a:uFillTx/>
                <a:latin typeface="Arial"/>
                <a:cs typeface="Arial"/>
              </a:rPr>
              <a:t>Social partners, representatives of informal workers, organizations representing beneficiaries and vulnerable groups, as well as other civil </a:t>
            </a:r>
            <a:r>
              <a:rPr kumimoji="0" lang="en" sz="2000" b="0" i="0" u="none" strike="noStrike" kern="1200" cap="none" spc="0" normalizeH="0" baseline="0" noProof="0">
                <a:ln>
                  <a:noFill/>
                </a:ln>
                <a:solidFill>
                  <a:schemeClr val="accent6">
                    <a:lumMod val="75000"/>
                  </a:schemeClr>
                </a:solidFill>
                <a:effectLst/>
                <a:highlight>
                  <a:srgbClr val="000000">
                    <a:alpha val="0"/>
                  </a:srgbClr>
                </a:highlight>
                <a:uLnTx/>
                <a:uFillTx/>
                <a:latin typeface="Arial"/>
                <a:cs typeface="Arial"/>
              </a:rPr>
              <a:t>society</a:t>
            </a:r>
            <a:r>
              <a:rPr kumimoji="0" lang="en" b="0" i="0" u="none" strike="noStrike" kern="1200" cap="none" spc="0" normalizeH="0" baseline="0" noProof="0">
                <a:ln>
                  <a:noFill/>
                </a:ln>
                <a:solidFill>
                  <a:schemeClr val="accent6">
                    <a:lumMod val="75000"/>
                  </a:schemeClr>
                </a:solidFill>
                <a:effectLst/>
                <a:highlight>
                  <a:srgbClr val="000000">
                    <a:alpha val="0"/>
                  </a:srgbClr>
                </a:highlight>
                <a:uLnTx/>
                <a:uFillTx/>
                <a:latin typeface="Arial"/>
                <a:cs typeface="Arial"/>
              </a:rPr>
              <a:t> organizations can also participate in the </a:t>
            </a:r>
            <a:r>
              <a:rPr kumimoji="0" lang="en-GB" b="0" i="0" u="none" strike="noStrike" kern="1200" cap="none" spc="0" normalizeH="0" baseline="0" noProof="0">
                <a:ln>
                  <a:noFill/>
                </a:ln>
                <a:solidFill>
                  <a:schemeClr val="accent6">
                    <a:lumMod val="75000"/>
                  </a:schemeClr>
                </a:solidFill>
                <a:effectLst/>
                <a:highlight>
                  <a:srgbClr val="000000">
                    <a:alpha val="0"/>
                  </a:srgbClr>
                </a:highlight>
                <a:uLnTx/>
                <a:uFillTx/>
                <a:latin typeface="Arial"/>
                <a:cs typeface="Arial"/>
              </a:rPr>
              <a:t>NSSPS</a:t>
            </a:r>
            <a:r>
              <a:rPr kumimoji="0" lang="en" b="0" i="0" u="none" strike="noStrike" kern="1200" cap="none" spc="0" normalizeH="0" baseline="0" noProof="0">
                <a:ln>
                  <a:noFill/>
                </a:ln>
                <a:solidFill>
                  <a:schemeClr val="accent6">
                    <a:lumMod val="75000"/>
                  </a:schemeClr>
                </a:solidFill>
                <a:effectLst/>
                <a:highlight>
                  <a:srgbClr val="000000">
                    <a:alpha val="0"/>
                  </a:srgbClr>
                </a:highlight>
                <a:uLnTx/>
                <a:uFillTx/>
                <a:latin typeface="Arial"/>
                <a:cs typeface="Arial"/>
              </a:rPr>
              <a:t>, for example by taking on a </a:t>
            </a:r>
            <a:r>
              <a:rPr kumimoji="0" lang="en" b="1" i="0" u="none" strike="noStrike" kern="1200" cap="none" spc="0" normalizeH="0" baseline="0" noProof="0">
                <a:ln>
                  <a:noFill/>
                </a:ln>
                <a:solidFill>
                  <a:schemeClr val="accent4"/>
                </a:solidFill>
                <a:effectLst/>
                <a:highlight>
                  <a:srgbClr val="000000">
                    <a:alpha val="0"/>
                  </a:srgbClr>
                </a:highlight>
                <a:uLnTx/>
                <a:uFillTx/>
                <a:latin typeface="Arial"/>
                <a:cs typeface="Arial"/>
              </a:rPr>
              <a:t>consultative role</a:t>
            </a:r>
            <a:r>
              <a:rPr kumimoji="0" lang="en" b="0" i="0" u="none" strike="noStrike" kern="1200" cap="none" spc="0" normalizeH="0" baseline="0" noProof="0">
                <a:ln>
                  <a:noFill/>
                </a:ln>
                <a:solidFill>
                  <a:schemeClr val="accent6">
                    <a:lumMod val="75000"/>
                  </a:schemeClr>
                </a:solidFill>
                <a:effectLst/>
                <a:highlight>
                  <a:srgbClr val="000000">
                    <a:alpha val="0"/>
                  </a:srgbClr>
                </a:highlight>
                <a:uLnTx/>
                <a:uFillTx/>
                <a:latin typeface="Arial"/>
                <a:cs typeface="Arial"/>
              </a:rPr>
              <a:t>.</a:t>
            </a:r>
            <a:endParaRPr lang="en-US" i="0" noProof="0">
              <a:solidFill>
                <a:schemeClr val="accent6">
                  <a:lumMod val="75000"/>
                </a:schemeClr>
              </a:solidFill>
              <a:cs typeface="Arial" charset="0"/>
            </a:endParaRPr>
          </a:p>
        </p:txBody>
      </p:sp>
    </p:spTree>
    <p:custDataLst>
      <p:tags r:id="rId1"/>
    </p:custDataLst>
    <p:extLst>
      <p:ext uri="{BB962C8B-B14F-4D97-AF65-F5344CB8AC3E}">
        <p14:creationId xmlns:p14="http://schemas.microsoft.com/office/powerpoint/2010/main" val="400815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8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8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750"/>
                                        <p:tgtEl>
                                          <p:spTgt spid="22"/>
                                        </p:tgtEl>
                                      </p:cBhvr>
                                    </p:animEffect>
                                    <p:anim calcmode="lin" valueType="num">
                                      <p:cBhvr>
                                        <p:cTn id="18" dur="750" fill="hold"/>
                                        <p:tgtEl>
                                          <p:spTgt spid="22"/>
                                        </p:tgtEl>
                                        <p:attrNameLst>
                                          <p:attrName>ppt_x</p:attrName>
                                        </p:attrNameLst>
                                      </p:cBhvr>
                                      <p:tavLst>
                                        <p:tav tm="0">
                                          <p:val>
                                            <p:strVal val="#ppt_x"/>
                                          </p:val>
                                        </p:tav>
                                        <p:tav tm="100000">
                                          <p:val>
                                            <p:strVal val="#ppt_x"/>
                                          </p:val>
                                        </p:tav>
                                      </p:tavLst>
                                    </p:anim>
                                    <p:anim calcmode="lin" valueType="num">
                                      <p:cBhvr>
                                        <p:cTn id="19" dur="75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8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750"/>
                                        <p:tgtEl>
                                          <p:spTgt spid="27"/>
                                        </p:tgtEl>
                                      </p:cBhvr>
                                    </p:animEffect>
                                    <p:anim calcmode="lin" valueType="num">
                                      <p:cBhvr>
                                        <p:cTn id="23" dur="750" fill="hold"/>
                                        <p:tgtEl>
                                          <p:spTgt spid="27"/>
                                        </p:tgtEl>
                                        <p:attrNameLst>
                                          <p:attrName>ppt_x</p:attrName>
                                        </p:attrNameLst>
                                      </p:cBhvr>
                                      <p:tavLst>
                                        <p:tav tm="0">
                                          <p:val>
                                            <p:strVal val="#ppt_x"/>
                                          </p:val>
                                        </p:tav>
                                        <p:tav tm="100000">
                                          <p:val>
                                            <p:strVal val="#ppt_x"/>
                                          </p:val>
                                        </p:tav>
                                      </p:tavLst>
                                    </p:anim>
                                    <p:anim calcmode="lin" valueType="num">
                                      <p:cBhvr>
                                        <p:cTn id="24" dur="75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8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ppt_x</p:attrName>
                                        </p:attrNameLst>
                                      </p:cBhvr>
                                      <p:tavLst>
                                        <p:tav tm="0">
                                          <p:val>
                                            <p:strVal val="#ppt_x"/>
                                          </p:val>
                                        </p:tav>
                                        <p:tav tm="100000">
                                          <p:val>
                                            <p:strVal val="#ppt_x"/>
                                          </p:val>
                                        </p:tav>
                                      </p:tavLst>
                                    </p:anim>
                                    <p:anim calcmode="lin" valueType="num">
                                      <p:cBhvr>
                                        <p:cTn id="29"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22" grpId="0" animBg="1"/>
      <p:bldP spid="27"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solidFill>
                  <a:srgbClr val="FA3C4B"/>
                </a:solidFill>
                <a:highlight>
                  <a:srgbClr val="000000">
                    <a:alpha val="0"/>
                  </a:srgbClr>
                </a:highlight>
                <a:latin typeface="Arial"/>
              </a:rPr>
              <a:t>Actors</a:t>
            </a:r>
            <a:r>
              <a:rPr lang="en">
                <a:highlight>
                  <a:srgbClr val="000000">
                    <a:alpha val="0"/>
                  </a:srgbClr>
                </a:highlight>
                <a:latin typeface="Arial"/>
              </a:rPr>
              <a:t> participating in </a:t>
            </a:r>
            <a:r>
              <a:rPr lang="en-GB">
                <a:highlight>
                  <a:srgbClr val="000000">
                    <a:alpha val="0"/>
                  </a:srgbClr>
                </a:highlight>
                <a:latin typeface="Arial"/>
              </a:rPr>
              <a:t>NSSPS</a:t>
            </a:r>
            <a:r>
              <a:rPr lang="en">
                <a:highlight>
                  <a:srgbClr val="000000">
                    <a:alpha val="0"/>
                  </a:srgbClr>
                </a:highlight>
                <a:latin typeface="Arial"/>
              </a:rPr>
              <a:t> - an example</a:t>
            </a:r>
            <a:endParaRPr lang="en-GB"/>
          </a:p>
        </p:txBody>
      </p:sp>
      <p:sp>
        <p:nvSpPr>
          <p:cNvPr id="4" name="Content Placeholder 2">
            <a:extLst>
              <a:ext uri="{FF2B5EF4-FFF2-40B4-BE49-F238E27FC236}">
                <a16:creationId xmlns:a16="http://schemas.microsoft.com/office/drawing/2014/main" id="{29169808-680A-4751-8BCD-C6EAD2FD689E}"/>
              </a:ext>
            </a:extLst>
          </p:cNvPr>
          <p:cNvSpPr txBox="1">
            <a:spLocks/>
          </p:cNvSpPr>
          <p:nvPr/>
        </p:nvSpPr>
        <p:spPr>
          <a:xfrm>
            <a:off x="8305166" y="2866914"/>
            <a:ext cx="2907254" cy="1632047"/>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600"/>
              </a:spcAft>
              <a:buClrTx/>
              <a:buSzTx/>
              <a:buFont typeface="Arial" panose="020B0604020202020204" pitchFamily="34" charset="0"/>
              <a:buNone/>
              <a:tabLst/>
              <a:defRPr/>
            </a:pPr>
            <a:r>
              <a:rPr kumimoji="0" lang="en" sz="2400" b="1" i="0" u="none" strike="noStrike" kern="1200" cap="none" spc="0" normalizeH="0" baseline="0" noProof="0">
                <a:ln>
                  <a:noFill/>
                </a:ln>
                <a:solidFill>
                  <a:schemeClr val="accent6"/>
                </a:solidFill>
                <a:effectLst/>
                <a:highlight>
                  <a:srgbClr val="000000">
                    <a:alpha val="0"/>
                  </a:srgbClr>
                </a:highlight>
                <a:uLnTx/>
                <a:uFillTx/>
                <a:latin typeface="Arial"/>
                <a:cs typeface="Arial"/>
              </a:rPr>
              <a:t>Inter-institutional Working Group on Social Protection Statistics</a:t>
            </a:r>
            <a:endParaRPr kumimoji="0" lang="en-GB" sz="2400" b="1" i="0" u="none" strike="noStrike" kern="1200" cap="none" spc="0" normalizeH="0" baseline="0" noProof="0">
              <a:ln>
                <a:noFill/>
              </a:ln>
              <a:solidFill>
                <a:schemeClr val="accent6"/>
              </a:solidFill>
              <a:effectLst/>
              <a:uLnTx/>
              <a:uFillTx/>
              <a:latin typeface="Arial"/>
              <a:cs typeface="Arial"/>
            </a:endParaRPr>
          </a:p>
        </p:txBody>
      </p:sp>
      <p:grpSp>
        <p:nvGrpSpPr>
          <p:cNvPr id="6" name="Group 5">
            <a:extLst>
              <a:ext uri="{FF2B5EF4-FFF2-40B4-BE49-F238E27FC236}">
                <a16:creationId xmlns:a16="http://schemas.microsoft.com/office/drawing/2014/main" id="{0A2A2438-E92F-4A85-B54B-9307CB70326E}"/>
              </a:ext>
            </a:extLst>
          </p:cNvPr>
          <p:cNvGrpSpPr/>
          <p:nvPr/>
        </p:nvGrpSpPr>
        <p:grpSpPr>
          <a:xfrm>
            <a:off x="928990" y="1340768"/>
            <a:ext cx="7314084" cy="4876056"/>
            <a:chOff x="3973801" y="1329266"/>
            <a:chExt cx="8128000" cy="5418667"/>
          </a:xfrm>
        </p:grpSpPr>
        <p:cxnSp>
          <p:nvCxnSpPr>
            <p:cNvPr id="13" name="Connector: Elbow 20">
              <a:extLst>
                <a:ext uri="{FF2B5EF4-FFF2-40B4-BE49-F238E27FC236}">
                  <a16:creationId xmlns:a16="http://schemas.microsoft.com/office/drawing/2014/main" id="{C7DDC897-5531-4213-A78B-5CF62AD336CA}"/>
                </a:ext>
              </a:extLst>
            </p:cNvPr>
            <p:cNvCxnSpPr>
              <a:cxnSpLocks/>
            </p:cNvCxnSpPr>
            <p:nvPr/>
          </p:nvCxnSpPr>
          <p:spPr>
            <a:xfrm>
              <a:off x="8054108" y="1942509"/>
              <a:ext cx="3665825" cy="686365"/>
            </a:xfrm>
            <a:prstGeom prst="bentConnector3">
              <a:avLst>
                <a:gd name="adj1" fmla="val -896"/>
              </a:avLst>
            </a:prstGeom>
            <a:noFill/>
            <a:ln w="38100" cap="flat" cmpd="sng" algn="ctr">
              <a:solidFill>
                <a:schemeClr val="accent4"/>
              </a:solidFill>
              <a:prstDash val="sysDot"/>
              <a:miter lim="800000"/>
            </a:ln>
            <a:effectLst/>
          </p:spPr>
        </p:cxnSp>
        <p:cxnSp>
          <p:nvCxnSpPr>
            <p:cNvPr id="14" name="Connector: Elbow 9">
              <a:extLst>
                <a:ext uri="{FF2B5EF4-FFF2-40B4-BE49-F238E27FC236}">
                  <a16:creationId xmlns:a16="http://schemas.microsoft.com/office/drawing/2014/main" id="{0E678767-17BC-41BE-A198-8894D857A1DA}"/>
                </a:ext>
              </a:extLst>
            </p:cNvPr>
            <p:cNvCxnSpPr>
              <a:cxnSpLocks/>
            </p:cNvCxnSpPr>
            <p:nvPr/>
          </p:nvCxnSpPr>
          <p:spPr>
            <a:xfrm>
              <a:off x="6254134" y="3703782"/>
              <a:ext cx="3632886" cy="2392218"/>
            </a:xfrm>
            <a:prstGeom prst="bentConnector3">
              <a:avLst>
                <a:gd name="adj1" fmla="val 677"/>
              </a:avLst>
            </a:prstGeom>
            <a:noFill/>
            <a:ln w="38100" cap="flat" cmpd="sng" algn="ctr">
              <a:solidFill>
                <a:schemeClr val="accent6"/>
              </a:solidFill>
              <a:prstDash val="sysDot"/>
              <a:miter lim="800000"/>
            </a:ln>
            <a:effectLst/>
          </p:spPr>
        </p:cxnSp>
        <p:graphicFrame>
          <p:nvGraphicFramePr>
            <p:cNvPr id="15" name="Diagram 14">
              <a:extLst>
                <a:ext uri="{FF2B5EF4-FFF2-40B4-BE49-F238E27FC236}">
                  <a16:creationId xmlns:a16="http://schemas.microsoft.com/office/drawing/2014/main" id="{22E83733-A788-46C1-8D40-56AE88D0D4CB}"/>
                </a:ext>
              </a:extLst>
            </p:cNvPr>
            <p:cNvGraphicFramePr/>
            <p:nvPr>
              <p:extLst>
                <p:ext uri="{D42A27DB-BD31-4B8C-83A1-F6EECF244321}">
                  <p14:modId xmlns:p14="http://schemas.microsoft.com/office/powerpoint/2010/main" val="4247528755"/>
                </p:ext>
              </p:extLst>
            </p:nvPr>
          </p:nvGraphicFramePr>
          <p:xfrm>
            <a:off x="3973801" y="13292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B69CCEFE-4BC8-4701-9535-852338AE9492}"/>
                </a:ext>
              </a:extLst>
            </p:cNvPr>
            <p:cNvSpPr txBox="1"/>
            <p:nvPr/>
          </p:nvSpPr>
          <p:spPr>
            <a:xfrm>
              <a:off x="10479858" y="2704593"/>
              <a:ext cx="1582900" cy="46173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noProof="0">
                  <a:ln>
                    <a:noFill/>
                  </a:ln>
                  <a:solidFill>
                    <a:schemeClr val="accent4"/>
                  </a:solidFill>
                  <a:effectLst/>
                  <a:uLnTx/>
                  <a:uFillTx/>
                  <a:latin typeface="Arial"/>
                  <a:cs typeface="Arial"/>
                </a:rPr>
                <a:t>Non-contributory schemes</a:t>
              </a:r>
              <a:endParaRPr kumimoji="0" lang="en-GB" sz="1050" b="1" i="0" u="none" strike="noStrike" kern="0" cap="none" spc="0" normalizeH="0" baseline="0" noProof="0">
                <a:ln>
                  <a:noFill/>
                </a:ln>
                <a:solidFill>
                  <a:schemeClr val="accent4"/>
                </a:solidFill>
                <a:effectLst/>
                <a:uLnTx/>
                <a:uFillTx/>
                <a:latin typeface="Arial"/>
                <a:cs typeface="Arial"/>
              </a:endParaRPr>
            </a:p>
          </p:txBody>
        </p:sp>
        <p:sp>
          <p:nvSpPr>
            <p:cNvPr id="17" name="TextBox 16">
              <a:extLst>
                <a:ext uri="{FF2B5EF4-FFF2-40B4-BE49-F238E27FC236}">
                  <a16:creationId xmlns:a16="http://schemas.microsoft.com/office/drawing/2014/main" id="{4FE258E7-74DF-45B8-AD72-5B0603F90955}"/>
                </a:ext>
              </a:extLst>
            </p:cNvPr>
            <p:cNvSpPr txBox="1"/>
            <p:nvPr/>
          </p:nvSpPr>
          <p:spPr>
            <a:xfrm>
              <a:off x="8898208" y="6096000"/>
              <a:ext cx="1125737" cy="46173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noProof="0">
                  <a:ln>
                    <a:noFill/>
                  </a:ln>
                  <a:solidFill>
                    <a:schemeClr val="accent6"/>
                  </a:solidFill>
                  <a:effectLst/>
                  <a:uLnTx/>
                  <a:uFillTx/>
                  <a:latin typeface="Arial"/>
                  <a:cs typeface="Arial"/>
                </a:rPr>
                <a:t>Contributory schemes</a:t>
              </a:r>
              <a:endParaRPr kumimoji="0" lang="en-GB" sz="1050" b="1" i="0" u="none" strike="noStrike" kern="0" cap="none" spc="0" normalizeH="0" baseline="0" noProof="0">
                <a:ln>
                  <a:noFill/>
                </a:ln>
                <a:solidFill>
                  <a:schemeClr val="accent6"/>
                </a:solidFill>
                <a:effectLst/>
                <a:uLnTx/>
                <a:uFillTx/>
                <a:latin typeface="Arial"/>
                <a:cs typeface="Arial"/>
              </a:endParaRPr>
            </a:p>
          </p:txBody>
        </p:sp>
      </p:grpSp>
      <p:sp>
        <p:nvSpPr>
          <p:cNvPr id="7" name="Arrow: Right 37">
            <a:extLst>
              <a:ext uri="{FF2B5EF4-FFF2-40B4-BE49-F238E27FC236}">
                <a16:creationId xmlns:a16="http://schemas.microsoft.com/office/drawing/2014/main" id="{D618271F-F54C-4D87-9CB1-4BF2498F7701}"/>
              </a:ext>
            </a:extLst>
          </p:cNvPr>
          <p:cNvSpPr/>
          <p:nvPr/>
        </p:nvSpPr>
        <p:spPr>
          <a:xfrm rot="5400000">
            <a:off x="4419136" y="2602855"/>
            <a:ext cx="298659" cy="261517"/>
          </a:xfrm>
          <a:prstGeom prst="rightArrow">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cs typeface="Arial"/>
            </a:endParaRPr>
          </a:p>
        </p:txBody>
      </p:sp>
      <p:sp>
        <p:nvSpPr>
          <p:cNvPr id="8" name="Arrow: Right 38">
            <a:extLst>
              <a:ext uri="{FF2B5EF4-FFF2-40B4-BE49-F238E27FC236}">
                <a16:creationId xmlns:a16="http://schemas.microsoft.com/office/drawing/2014/main" id="{A8DEA1BD-E5D4-433F-9D38-EDF9E3F9CA0D}"/>
              </a:ext>
            </a:extLst>
          </p:cNvPr>
          <p:cNvSpPr/>
          <p:nvPr/>
        </p:nvSpPr>
        <p:spPr>
          <a:xfrm rot="16200000">
            <a:off x="4416641" y="4724464"/>
            <a:ext cx="298659" cy="261517"/>
          </a:xfrm>
          <a:prstGeom prst="rightArrow">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cs typeface="Arial"/>
            </a:endParaRPr>
          </a:p>
        </p:txBody>
      </p:sp>
      <p:sp>
        <p:nvSpPr>
          <p:cNvPr id="9" name="Arrow: Right 39">
            <a:extLst>
              <a:ext uri="{FF2B5EF4-FFF2-40B4-BE49-F238E27FC236}">
                <a16:creationId xmlns:a16="http://schemas.microsoft.com/office/drawing/2014/main" id="{9E79002C-B016-4822-8592-151A07D2133A}"/>
              </a:ext>
            </a:extLst>
          </p:cNvPr>
          <p:cNvSpPr/>
          <p:nvPr/>
        </p:nvSpPr>
        <p:spPr>
          <a:xfrm rot="1824386">
            <a:off x="3530046" y="3101396"/>
            <a:ext cx="298659" cy="261517"/>
          </a:xfrm>
          <a:prstGeom prst="rightArrow">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cs typeface="Arial"/>
            </a:endParaRPr>
          </a:p>
        </p:txBody>
      </p:sp>
      <p:sp>
        <p:nvSpPr>
          <p:cNvPr id="10" name="Arrow: Right 41">
            <a:extLst>
              <a:ext uri="{FF2B5EF4-FFF2-40B4-BE49-F238E27FC236}">
                <a16:creationId xmlns:a16="http://schemas.microsoft.com/office/drawing/2014/main" id="{23CA7C47-848B-4FC2-9788-8A4C163EB206}"/>
              </a:ext>
            </a:extLst>
          </p:cNvPr>
          <p:cNvSpPr/>
          <p:nvPr/>
        </p:nvSpPr>
        <p:spPr>
          <a:xfrm rot="19775614" flipH="1">
            <a:off x="5311492" y="3098057"/>
            <a:ext cx="298659" cy="261517"/>
          </a:xfrm>
          <a:prstGeom prst="rightArrow">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cs typeface="Arial"/>
            </a:endParaRPr>
          </a:p>
        </p:txBody>
      </p:sp>
      <p:sp>
        <p:nvSpPr>
          <p:cNvPr id="11" name="Arrow: Right 42">
            <a:extLst>
              <a:ext uri="{FF2B5EF4-FFF2-40B4-BE49-F238E27FC236}">
                <a16:creationId xmlns:a16="http://schemas.microsoft.com/office/drawing/2014/main" id="{BE1FF55D-CC05-40A9-A6A6-397E6C53B6EE}"/>
              </a:ext>
            </a:extLst>
          </p:cNvPr>
          <p:cNvSpPr/>
          <p:nvPr/>
        </p:nvSpPr>
        <p:spPr>
          <a:xfrm rot="1824386" flipH="1" flipV="1">
            <a:off x="5311491" y="4212844"/>
            <a:ext cx="298659" cy="261517"/>
          </a:xfrm>
          <a:prstGeom prst="rightArrow">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cs typeface="Arial"/>
            </a:endParaRPr>
          </a:p>
        </p:txBody>
      </p:sp>
      <p:sp>
        <p:nvSpPr>
          <p:cNvPr id="12" name="Arrow: Right 43">
            <a:extLst>
              <a:ext uri="{FF2B5EF4-FFF2-40B4-BE49-F238E27FC236}">
                <a16:creationId xmlns:a16="http://schemas.microsoft.com/office/drawing/2014/main" id="{E31A9753-CB25-4AA4-A2BE-DF370499A17A}"/>
              </a:ext>
            </a:extLst>
          </p:cNvPr>
          <p:cNvSpPr/>
          <p:nvPr/>
        </p:nvSpPr>
        <p:spPr>
          <a:xfrm rot="19775614" flipV="1">
            <a:off x="3534378" y="4212844"/>
            <a:ext cx="298659" cy="261517"/>
          </a:xfrm>
          <a:prstGeom prst="rightArrow">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cs typeface="Arial"/>
            </a:endParaRPr>
          </a:p>
        </p:txBody>
      </p:sp>
      <p:sp>
        <p:nvSpPr>
          <p:cNvPr id="18" name="TextBox 17">
            <a:extLst>
              <a:ext uri="{FF2B5EF4-FFF2-40B4-BE49-F238E27FC236}">
                <a16:creationId xmlns:a16="http://schemas.microsoft.com/office/drawing/2014/main" id="{FA9AC996-C246-4FAD-AF1F-FDE95D4CB039}"/>
              </a:ext>
            </a:extLst>
          </p:cNvPr>
          <p:cNvSpPr txBox="1"/>
          <p:nvPr/>
        </p:nvSpPr>
        <p:spPr>
          <a:xfrm>
            <a:off x="6597085" y="5985992"/>
            <a:ext cx="4121641" cy="230832"/>
          </a:xfrm>
          <a:prstGeom prst="rect">
            <a:avLst/>
          </a:prstGeom>
          <a:noFill/>
        </p:spPr>
        <p:txBody>
          <a:bodyPr wrap="none" rtlCol="0">
            <a:spAutoFit/>
          </a:bodyPr>
          <a:lstStyle/>
          <a:p>
            <a:pPr fontAlgn="auto">
              <a:spcBef>
                <a:spcPts val="0"/>
              </a:spcBef>
              <a:spcAft>
                <a:spcPts val="0"/>
              </a:spcAft>
            </a:pPr>
            <a:r>
              <a:rPr lang="pt-BR" sz="900">
                <a:solidFill>
                  <a:srgbClr val="230050"/>
                </a:solidFill>
                <a:latin typeface="Arial"/>
                <a:cs typeface="Arial"/>
              </a:rPr>
              <a:t>Source: based on 2018 Mozambique Estatistical Bulletin on Social Protection</a:t>
            </a:r>
            <a:endParaRPr lang="en-GB" sz="900">
              <a:solidFill>
                <a:srgbClr val="230050"/>
              </a:solidFill>
              <a:latin typeface="Arial"/>
              <a:cs typeface="Arial"/>
            </a:endParaRPr>
          </a:p>
        </p:txBody>
      </p:sp>
    </p:spTree>
    <p:custDataLst>
      <p:tags r:id="rId1"/>
    </p:custDataLst>
    <p:extLst>
      <p:ext uri="{BB962C8B-B14F-4D97-AF65-F5344CB8AC3E}">
        <p14:creationId xmlns:p14="http://schemas.microsoft.com/office/powerpoint/2010/main" val="2988995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254" y="562585"/>
            <a:ext cx="6648739" cy="720080"/>
          </a:xfrm>
        </p:spPr>
        <p:txBody>
          <a:bodyPr/>
          <a:lstStyle/>
          <a:p>
            <a:r>
              <a:rPr lang="en-US" sz="4000"/>
              <a:t>NSSPS enabling environment</a:t>
            </a:r>
            <a:endParaRPr lang="en-GB" sz="4000"/>
          </a:p>
        </p:txBody>
      </p:sp>
      <p:sp>
        <p:nvSpPr>
          <p:cNvPr id="5" name="TextBox 4">
            <a:extLst>
              <a:ext uri="{FF2B5EF4-FFF2-40B4-BE49-F238E27FC236}">
                <a16:creationId xmlns:a16="http://schemas.microsoft.com/office/drawing/2014/main" id="{2BA1D0E7-C1F2-DBED-3CC6-AEE9E82BB3DE}"/>
              </a:ext>
            </a:extLst>
          </p:cNvPr>
          <p:cNvSpPr txBox="1"/>
          <p:nvPr/>
        </p:nvSpPr>
        <p:spPr bwMode="auto">
          <a:xfrm>
            <a:off x="7325514" y="2179543"/>
            <a:ext cx="3068651" cy="338554"/>
          </a:xfrm>
          <a:prstGeom prst="rect">
            <a:avLst/>
          </a:prstGeom>
          <a:noFill/>
          <a:ln w="9525">
            <a:noFill/>
            <a:miter lim="800000"/>
            <a:headEnd/>
            <a:tailEnd/>
          </a:ln>
          <a:effectLst/>
        </p:spPr>
        <p:txBody>
          <a:bodyPr wrap="square" rtlCol="0" anchor="ctr">
            <a:spAutoFit/>
          </a:bodyPr>
          <a:lstStyle/>
          <a:p>
            <a:r>
              <a:rPr kumimoji="0" lang="en" sz="1600" b="1" i="0" u="none" strike="noStrike" kern="1200" cap="none" spc="0" normalizeH="0" baseline="0" noProof="0">
                <a:ln>
                  <a:noFill/>
                </a:ln>
                <a:solidFill>
                  <a:schemeClr val="accent6"/>
                </a:solidFill>
                <a:effectLst/>
                <a:highlight>
                  <a:srgbClr val="000000">
                    <a:alpha val="0"/>
                  </a:srgbClr>
                </a:highlight>
                <a:uLnTx/>
                <a:uFillTx/>
                <a:latin typeface="Arial"/>
                <a:cs typeface="Arial"/>
              </a:rPr>
              <a:t>Clear rules and regulations.</a:t>
            </a:r>
            <a:endParaRPr kumimoji="0" lang="pt-BR" sz="1600" b="0" i="0" u="none" strike="noStrike" kern="1200" cap="none" spc="0" normalizeH="0" baseline="0" noProof="0">
              <a:ln>
                <a:noFill/>
              </a:ln>
              <a:solidFill>
                <a:schemeClr val="accent6"/>
              </a:solidFill>
              <a:effectLst/>
              <a:uLnTx/>
              <a:uFillTx/>
              <a:latin typeface="Arial"/>
              <a:cs typeface="Arial"/>
            </a:endParaRPr>
          </a:p>
        </p:txBody>
      </p:sp>
      <p:sp>
        <p:nvSpPr>
          <p:cNvPr id="9" name="TextBox 8">
            <a:extLst>
              <a:ext uri="{FF2B5EF4-FFF2-40B4-BE49-F238E27FC236}">
                <a16:creationId xmlns:a16="http://schemas.microsoft.com/office/drawing/2014/main" id="{55325CAD-52A9-8706-044E-F7288C4685B6}"/>
              </a:ext>
            </a:extLst>
          </p:cNvPr>
          <p:cNvSpPr txBox="1"/>
          <p:nvPr/>
        </p:nvSpPr>
        <p:spPr bwMode="auto">
          <a:xfrm>
            <a:off x="6757444" y="4702330"/>
            <a:ext cx="3888431" cy="584775"/>
          </a:xfrm>
          <a:prstGeom prst="rect">
            <a:avLst/>
          </a:prstGeom>
          <a:noFill/>
          <a:ln w="9525">
            <a:noFill/>
            <a:miter lim="800000"/>
            <a:headEnd/>
            <a:tailEnd/>
          </a:ln>
          <a:effectLst/>
        </p:spPr>
        <p:txBody>
          <a:bodyPr wrap="square" rtlCol="0" anchor="ctr">
            <a:spAutoFit/>
          </a:bodyPr>
          <a:lstStyle/>
          <a:p>
            <a:r>
              <a:rPr kumimoji="0" lang="en" sz="1600" b="1" i="0" u="none" strike="noStrike" kern="1200" cap="none" spc="0" normalizeH="0" baseline="0" noProof="0" dirty="0">
                <a:ln>
                  <a:noFill/>
                </a:ln>
                <a:solidFill>
                  <a:schemeClr val="accent6"/>
                </a:solidFill>
                <a:effectLst/>
                <a:highlight>
                  <a:srgbClr val="000000">
                    <a:alpha val="0"/>
                  </a:srgbClr>
                </a:highlight>
                <a:uLnTx/>
                <a:uFillTx/>
                <a:latin typeface="Arial"/>
                <a:cs typeface="Arial"/>
              </a:rPr>
              <a:t>Solid and reliable information and communication systems </a:t>
            </a:r>
            <a:r>
              <a:rPr kumimoji="0" lang="en" sz="1600" b="0" i="0" u="none" strike="noStrike" kern="1200" cap="none" spc="0" normalizeH="0" baseline="0" noProof="0" dirty="0">
                <a:ln>
                  <a:noFill/>
                </a:ln>
                <a:solidFill>
                  <a:schemeClr val="accent6"/>
                </a:solidFill>
                <a:effectLst/>
                <a:highlight>
                  <a:srgbClr val="000000">
                    <a:alpha val="0"/>
                  </a:srgbClr>
                </a:highlight>
                <a:uLnTx/>
                <a:uFillTx/>
                <a:latin typeface="Arial"/>
                <a:cs typeface="Arial"/>
              </a:rPr>
              <a:t>(ICT).</a:t>
            </a:r>
            <a:endParaRPr lang="en-US" sz="1600" i="0" noProof="0" dirty="0">
              <a:solidFill>
                <a:schemeClr val="accent6"/>
              </a:solidFill>
              <a:cs typeface="Arial" charset="0"/>
            </a:endParaRPr>
          </a:p>
        </p:txBody>
      </p:sp>
      <p:sp>
        <p:nvSpPr>
          <p:cNvPr id="12" name="TextBox 11">
            <a:extLst>
              <a:ext uri="{FF2B5EF4-FFF2-40B4-BE49-F238E27FC236}">
                <a16:creationId xmlns:a16="http://schemas.microsoft.com/office/drawing/2014/main" id="{1737D9D5-2E8C-018E-30B6-5AF40E8ADA2D}"/>
              </a:ext>
            </a:extLst>
          </p:cNvPr>
          <p:cNvSpPr txBox="1"/>
          <p:nvPr/>
        </p:nvSpPr>
        <p:spPr bwMode="auto">
          <a:xfrm>
            <a:off x="1608704" y="4921359"/>
            <a:ext cx="3538162" cy="338554"/>
          </a:xfrm>
          <a:prstGeom prst="rect">
            <a:avLst/>
          </a:prstGeom>
          <a:noFill/>
          <a:ln w="9525">
            <a:noFill/>
            <a:miter lim="800000"/>
            <a:headEnd/>
            <a:tailEnd/>
          </a:ln>
          <a:effectLst/>
        </p:spPr>
        <p:txBody>
          <a:bodyPr wrap="square" rtlCol="0" anchor="ctr">
            <a:spAutoFit/>
          </a:bodyPr>
          <a:lstStyle/>
          <a:p>
            <a:pPr algn="r"/>
            <a:r>
              <a:rPr kumimoji="0" lang="en" sz="1600" b="1" i="0" u="none" strike="noStrike" kern="1200" cap="none" spc="0" normalizeH="0" baseline="0" noProof="0">
                <a:ln>
                  <a:noFill/>
                </a:ln>
                <a:solidFill>
                  <a:schemeClr val="accent6"/>
                </a:solidFill>
                <a:effectLst/>
                <a:highlight>
                  <a:srgbClr val="000000">
                    <a:alpha val="0"/>
                  </a:srgbClr>
                </a:highlight>
                <a:uLnTx/>
                <a:uFillTx/>
                <a:latin typeface="Arial"/>
                <a:cs typeface="Arial"/>
              </a:rPr>
              <a:t>Political support </a:t>
            </a:r>
            <a:r>
              <a:rPr kumimoji="0" lang="en" sz="1600" b="0" i="0" u="none" strike="noStrike" kern="1200" cap="none" spc="0" normalizeH="0" baseline="0" noProof="0">
                <a:ln>
                  <a:noFill/>
                </a:ln>
                <a:solidFill>
                  <a:schemeClr val="accent6"/>
                </a:solidFill>
                <a:effectLst/>
                <a:highlight>
                  <a:srgbClr val="000000">
                    <a:alpha val="0"/>
                  </a:srgbClr>
                </a:highlight>
                <a:uLnTx/>
                <a:uFillTx/>
                <a:latin typeface="Arial"/>
                <a:cs typeface="Arial"/>
              </a:rPr>
              <a:t>at the highest level</a:t>
            </a:r>
          </a:p>
        </p:txBody>
      </p:sp>
      <p:sp>
        <p:nvSpPr>
          <p:cNvPr id="15" name="TextBox 14">
            <a:extLst>
              <a:ext uri="{FF2B5EF4-FFF2-40B4-BE49-F238E27FC236}">
                <a16:creationId xmlns:a16="http://schemas.microsoft.com/office/drawing/2014/main" id="{EC6B665C-388F-4EFC-6F6C-1781D36E49DA}"/>
              </a:ext>
            </a:extLst>
          </p:cNvPr>
          <p:cNvSpPr txBox="1"/>
          <p:nvPr/>
        </p:nvSpPr>
        <p:spPr bwMode="auto">
          <a:xfrm>
            <a:off x="1280224" y="2134080"/>
            <a:ext cx="4104456" cy="1077218"/>
          </a:xfrm>
          <a:prstGeom prst="rect">
            <a:avLst/>
          </a:prstGeom>
          <a:noFill/>
          <a:ln w="9525">
            <a:noFill/>
            <a:miter lim="800000"/>
            <a:headEnd/>
            <a:tailEnd/>
          </a:ln>
          <a:effectLst/>
        </p:spPr>
        <p:txBody>
          <a:bodyPr wrap="square" rtlCol="0" anchor="ctr">
            <a:spAutoFit/>
          </a:bodyPr>
          <a:lstStyle/>
          <a:p>
            <a:pPr algn="r"/>
            <a:r>
              <a:rPr kumimoji="0" lang="en" sz="1600" b="1" i="0" u="none" strike="noStrike" kern="1200" cap="none" spc="0" normalizeH="0" baseline="0" noProof="0">
                <a:ln>
                  <a:noFill/>
                </a:ln>
                <a:solidFill>
                  <a:schemeClr val="accent6"/>
                </a:solidFill>
                <a:effectLst/>
                <a:highlight>
                  <a:srgbClr val="000000">
                    <a:alpha val="0"/>
                  </a:srgbClr>
                </a:highlight>
                <a:uLnTx/>
                <a:uFillTx/>
                <a:latin typeface="Arial"/>
                <a:cs typeface="Arial"/>
              </a:rPr>
              <a:t>Institutional capacity </a:t>
            </a:r>
            <a:r>
              <a:rPr kumimoji="0" lang="en" sz="1600" b="0" i="0" u="none" strike="noStrike" kern="1200" cap="none" spc="0" normalizeH="0" baseline="0" noProof="0">
                <a:ln>
                  <a:noFill/>
                </a:ln>
                <a:solidFill>
                  <a:schemeClr val="accent6"/>
                </a:solidFill>
                <a:effectLst/>
                <a:highlight>
                  <a:srgbClr val="000000">
                    <a:alpha val="0"/>
                  </a:srgbClr>
                </a:highlight>
                <a:uLnTx/>
                <a:uFillTx/>
                <a:latin typeface="Arial"/>
                <a:cs typeface="Arial"/>
              </a:rPr>
              <a:t>for data collection and analysis with the participation of technical resources with good knowledge and access to data.</a:t>
            </a:r>
          </a:p>
        </p:txBody>
      </p:sp>
      <p:sp>
        <p:nvSpPr>
          <p:cNvPr id="18" name="TextBox 17">
            <a:extLst>
              <a:ext uri="{FF2B5EF4-FFF2-40B4-BE49-F238E27FC236}">
                <a16:creationId xmlns:a16="http://schemas.microsoft.com/office/drawing/2014/main" id="{6E4BFC4C-932F-DA60-47C9-D9B33B604DDA}"/>
              </a:ext>
            </a:extLst>
          </p:cNvPr>
          <p:cNvSpPr txBox="1"/>
          <p:nvPr/>
        </p:nvSpPr>
        <p:spPr bwMode="auto">
          <a:xfrm>
            <a:off x="1082352" y="3299732"/>
            <a:ext cx="4051455" cy="1323439"/>
          </a:xfrm>
          <a:prstGeom prst="rect">
            <a:avLst/>
          </a:prstGeom>
          <a:noFill/>
          <a:ln w="9525">
            <a:noFill/>
            <a:miter lim="800000"/>
            <a:headEnd/>
            <a:tailEnd/>
          </a:ln>
          <a:effectLst/>
        </p:spPr>
        <p:txBody>
          <a:bodyPr wrap="square" rtlCol="0" anchor="ctr">
            <a:spAutoFit/>
          </a:bodyPr>
          <a:lstStyle/>
          <a:p>
            <a:pPr algn="r"/>
            <a:r>
              <a:rPr kumimoji="0" lang="en" sz="1600" b="1" i="0" u="none" strike="noStrike" kern="1200" cap="none" spc="0" normalizeH="0" baseline="0" noProof="0">
                <a:ln>
                  <a:noFill/>
                </a:ln>
                <a:solidFill>
                  <a:schemeClr val="accent6"/>
                </a:solidFill>
                <a:effectLst/>
                <a:highlight>
                  <a:srgbClr val="000000">
                    <a:alpha val="0"/>
                  </a:srgbClr>
                </a:highlight>
                <a:uLnTx/>
                <a:uFillTx/>
                <a:latin typeface="Arial"/>
                <a:cs typeface="Arial"/>
              </a:rPr>
              <a:t>Cross-sector coordination and </a:t>
            </a:r>
            <a:r>
              <a:rPr kumimoji="0" lang="en" sz="1600" b="0" i="0" u="none" strike="noStrike" kern="1200" cap="none" spc="0" normalizeH="0" baseline="0" noProof="0">
                <a:ln>
                  <a:noFill/>
                </a:ln>
                <a:solidFill>
                  <a:schemeClr val="accent6"/>
                </a:solidFill>
                <a:effectLst/>
                <a:highlight>
                  <a:srgbClr val="000000">
                    <a:alpha val="0"/>
                  </a:srgbClr>
                </a:highlight>
                <a:uLnTx/>
                <a:uFillTx/>
                <a:latin typeface="Arial"/>
                <a:cs typeface="Arial"/>
              </a:rPr>
              <a:t>links with other official statistics producing agencies, such as labor, economic, education, planning, financial and fiscal statistics, as well as with national statistical offices</a:t>
            </a:r>
            <a:r>
              <a:rPr kumimoji="0" lang="en-US" sz="1600" b="0" u="none" strike="noStrike" kern="1200" cap="none" spc="0" normalizeH="0" baseline="0">
                <a:ln>
                  <a:noFill/>
                </a:ln>
                <a:solidFill>
                  <a:schemeClr val="accent6"/>
                </a:solidFill>
                <a:effectLst/>
                <a:highlight>
                  <a:srgbClr val="000000">
                    <a:alpha val="0"/>
                  </a:srgbClr>
                </a:highlight>
                <a:uLnTx/>
                <a:uFillTx/>
                <a:latin typeface="Arial"/>
              </a:rPr>
              <a:t>.</a:t>
            </a:r>
            <a:endParaRPr kumimoji="0" lang="en" sz="1600" b="0" i="0" u="none" strike="noStrike" kern="1200" cap="none" spc="0" normalizeH="0" baseline="0" noProof="0">
              <a:ln>
                <a:noFill/>
              </a:ln>
              <a:solidFill>
                <a:schemeClr val="accent6"/>
              </a:solidFill>
              <a:effectLst/>
              <a:highlight>
                <a:srgbClr val="000000">
                  <a:alpha val="0"/>
                </a:srgbClr>
              </a:highlight>
              <a:uLnTx/>
              <a:uFillTx/>
              <a:latin typeface="Arial"/>
              <a:cs typeface="Arial"/>
            </a:endParaRPr>
          </a:p>
        </p:txBody>
      </p:sp>
      <p:sp>
        <p:nvSpPr>
          <p:cNvPr id="21" name="TextBox 20">
            <a:extLst>
              <a:ext uri="{FF2B5EF4-FFF2-40B4-BE49-F238E27FC236}">
                <a16:creationId xmlns:a16="http://schemas.microsoft.com/office/drawing/2014/main" id="{B0B4BC7C-4535-AB0E-E2CE-46A192EA748F}"/>
              </a:ext>
            </a:extLst>
          </p:cNvPr>
          <p:cNvSpPr txBox="1"/>
          <p:nvPr/>
        </p:nvSpPr>
        <p:spPr bwMode="auto">
          <a:xfrm>
            <a:off x="7180655" y="2897808"/>
            <a:ext cx="4405251" cy="830997"/>
          </a:xfrm>
          <a:prstGeom prst="rect">
            <a:avLst/>
          </a:prstGeom>
          <a:noFill/>
          <a:ln w="9525">
            <a:noFill/>
            <a:miter lim="800000"/>
            <a:headEnd/>
            <a:tailEnd/>
          </a:ln>
          <a:effectLst/>
        </p:spPr>
        <p:txBody>
          <a:bodyPr wrap="square" rtlCol="0" anchor="ctr">
            <a:spAutoFit/>
          </a:bodyPr>
          <a:lstStyle/>
          <a:p>
            <a:r>
              <a:rPr kumimoji="0" lang="en" sz="1600" b="1" i="0" u="none" strike="noStrike" kern="1200" cap="none" spc="0" normalizeH="0" baseline="0" noProof="0">
                <a:ln>
                  <a:noFill/>
                </a:ln>
                <a:solidFill>
                  <a:schemeClr val="accent6"/>
                </a:solidFill>
                <a:effectLst/>
                <a:highlight>
                  <a:srgbClr val="000000">
                    <a:alpha val="0"/>
                  </a:srgbClr>
                </a:highlight>
                <a:uLnTx/>
                <a:uFillTx/>
                <a:latin typeface="Arial"/>
                <a:cs typeface="Arial"/>
              </a:rPr>
              <a:t>Harmonization of concepts and methodologies</a:t>
            </a:r>
            <a:r>
              <a:rPr kumimoji="0" lang="en" sz="1600" b="0" i="0" u="none" strike="noStrike" kern="1200" cap="none" spc="0" normalizeH="0" baseline="0" noProof="0">
                <a:ln>
                  <a:noFill/>
                </a:ln>
                <a:solidFill>
                  <a:schemeClr val="accent6"/>
                </a:solidFill>
                <a:effectLst/>
                <a:highlight>
                  <a:srgbClr val="000000">
                    <a:alpha val="0"/>
                  </a:srgbClr>
                </a:highlight>
                <a:uLnTx/>
                <a:uFillTx/>
                <a:latin typeface="Arial"/>
                <a:cs typeface="Arial"/>
              </a:rPr>
              <a:t> for data classification, collection, processing and analysis</a:t>
            </a:r>
            <a:r>
              <a:rPr kumimoji="0" lang="en-US" sz="1600" b="0" u="none" strike="noStrike" kern="1200" cap="none" spc="0" normalizeH="0" baseline="0">
                <a:ln>
                  <a:noFill/>
                </a:ln>
                <a:solidFill>
                  <a:schemeClr val="accent6"/>
                </a:solidFill>
                <a:effectLst/>
                <a:highlight>
                  <a:srgbClr val="000000">
                    <a:alpha val="0"/>
                  </a:srgbClr>
                </a:highlight>
                <a:uLnTx/>
                <a:uFillTx/>
                <a:latin typeface="Arial"/>
              </a:rPr>
              <a:t>.</a:t>
            </a:r>
            <a:endParaRPr kumimoji="0" lang="en" sz="1600" b="0" i="0" u="none" strike="noStrike" kern="1200" cap="none" spc="0" normalizeH="0" baseline="0" noProof="0">
              <a:ln>
                <a:noFill/>
              </a:ln>
              <a:solidFill>
                <a:schemeClr val="accent6"/>
              </a:solidFill>
              <a:effectLst/>
              <a:highlight>
                <a:srgbClr val="000000">
                  <a:alpha val="0"/>
                </a:srgbClr>
              </a:highlight>
              <a:uLnTx/>
              <a:uFillTx/>
              <a:latin typeface="Arial"/>
              <a:cs typeface="Arial"/>
            </a:endParaRPr>
          </a:p>
        </p:txBody>
      </p:sp>
      <p:sp>
        <p:nvSpPr>
          <p:cNvPr id="24" name="TextBox 23">
            <a:extLst>
              <a:ext uri="{FF2B5EF4-FFF2-40B4-BE49-F238E27FC236}">
                <a16:creationId xmlns:a16="http://schemas.microsoft.com/office/drawing/2014/main" id="{554FCBA0-0308-BE18-735B-1D9117BD3B2D}"/>
              </a:ext>
            </a:extLst>
          </p:cNvPr>
          <p:cNvSpPr txBox="1"/>
          <p:nvPr/>
        </p:nvSpPr>
        <p:spPr bwMode="auto">
          <a:xfrm>
            <a:off x="7230933" y="4091109"/>
            <a:ext cx="4189227" cy="338554"/>
          </a:xfrm>
          <a:prstGeom prst="rect">
            <a:avLst/>
          </a:prstGeom>
          <a:noFill/>
          <a:ln w="9525">
            <a:noFill/>
            <a:miter lim="800000"/>
            <a:headEnd/>
            <a:tailEnd/>
          </a:ln>
          <a:effectLst/>
        </p:spPr>
        <p:txBody>
          <a:bodyPr wrap="square" rtlCol="0" anchor="ctr">
            <a:spAutoFit/>
          </a:bodyPr>
          <a:lstStyle/>
          <a:p>
            <a:pPr eaLnBrk="1" hangingPunct="1"/>
            <a:r>
              <a:rPr kumimoji="0" lang="en" sz="1600" b="0" i="0" u="none" strike="noStrike" kern="1200" cap="none" spc="0" normalizeH="0" baseline="0" noProof="0">
                <a:ln>
                  <a:noFill/>
                </a:ln>
                <a:solidFill>
                  <a:schemeClr val="accent6"/>
                </a:solidFill>
                <a:effectLst/>
                <a:highlight>
                  <a:srgbClr val="000000">
                    <a:alpha val="0"/>
                  </a:srgbClr>
                </a:highlight>
                <a:uLnTx/>
                <a:uFillTx/>
                <a:latin typeface="Arial"/>
                <a:cs typeface="Arial"/>
              </a:rPr>
              <a:t>Meticulous </a:t>
            </a:r>
            <a:r>
              <a:rPr kumimoji="0" lang="en" sz="1600" b="1" i="0" u="none" strike="noStrike" kern="1200" cap="none" spc="0" normalizeH="0" baseline="0" noProof="0">
                <a:ln>
                  <a:noFill/>
                </a:ln>
                <a:solidFill>
                  <a:schemeClr val="accent6"/>
                </a:solidFill>
                <a:effectLst/>
                <a:highlight>
                  <a:srgbClr val="000000">
                    <a:alpha val="0"/>
                  </a:srgbClr>
                </a:highlight>
                <a:uLnTx/>
                <a:uFillTx/>
                <a:latin typeface="Arial"/>
                <a:cs typeface="Arial"/>
              </a:rPr>
              <a:t>planning and implementation</a:t>
            </a:r>
            <a:endParaRPr lang="en-US" sz="1600" i="0" noProof="0">
              <a:solidFill>
                <a:schemeClr val="accent6"/>
              </a:solidFill>
              <a:cs typeface="Arial" charset="0"/>
            </a:endParaRPr>
          </a:p>
        </p:txBody>
      </p:sp>
      <p:sp>
        <p:nvSpPr>
          <p:cNvPr id="25" name="Google Shape;452;p35">
            <a:extLst>
              <a:ext uri="{FF2B5EF4-FFF2-40B4-BE49-F238E27FC236}">
                <a16:creationId xmlns:a16="http://schemas.microsoft.com/office/drawing/2014/main" id="{D81A57FA-5E44-9B18-2E67-994DF568B799}"/>
              </a:ext>
            </a:extLst>
          </p:cNvPr>
          <p:cNvSpPr/>
          <p:nvPr/>
        </p:nvSpPr>
        <p:spPr>
          <a:xfrm>
            <a:off x="6232290" y="1893194"/>
            <a:ext cx="1052157" cy="996942"/>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3"/>
                  <a:pt x="3540" y="5617"/>
                </a:cubicBezTo>
                <a:lnTo>
                  <a:pt x="3005" y="4725"/>
                </a:lnTo>
                <a:cubicBezTo>
                  <a:pt x="3004" y="4722"/>
                  <a:pt x="3002" y="4718"/>
                  <a:pt x="3000" y="4714"/>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4"/>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5"/>
                </a:lnTo>
                <a:cubicBezTo>
                  <a:pt x="17292" y="2018"/>
                  <a:pt x="17136" y="1968"/>
                  <a:pt x="16975" y="1968"/>
                </a:cubicBezTo>
                <a:cubicBezTo>
                  <a:pt x="16778" y="1968"/>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8"/>
                  <a:pt x="4625" y="1968"/>
                </a:cubicBezTo>
                <a:cubicBezTo>
                  <a:pt x="4464" y="1968"/>
                  <a:pt x="4308" y="2018"/>
                  <a:pt x="4181" y="2145"/>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1"/>
              </a:gs>
            </a:gsLst>
            <a:lin ang="16200000" scaled="0"/>
          </a:gradFill>
          <a:ln>
            <a:noFill/>
          </a:ln>
        </p:spPr>
        <p:txBody>
          <a:bodyPr spcFirstLastPara="1" wrap="square" lIns="38100" tIns="38100" rIns="38100" bIns="38100" anchor="ctr" anchorCtr="0">
            <a:noAutofit/>
          </a:bodyPr>
          <a:lstStyle/>
          <a:p>
            <a:pPr algn="ctr">
              <a:spcBef>
                <a:spcPts val="0"/>
              </a:spcBef>
              <a:spcAft>
                <a:spcPts val="0"/>
              </a:spcAft>
              <a:buClr>
                <a:srgbClr val="FFFFFF"/>
              </a:buClr>
              <a:buSzPts val="5600"/>
            </a:pPr>
            <a:endParaRPr sz="5600">
              <a:solidFill>
                <a:srgbClr val="000000"/>
              </a:solidFill>
              <a:latin typeface="Arial"/>
              <a:cs typeface="Arial"/>
              <a:sym typeface="Arial"/>
            </a:endParaRPr>
          </a:p>
        </p:txBody>
      </p:sp>
      <p:sp>
        <p:nvSpPr>
          <p:cNvPr id="26" name="Google Shape;452;p35">
            <a:extLst>
              <a:ext uri="{FF2B5EF4-FFF2-40B4-BE49-F238E27FC236}">
                <a16:creationId xmlns:a16="http://schemas.microsoft.com/office/drawing/2014/main" id="{DB614D6C-5C91-D6ED-B0FE-E77EBB478D6C}"/>
              </a:ext>
            </a:extLst>
          </p:cNvPr>
          <p:cNvSpPr/>
          <p:nvPr/>
        </p:nvSpPr>
        <p:spPr>
          <a:xfrm>
            <a:off x="5431009" y="2413641"/>
            <a:ext cx="934900" cy="935376"/>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3"/>
                  <a:pt x="3540" y="5617"/>
                </a:cubicBezTo>
                <a:lnTo>
                  <a:pt x="3005" y="4725"/>
                </a:lnTo>
                <a:cubicBezTo>
                  <a:pt x="3004" y="4722"/>
                  <a:pt x="3002" y="4718"/>
                  <a:pt x="3000" y="4714"/>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4"/>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5"/>
                </a:lnTo>
                <a:cubicBezTo>
                  <a:pt x="17292" y="2018"/>
                  <a:pt x="17136" y="1968"/>
                  <a:pt x="16975" y="1968"/>
                </a:cubicBezTo>
                <a:cubicBezTo>
                  <a:pt x="16778" y="1968"/>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8"/>
                  <a:pt x="4625" y="1968"/>
                </a:cubicBezTo>
                <a:cubicBezTo>
                  <a:pt x="4464" y="1968"/>
                  <a:pt x="4308" y="2018"/>
                  <a:pt x="4181" y="2145"/>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1"/>
              </a:gs>
            </a:gsLst>
            <a:lin ang="16200000" scaled="0"/>
          </a:gradFill>
          <a:ln>
            <a:noFill/>
          </a:ln>
        </p:spPr>
        <p:txBody>
          <a:bodyPr spcFirstLastPara="1" wrap="square" lIns="38100" tIns="38100" rIns="38100" bIns="38100" anchor="ctr" anchorCtr="0">
            <a:noAutofit/>
          </a:bodyPr>
          <a:lstStyle/>
          <a:p>
            <a:pPr algn="ctr">
              <a:spcBef>
                <a:spcPts val="0"/>
              </a:spcBef>
              <a:spcAft>
                <a:spcPts val="0"/>
              </a:spcAft>
              <a:buClr>
                <a:srgbClr val="FFFFFF"/>
              </a:buClr>
              <a:buSzPts val="5600"/>
            </a:pPr>
            <a:endParaRPr sz="5600">
              <a:solidFill>
                <a:srgbClr val="000000"/>
              </a:solidFill>
              <a:latin typeface="Arial"/>
              <a:cs typeface="Arial"/>
              <a:sym typeface="Arial"/>
            </a:endParaRPr>
          </a:p>
        </p:txBody>
      </p:sp>
      <p:sp>
        <p:nvSpPr>
          <p:cNvPr id="27" name="Google Shape;452;p35">
            <a:extLst>
              <a:ext uri="{FF2B5EF4-FFF2-40B4-BE49-F238E27FC236}">
                <a16:creationId xmlns:a16="http://schemas.microsoft.com/office/drawing/2014/main" id="{C899600B-548C-0899-32CC-D37041A47079}"/>
              </a:ext>
            </a:extLst>
          </p:cNvPr>
          <p:cNvSpPr/>
          <p:nvPr/>
        </p:nvSpPr>
        <p:spPr>
          <a:xfrm rot="1177685">
            <a:off x="6297874" y="2902301"/>
            <a:ext cx="823156" cy="900766"/>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3"/>
                  <a:pt x="3540" y="5617"/>
                </a:cubicBezTo>
                <a:lnTo>
                  <a:pt x="3005" y="4725"/>
                </a:lnTo>
                <a:cubicBezTo>
                  <a:pt x="3004" y="4722"/>
                  <a:pt x="3002" y="4718"/>
                  <a:pt x="3000" y="4714"/>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4"/>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5"/>
                </a:lnTo>
                <a:cubicBezTo>
                  <a:pt x="17292" y="2018"/>
                  <a:pt x="17136" y="1968"/>
                  <a:pt x="16975" y="1968"/>
                </a:cubicBezTo>
                <a:cubicBezTo>
                  <a:pt x="16778" y="1968"/>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8"/>
                  <a:pt x="4625" y="1968"/>
                </a:cubicBezTo>
                <a:cubicBezTo>
                  <a:pt x="4464" y="1968"/>
                  <a:pt x="4308" y="2018"/>
                  <a:pt x="4181" y="2145"/>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1"/>
              </a:gs>
            </a:gsLst>
            <a:lin ang="16200000" scaled="0"/>
          </a:gradFill>
          <a:ln>
            <a:noFill/>
          </a:ln>
        </p:spPr>
        <p:txBody>
          <a:bodyPr spcFirstLastPara="1" wrap="square" lIns="38100" tIns="38100" rIns="38100" bIns="38100" anchor="ctr" anchorCtr="0">
            <a:noAutofit/>
          </a:bodyPr>
          <a:lstStyle/>
          <a:p>
            <a:pPr algn="ctr">
              <a:spcBef>
                <a:spcPts val="0"/>
              </a:spcBef>
              <a:spcAft>
                <a:spcPts val="0"/>
              </a:spcAft>
              <a:buClr>
                <a:srgbClr val="FFFFFF"/>
              </a:buClr>
              <a:buSzPts val="5600"/>
            </a:pPr>
            <a:endParaRPr sz="5600">
              <a:solidFill>
                <a:srgbClr val="000000"/>
              </a:solidFill>
              <a:latin typeface="Arial"/>
              <a:cs typeface="Arial"/>
              <a:sym typeface="Arial"/>
            </a:endParaRPr>
          </a:p>
        </p:txBody>
      </p:sp>
      <p:sp>
        <p:nvSpPr>
          <p:cNvPr id="28" name="Google Shape;452;p35">
            <a:extLst>
              <a:ext uri="{FF2B5EF4-FFF2-40B4-BE49-F238E27FC236}">
                <a16:creationId xmlns:a16="http://schemas.microsoft.com/office/drawing/2014/main" id="{F28A98A3-1DEF-D7CB-6A90-54918A025083}"/>
              </a:ext>
            </a:extLst>
          </p:cNvPr>
          <p:cNvSpPr/>
          <p:nvPr/>
        </p:nvSpPr>
        <p:spPr>
          <a:xfrm rot="20666861">
            <a:off x="5201462" y="3357176"/>
            <a:ext cx="1260361" cy="1261003"/>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3"/>
                  <a:pt x="3540" y="5617"/>
                </a:cubicBezTo>
                <a:lnTo>
                  <a:pt x="3005" y="4725"/>
                </a:lnTo>
                <a:cubicBezTo>
                  <a:pt x="3004" y="4722"/>
                  <a:pt x="3002" y="4718"/>
                  <a:pt x="3000" y="4714"/>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4"/>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5"/>
                </a:lnTo>
                <a:cubicBezTo>
                  <a:pt x="17292" y="2018"/>
                  <a:pt x="17136" y="1968"/>
                  <a:pt x="16975" y="1968"/>
                </a:cubicBezTo>
                <a:cubicBezTo>
                  <a:pt x="16778" y="1968"/>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8"/>
                  <a:pt x="4625" y="1968"/>
                </a:cubicBezTo>
                <a:cubicBezTo>
                  <a:pt x="4464" y="1968"/>
                  <a:pt x="4308" y="2018"/>
                  <a:pt x="4181" y="2145"/>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1"/>
              </a:gs>
            </a:gsLst>
            <a:lin ang="16200000" scaled="0"/>
          </a:gradFill>
          <a:ln>
            <a:noFill/>
          </a:ln>
        </p:spPr>
        <p:txBody>
          <a:bodyPr spcFirstLastPara="1" wrap="square" lIns="38100" tIns="38100" rIns="38100" bIns="38100" anchor="ctr" anchorCtr="0">
            <a:noAutofit/>
          </a:bodyPr>
          <a:lstStyle/>
          <a:p>
            <a:pPr algn="ctr">
              <a:spcBef>
                <a:spcPts val="0"/>
              </a:spcBef>
              <a:spcAft>
                <a:spcPts val="0"/>
              </a:spcAft>
              <a:buClr>
                <a:srgbClr val="FFFFFF"/>
              </a:buClr>
              <a:buSzPts val="5600"/>
            </a:pPr>
            <a:endParaRPr sz="5600">
              <a:solidFill>
                <a:srgbClr val="000000"/>
              </a:solidFill>
              <a:latin typeface="Arial"/>
              <a:cs typeface="Arial"/>
              <a:sym typeface="Arial"/>
            </a:endParaRPr>
          </a:p>
        </p:txBody>
      </p:sp>
      <p:sp>
        <p:nvSpPr>
          <p:cNvPr id="29" name="Google Shape;452;p35">
            <a:extLst>
              <a:ext uri="{FF2B5EF4-FFF2-40B4-BE49-F238E27FC236}">
                <a16:creationId xmlns:a16="http://schemas.microsoft.com/office/drawing/2014/main" id="{3B97D331-299E-9B23-C0D2-FCB2775CFC15}"/>
              </a:ext>
            </a:extLst>
          </p:cNvPr>
          <p:cNvSpPr/>
          <p:nvPr/>
        </p:nvSpPr>
        <p:spPr>
          <a:xfrm rot="20084689">
            <a:off x="6428389" y="3815330"/>
            <a:ext cx="769640" cy="770032"/>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3"/>
                  <a:pt x="3540" y="5617"/>
                </a:cubicBezTo>
                <a:lnTo>
                  <a:pt x="3005" y="4725"/>
                </a:lnTo>
                <a:cubicBezTo>
                  <a:pt x="3004" y="4722"/>
                  <a:pt x="3002" y="4718"/>
                  <a:pt x="3000" y="4714"/>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4"/>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5"/>
                </a:lnTo>
                <a:cubicBezTo>
                  <a:pt x="17292" y="2018"/>
                  <a:pt x="17136" y="1968"/>
                  <a:pt x="16975" y="1968"/>
                </a:cubicBezTo>
                <a:cubicBezTo>
                  <a:pt x="16778" y="1968"/>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8"/>
                  <a:pt x="4625" y="1968"/>
                </a:cubicBezTo>
                <a:cubicBezTo>
                  <a:pt x="4464" y="1968"/>
                  <a:pt x="4308" y="2018"/>
                  <a:pt x="4181" y="2145"/>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1"/>
              </a:gs>
            </a:gsLst>
            <a:lin ang="16200000" scaled="0"/>
          </a:gradFill>
          <a:ln>
            <a:noFill/>
          </a:ln>
        </p:spPr>
        <p:txBody>
          <a:bodyPr spcFirstLastPara="1" wrap="square" lIns="38100" tIns="38100" rIns="38100" bIns="38100" anchor="ctr" anchorCtr="0">
            <a:noAutofit/>
          </a:bodyPr>
          <a:lstStyle/>
          <a:p>
            <a:pPr algn="ctr">
              <a:spcBef>
                <a:spcPts val="0"/>
              </a:spcBef>
              <a:spcAft>
                <a:spcPts val="0"/>
              </a:spcAft>
              <a:buClr>
                <a:srgbClr val="FFFFFF"/>
              </a:buClr>
              <a:buSzPts val="5600"/>
            </a:pPr>
            <a:endParaRPr sz="5600">
              <a:solidFill>
                <a:srgbClr val="000000"/>
              </a:solidFill>
              <a:latin typeface="Arial"/>
              <a:cs typeface="Arial"/>
              <a:sym typeface="Arial"/>
            </a:endParaRPr>
          </a:p>
        </p:txBody>
      </p:sp>
      <p:sp>
        <p:nvSpPr>
          <p:cNvPr id="30" name="Google Shape;452;p35">
            <a:extLst>
              <a:ext uri="{FF2B5EF4-FFF2-40B4-BE49-F238E27FC236}">
                <a16:creationId xmlns:a16="http://schemas.microsoft.com/office/drawing/2014/main" id="{8F44F362-40D7-37EA-27A8-D3503540E33E}"/>
              </a:ext>
            </a:extLst>
          </p:cNvPr>
          <p:cNvSpPr/>
          <p:nvPr/>
        </p:nvSpPr>
        <p:spPr>
          <a:xfrm rot="20748741">
            <a:off x="5185895" y="4618689"/>
            <a:ext cx="751676" cy="752059"/>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3"/>
                  <a:pt x="3540" y="5617"/>
                </a:cubicBezTo>
                <a:lnTo>
                  <a:pt x="3005" y="4725"/>
                </a:lnTo>
                <a:cubicBezTo>
                  <a:pt x="3004" y="4722"/>
                  <a:pt x="3002" y="4718"/>
                  <a:pt x="3000" y="4714"/>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4"/>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5"/>
                </a:lnTo>
                <a:cubicBezTo>
                  <a:pt x="17292" y="2018"/>
                  <a:pt x="17136" y="1968"/>
                  <a:pt x="16975" y="1968"/>
                </a:cubicBezTo>
                <a:cubicBezTo>
                  <a:pt x="16778" y="1968"/>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8"/>
                  <a:pt x="4625" y="1968"/>
                </a:cubicBezTo>
                <a:cubicBezTo>
                  <a:pt x="4464" y="1968"/>
                  <a:pt x="4308" y="2018"/>
                  <a:pt x="4181" y="2145"/>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1"/>
              </a:gs>
            </a:gsLst>
            <a:lin ang="16200000" scaled="0"/>
          </a:gradFill>
          <a:ln>
            <a:noFill/>
          </a:ln>
        </p:spPr>
        <p:txBody>
          <a:bodyPr spcFirstLastPara="1" wrap="square" lIns="38100" tIns="38100" rIns="38100" bIns="38100" anchor="ctr" anchorCtr="0">
            <a:noAutofit/>
          </a:bodyPr>
          <a:lstStyle/>
          <a:p>
            <a:pPr algn="ctr">
              <a:spcBef>
                <a:spcPts val="0"/>
              </a:spcBef>
              <a:spcAft>
                <a:spcPts val="0"/>
              </a:spcAft>
              <a:buClr>
                <a:srgbClr val="FFFFFF"/>
              </a:buClr>
              <a:buSzPts val="5600"/>
            </a:pPr>
            <a:endParaRPr sz="5600">
              <a:solidFill>
                <a:srgbClr val="000000"/>
              </a:solidFill>
              <a:latin typeface="Arial"/>
              <a:cs typeface="Arial"/>
              <a:sym typeface="Arial"/>
            </a:endParaRPr>
          </a:p>
        </p:txBody>
      </p:sp>
      <p:sp>
        <p:nvSpPr>
          <p:cNvPr id="31" name="Google Shape;452;p35">
            <a:extLst>
              <a:ext uri="{FF2B5EF4-FFF2-40B4-BE49-F238E27FC236}">
                <a16:creationId xmlns:a16="http://schemas.microsoft.com/office/drawing/2014/main" id="{C958B7DA-CA92-BD64-1111-83CE3DE38627}"/>
              </a:ext>
            </a:extLst>
          </p:cNvPr>
          <p:cNvSpPr/>
          <p:nvPr/>
        </p:nvSpPr>
        <p:spPr>
          <a:xfrm rot="20053794">
            <a:off x="5982579" y="4492209"/>
            <a:ext cx="769640" cy="811867"/>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3"/>
                  <a:pt x="3540" y="5617"/>
                </a:cubicBezTo>
                <a:lnTo>
                  <a:pt x="3005" y="4725"/>
                </a:lnTo>
                <a:cubicBezTo>
                  <a:pt x="3004" y="4722"/>
                  <a:pt x="3002" y="4718"/>
                  <a:pt x="3000" y="4714"/>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4"/>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5"/>
                </a:lnTo>
                <a:cubicBezTo>
                  <a:pt x="17292" y="2018"/>
                  <a:pt x="17136" y="1968"/>
                  <a:pt x="16975" y="1968"/>
                </a:cubicBezTo>
                <a:cubicBezTo>
                  <a:pt x="16778" y="1968"/>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8"/>
                  <a:pt x="4625" y="1968"/>
                </a:cubicBezTo>
                <a:cubicBezTo>
                  <a:pt x="4464" y="1968"/>
                  <a:pt x="4308" y="2018"/>
                  <a:pt x="4181" y="2145"/>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1"/>
              </a:gs>
            </a:gsLst>
            <a:lin ang="16200000" scaled="0"/>
          </a:gradFill>
          <a:ln>
            <a:noFill/>
          </a:ln>
        </p:spPr>
        <p:txBody>
          <a:bodyPr spcFirstLastPara="1" wrap="square" lIns="38100" tIns="38100" rIns="38100" bIns="38100" anchor="ctr" anchorCtr="0">
            <a:noAutofit/>
          </a:bodyPr>
          <a:lstStyle/>
          <a:p>
            <a:pPr algn="ctr">
              <a:spcBef>
                <a:spcPts val="0"/>
              </a:spcBef>
              <a:spcAft>
                <a:spcPts val="0"/>
              </a:spcAft>
              <a:buClr>
                <a:srgbClr val="FFFFFF"/>
              </a:buClr>
              <a:buSzPts val="5600"/>
            </a:pPr>
            <a:endParaRPr sz="5600">
              <a:solidFill>
                <a:srgbClr val="000000"/>
              </a:solidFill>
              <a:latin typeface="Arial"/>
              <a:cs typeface="Arial"/>
              <a:sym typeface="Arial"/>
            </a:endParaRPr>
          </a:p>
        </p:txBody>
      </p:sp>
      <p:sp>
        <p:nvSpPr>
          <p:cNvPr id="3" name="Google Shape;452;p35">
            <a:extLst>
              <a:ext uri="{FF2B5EF4-FFF2-40B4-BE49-F238E27FC236}">
                <a16:creationId xmlns:a16="http://schemas.microsoft.com/office/drawing/2014/main" id="{8D38F4BF-12D9-0312-E46E-A117E395F3D7}"/>
              </a:ext>
            </a:extLst>
          </p:cNvPr>
          <p:cNvSpPr/>
          <p:nvPr/>
        </p:nvSpPr>
        <p:spPr>
          <a:xfrm rot="20748741">
            <a:off x="5558314" y="1606678"/>
            <a:ext cx="751676" cy="752059"/>
          </a:xfrm>
          <a:custGeom>
            <a:avLst/>
            <a:gdLst/>
            <a:ahLst/>
            <a:cxnLst/>
            <a:rect l="l" t="t"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3"/>
                  <a:pt x="3540" y="5617"/>
                </a:cubicBezTo>
                <a:lnTo>
                  <a:pt x="3005" y="4725"/>
                </a:lnTo>
                <a:cubicBezTo>
                  <a:pt x="3004" y="4722"/>
                  <a:pt x="3002" y="4718"/>
                  <a:pt x="3000" y="4714"/>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4"/>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5"/>
                </a:lnTo>
                <a:cubicBezTo>
                  <a:pt x="17292" y="2018"/>
                  <a:pt x="17136" y="1968"/>
                  <a:pt x="16975" y="1968"/>
                </a:cubicBezTo>
                <a:cubicBezTo>
                  <a:pt x="16778" y="1968"/>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8"/>
                  <a:pt x="4625" y="1968"/>
                </a:cubicBezTo>
                <a:cubicBezTo>
                  <a:pt x="4464" y="1968"/>
                  <a:pt x="4308" y="2018"/>
                  <a:pt x="4181" y="2145"/>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1"/>
              </a:gs>
            </a:gsLst>
            <a:lin ang="16200000" scaled="0"/>
          </a:gradFill>
          <a:ln>
            <a:noFill/>
          </a:ln>
        </p:spPr>
        <p:txBody>
          <a:bodyPr spcFirstLastPara="1" wrap="square" lIns="38100" tIns="38100" rIns="38100" bIns="38100" anchor="ctr" anchorCtr="0">
            <a:noAutofit/>
          </a:bodyPr>
          <a:lstStyle/>
          <a:p>
            <a:pPr algn="ctr">
              <a:spcBef>
                <a:spcPts val="0"/>
              </a:spcBef>
              <a:spcAft>
                <a:spcPts val="0"/>
              </a:spcAft>
              <a:buClr>
                <a:srgbClr val="FFFFFF"/>
              </a:buClr>
              <a:buSzPts val="5600"/>
            </a:pPr>
            <a:endParaRPr sz="560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1875500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66528" y="1916832"/>
            <a:ext cx="10681187" cy="2016224"/>
          </a:xfrm>
        </p:spPr>
        <p:txBody>
          <a:bodyPr/>
          <a:lstStyle/>
          <a:p>
            <a:r>
              <a:rPr lang="en-GB" sz="2400" dirty="0"/>
              <a:t>Find your group – to find your teammates use a sweet tip we offered you:</a:t>
            </a:r>
          </a:p>
          <a:p>
            <a:pPr lvl="1"/>
            <a:r>
              <a:rPr lang="en-GB" sz="2000" dirty="0"/>
              <a:t>Introduce yourself (your name, what is your title/workplace)</a:t>
            </a:r>
          </a:p>
          <a:p>
            <a:pPr lvl="1"/>
            <a:r>
              <a:rPr lang="en-GB" sz="2000" dirty="0"/>
              <a:t>Tell one fun fact about yourself</a:t>
            </a:r>
          </a:p>
          <a:p>
            <a:pPr lvl="1"/>
            <a:r>
              <a:rPr lang="en-US" sz="2000" dirty="0"/>
              <a:t>Share your expectations about this elective course</a:t>
            </a:r>
            <a:endParaRPr lang="en-GB" sz="2000" dirty="0"/>
          </a:p>
        </p:txBody>
      </p:sp>
      <p:sp>
        <p:nvSpPr>
          <p:cNvPr id="5" name="Content Placeholder 2"/>
          <p:cNvSpPr txBox="1">
            <a:spLocks/>
          </p:cNvSpPr>
          <p:nvPr/>
        </p:nvSpPr>
        <p:spPr>
          <a:xfrm>
            <a:off x="1066528" y="3933056"/>
            <a:ext cx="7465576" cy="936104"/>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Char char="§"/>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introduce your team and share what you have learned about your teammates…</a:t>
            </a:r>
          </a:p>
        </p:txBody>
      </p:sp>
      <p:sp>
        <p:nvSpPr>
          <p:cNvPr id="6" name="Content Placeholder 2"/>
          <p:cNvSpPr txBox="1">
            <a:spLocks/>
          </p:cNvSpPr>
          <p:nvPr/>
        </p:nvSpPr>
        <p:spPr>
          <a:xfrm>
            <a:off x="1066529" y="5157192"/>
            <a:ext cx="7465576" cy="936104"/>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Char char="§"/>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continue meeting more colleagues throughout the course! </a:t>
            </a:r>
          </a:p>
        </p:txBody>
      </p:sp>
      <p:sp>
        <p:nvSpPr>
          <p:cNvPr id="7" name="Title 1"/>
          <p:cNvSpPr>
            <a:spLocks noGrp="1"/>
          </p:cNvSpPr>
          <p:nvPr>
            <p:ph type="title"/>
          </p:nvPr>
        </p:nvSpPr>
        <p:spPr>
          <a:xfrm>
            <a:off x="1147150" y="332656"/>
            <a:ext cx="10492747" cy="720080"/>
          </a:xfrm>
        </p:spPr>
        <p:txBody>
          <a:bodyPr/>
          <a:lstStyle/>
          <a:p>
            <a:r>
              <a:rPr lang="en-GB"/>
              <a:t>We'd love to meet you!</a:t>
            </a:r>
            <a:endParaRPr lang="en-GB" dirty="0"/>
          </a:p>
        </p:txBody>
      </p:sp>
      <p:pic>
        <p:nvPicPr>
          <p:cNvPr id="10" name="Picture 9">
            <a:extLst>
              <a:ext uri="{FF2B5EF4-FFF2-40B4-BE49-F238E27FC236}">
                <a16:creationId xmlns:a16="http://schemas.microsoft.com/office/drawing/2014/main" id="{6BFAECA8-2EAF-456F-8E69-625F8FE3BABB}"/>
              </a:ext>
            </a:extLst>
          </p:cNvPr>
          <p:cNvPicPr>
            <a:picLocks noChangeAspect="1"/>
          </p:cNvPicPr>
          <p:nvPr/>
        </p:nvPicPr>
        <p:blipFill>
          <a:blip r:embed="rId3"/>
          <a:srcRect t="1090"/>
          <a:stretch/>
        </p:blipFill>
        <p:spPr>
          <a:xfrm>
            <a:off x="9317619" y="2766349"/>
            <a:ext cx="2091664" cy="3305933"/>
          </a:xfrm>
          <a:prstGeom prst="rect">
            <a:avLst/>
          </a:prstGeom>
        </p:spPr>
      </p:pic>
    </p:spTree>
    <p:custDataLst>
      <p:tags r:id="rId1"/>
    </p:custDataLst>
    <p:extLst>
      <p:ext uri="{BB962C8B-B14F-4D97-AF65-F5344CB8AC3E}">
        <p14:creationId xmlns:p14="http://schemas.microsoft.com/office/powerpoint/2010/main" val="4726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man writing on sticky note">
            <a:extLst>
              <a:ext uri="{FF2B5EF4-FFF2-40B4-BE49-F238E27FC236}">
                <a16:creationId xmlns:a16="http://schemas.microsoft.com/office/drawing/2014/main" id="{AF94D23B-5EBA-B140-9569-72194BB94E8C}"/>
              </a:ext>
            </a:extLst>
          </p:cNvPr>
          <p:cNvPicPr>
            <a:picLocks noChangeAspect="1"/>
          </p:cNvPicPr>
          <p:nvPr/>
        </p:nvPicPr>
        <p:blipFill>
          <a:blip r:embed="rId4" cstate="print">
            <a:extLst>
              <a:ext uri="{28A0092B-C50C-407E-A947-70E740481C1C}">
                <a14:useLocalDpi xmlns:a14="http://schemas.microsoft.com/office/drawing/2010/main" val="0"/>
              </a:ext>
            </a:extLst>
          </a:blip>
          <a:srcRect l="26221" r="6996" b="2"/>
          <a:stretch>
            <a:fillRect/>
          </a:stretch>
        </p:blipFill>
        <p:spPr>
          <a:xfrm>
            <a:off x="4929515" y="2292082"/>
            <a:ext cx="2906734" cy="2905209"/>
          </a:xfrm>
          <a:prstGeom prst="ellipse">
            <a:avLst/>
          </a:prstGeom>
          <a:noFill/>
        </p:spPr>
      </p:pic>
      <p:sp>
        <p:nvSpPr>
          <p:cNvPr id="3" name="Oval 2">
            <a:extLst>
              <a:ext uri="{FF2B5EF4-FFF2-40B4-BE49-F238E27FC236}">
                <a16:creationId xmlns:a16="http://schemas.microsoft.com/office/drawing/2014/main" id="{EA90C5DF-18C7-A9AC-ED63-C1FA1B47B872}"/>
              </a:ext>
            </a:extLst>
          </p:cNvPr>
          <p:cNvSpPr/>
          <p:nvPr/>
        </p:nvSpPr>
        <p:spPr>
          <a:xfrm>
            <a:off x="4929514" y="2292081"/>
            <a:ext cx="2906735" cy="2905209"/>
          </a:xfrm>
          <a:prstGeom prst="ellipse">
            <a:avLst/>
          </a:prstGeom>
          <a:solidFill>
            <a:schemeClr val="accent6">
              <a:alpha val="1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E7EF0CC-A805-FFC6-BD4A-EDC4D5185C95}"/>
              </a:ext>
            </a:extLst>
          </p:cNvPr>
          <p:cNvSpPr txBox="1"/>
          <p:nvPr/>
        </p:nvSpPr>
        <p:spPr bwMode="auto">
          <a:xfrm>
            <a:off x="1083804" y="405727"/>
            <a:ext cx="9805881" cy="646331"/>
          </a:xfrm>
          <a:prstGeom prst="rect">
            <a:avLst/>
          </a:prstGeom>
          <a:noFill/>
          <a:ln w="9525">
            <a:noFill/>
            <a:miter lim="800000"/>
            <a:headEnd/>
            <a:tailEnd/>
          </a:ln>
          <a:effectLst/>
        </p:spPr>
        <p:txBody>
          <a:bodyPr wrap="square" rtlCol="0" anchor="ctr">
            <a:spAutoFit/>
          </a:bodyPr>
          <a:lstStyle/>
          <a:p>
            <a:pPr eaLnBrk="1" hangingPunct="1"/>
            <a:r>
              <a:rPr kumimoji="0" lang="en" sz="3600" b="1" i="0" u="none" strike="noStrike" kern="0" cap="none" spc="0" normalizeH="0" baseline="0" noProof="0">
                <a:ln>
                  <a:noFill/>
                </a:ln>
                <a:solidFill>
                  <a:schemeClr val="accent4"/>
                </a:solidFill>
                <a:effectLst/>
                <a:highlight>
                  <a:srgbClr val="000000">
                    <a:alpha val="0"/>
                  </a:srgbClr>
                </a:highlight>
                <a:uLnTx/>
                <a:uFillTx/>
                <a:latin typeface="Arial"/>
                <a:cs typeface="Arial" pitchFamily="34" charset="0"/>
              </a:rPr>
              <a:t>Benefits of </a:t>
            </a:r>
            <a:r>
              <a:rPr kumimoji="0" lang="en" sz="3600" b="1" i="0" u="none" strike="noStrike" kern="0" cap="none" spc="0" normalizeH="0" baseline="0" noProof="0">
                <a:ln>
                  <a:noFill/>
                </a:ln>
                <a:solidFill>
                  <a:srgbClr val="154F98"/>
                </a:solidFill>
                <a:effectLst/>
                <a:highlight>
                  <a:srgbClr val="000000">
                    <a:alpha val="0"/>
                  </a:srgbClr>
                </a:highlight>
                <a:uLnTx/>
                <a:uFillTx/>
                <a:latin typeface="Arial"/>
                <a:cs typeface="Arial" pitchFamily="34" charset="0"/>
              </a:rPr>
              <a:t>institutionalizing the </a:t>
            </a:r>
            <a:r>
              <a:rPr kumimoji="0" lang="en-GB" sz="3600" b="1" i="0" u="none" strike="noStrike" kern="0" cap="none" spc="0" normalizeH="0" baseline="0" noProof="0">
                <a:ln>
                  <a:noFill/>
                </a:ln>
                <a:solidFill>
                  <a:srgbClr val="154F98"/>
                </a:solidFill>
                <a:effectLst/>
                <a:highlight>
                  <a:srgbClr val="000000">
                    <a:alpha val="0"/>
                  </a:srgbClr>
                </a:highlight>
                <a:uLnTx/>
                <a:uFillTx/>
                <a:latin typeface="Arial"/>
                <a:cs typeface="Arial" pitchFamily="34" charset="0"/>
              </a:rPr>
              <a:t>NSSPS</a:t>
            </a:r>
            <a:endParaRPr lang="en-US" sz="1400" i="0" noProof="0">
              <a:solidFill>
                <a:srgbClr val="B11B86"/>
              </a:solidFill>
              <a:cs typeface="Arial" charset="0"/>
            </a:endParaRPr>
          </a:p>
        </p:txBody>
      </p:sp>
      <p:sp>
        <p:nvSpPr>
          <p:cNvPr id="21" name="Oval 20">
            <a:extLst>
              <a:ext uri="{FF2B5EF4-FFF2-40B4-BE49-F238E27FC236}">
                <a16:creationId xmlns:a16="http://schemas.microsoft.com/office/drawing/2014/main" id="{EAF32C6C-AEBC-FB9D-2978-2F5D5056C8AB}"/>
              </a:ext>
            </a:extLst>
          </p:cNvPr>
          <p:cNvSpPr/>
          <p:nvPr/>
        </p:nvSpPr>
        <p:spPr>
          <a:xfrm>
            <a:off x="4630029" y="1991833"/>
            <a:ext cx="3505704" cy="3505704"/>
          </a:xfrm>
          <a:prstGeom prst="ellipse">
            <a:avLst/>
          </a:prstGeom>
          <a:noFill/>
          <a:ln w="19050">
            <a:solidFill>
              <a:schemeClr val="accent6"/>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E3ED58C-823C-E872-44F0-E14AE3C681B8}"/>
              </a:ext>
            </a:extLst>
          </p:cNvPr>
          <p:cNvCxnSpPr/>
          <p:nvPr/>
        </p:nvCxnSpPr>
        <p:spPr>
          <a:xfrm flipV="1">
            <a:off x="7836249" y="1860033"/>
            <a:ext cx="477641" cy="432048"/>
          </a:xfrm>
          <a:prstGeom prst="line">
            <a:avLst/>
          </a:prstGeom>
          <a:noFill/>
          <a:ln w="19050">
            <a:solidFill>
              <a:schemeClr val="accent6"/>
            </a:solidFill>
            <a:prstDash val="lgDash"/>
          </a:ln>
          <a:effectLst/>
        </p:spPr>
        <p:style>
          <a:lnRef idx="1">
            <a:schemeClr val="accent1"/>
          </a:lnRef>
          <a:fillRef idx="3">
            <a:schemeClr val="accent1"/>
          </a:fillRef>
          <a:effectRef idx="2">
            <a:schemeClr val="accent1"/>
          </a:effectRef>
          <a:fontRef idx="minor">
            <a:schemeClr val="lt1"/>
          </a:fontRef>
        </p:style>
      </p:cxnSp>
      <p:cxnSp>
        <p:nvCxnSpPr>
          <p:cNvPr id="24" name="Straight Connector 23">
            <a:extLst>
              <a:ext uri="{FF2B5EF4-FFF2-40B4-BE49-F238E27FC236}">
                <a16:creationId xmlns:a16="http://schemas.microsoft.com/office/drawing/2014/main" id="{71285227-0462-B040-5C43-1B70A80F1EDC}"/>
              </a:ext>
            </a:extLst>
          </p:cNvPr>
          <p:cNvCxnSpPr>
            <a:cxnSpLocks/>
          </p:cNvCxnSpPr>
          <p:nvPr/>
        </p:nvCxnSpPr>
        <p:spPr>
          <a:xfrm flipH="1" flipV="1">
            <a:off x="4468943" y="1908482"/>
            <a:ext cx="481676" cy="383598"/>
          </a:xfrm>
          <a:prstGeom prst="line">
            <a:avLst/>
          </a:prstGeom>
          <a:noFill/>
          <a:ln w="19050">
            <a:solidFill>
              <a:schemeClr val="accent6"/>
            </a:solidFill>
            <a:prstDash val="lgDash"/>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6B93BA31-39B9-2EA2-E36A-6EFF80752EB5}"/>
              </a:ext>
            </a:extLst>
          </p:cNvPr>
          <p:cNvSpPr txBox="1"/>
          <p:nvPr/>
        </p:nvSpPr>
        <p:spPr bwMode="auto">
          <a:xfrm>
            <a:off x="8570493" y="1354763"/>
            <a:ext cx="2786227" cy="1323439"/>
          </a:xfrm>
          <a:prstGeom prst="rect">
            <a:avLst/>
          </a:prstGeom>
          <a:noFill/>
          <a:ln w="9525">
            <a:noFill/>
            <a:miter lim="800000"/>
            <a:headEnd/>
            <a:tailEnd/>
          </a:ln>
          <a:effectLst/>
        </p:spPr>
        <p:txBody>
          <a:bodyPr wrap="square" rtlCol="0" anchor="ctr">
            <a:spAutoFit/>
          </a:bodyPr>
          <a:lstStyle/>
          <a:p>
            <a:r>
              <a:rPr lang="en" sz="1600" kern="0">
                <a:solidFill>
                  <a:schemeClr val="accent6">
                    <a:lumMod val="75000"/>
                  </a:schemeClr>
                </a:solidFill>
                <a:highlight>
                  <a:srgbClr val="000000">
                    <a:alpha val="0"/>
                  </a:srgbClr>
                </a:highlight>
                <a:latin typeface="Arial"/>
              </a:rPr>
              <a:t>Supports </a:t>
            </a:r>
            <a:r>
              <a:rPr lang="en" sz="1600" b="1" kern="0">
                <a:solidFill>
                  <a:schemeClr val="accent6">
                    <a:lumMod val="75000"/>
                  </a:schemeClr>
                </a:solidFill>
                <a:highlight>
                  <a:srgbClr val="000000">
                    <a:alpha val="0"/>
                  </a:srgbClr>
                </a:highlight>
                <a:latin typeface="Arial"/>
              </a:rPr>
              <a:t>informed decision </a:t>
            </a:r>
            <a:r>
              <a:rPr lang="en" sz="1600" kern="0">
                <a:solidFill>
                  <a:schemeClr val="accent6">
                    <a:lumMod val="75000"/>
                  </a:schemeClr>
                </a:solidFill>
                <a:highlight>
                  <a:srgbClr val="000000">
                    <a:alpha val="0"/>
                  </a:srgbClr>
                </a:highlight>
                <a:latin typeface="Arial"/>
              </a:rPr>
              <a:t>making for policy design, implementation, monitoring, evaluation, and impact assessment.</a:t>
            </a:r>
            <a:endParaRPr lang="en-US" sz="1600" i="0" noProof="0">
              <a:solidFill>
                <a:schemeClr val="accent6">
                  <a:lumMod val="75000"/>
                </a:schemeClr>
              </a:solidFill>
              <a:cs typeface="Arial" charset="0"/>
            </a:endParaRPr>
          </a:p>
        </p:txBody>
      </p:sp>
      <p:sp>
        <p:nvSpPr>
          <p:cNvPr id="28" name="TextBox 27">
            <a:extLst>
              <a:ext uri="{FF2B5EF4-FFF2-40B4-BE49-F238E27FC236}">
                <a16:creationId xmlns:a16="http://schemas.microsoft.com/office/drawing/2014/main" id="{E3298A20-E6E0-3642-2036-ABB8A3930AF1}"/>
              </a:ext>
            </a:extLst>
          </p:cNvPr>
          <p:cNvSpPr txBox="1"/>
          <p:nvPr/>
        </p:nvSpPr>
        <p:spPr bwMode="auto">
          <a:xfrm>
            <a:off x="911424" y="1486233"/>
            <a:ext cx="3283845" cy="1077218"/>
          </a:xfrm>
          <a:prstGeom prst="rect">
            <a:avLst/>
          </a:prstGeom>
          <a:noFill/>
          <a:ln w="9525">
            <a:noFill/>
            <a:miter lim="800000"/>
            <a:headEnd/>
            <a:tailEnd/>
          </a:ln>
          <a:effectLst/>
        </p:spPr>
        <p:txBody>
          <a:bodyPr wrap="square" rtlCol="0" anchor="ctr">
            <a:spAutoFit/>
          </a:bodyPr>
          <a:lstStyle/>
          <a:p>
            <a:pPr algn="r"/>
            <a:r>
              <a:rPr lang="en" sz="1600" kern="0">
                <a:solidFill>
                  <a:schemeClr val="accent6">
                    <a:lumMod val="75000"/>
                  </a:schemeClr>
                </a:solidFill>
                <a:highlight>
                  <a:srgbClr val="000000">
                    <a:alpha val="0"/>
                  </a:srgbClr>
                </a:highlight>
                <a:latin typeface="Arial"/>
              </a:rPr>
              <a:t>Provides a </a:t>
            </a:r>
            <a:r>
              <a:rPr lang="en" sz="1600" b="1" kern="0">
                <a:solidFill>
                  <a:schemeClr val="accent6">
                    <a:lumMod val="75000"/>
                  </a:schemeClr>
                </a:solidFill>
                <a:highlight>
                  <a:srgbClr val="000000">
                    <a:alpha val="0"/>
                  </a:srgbClr>
                </a:highlight>
                <a:latin typeface="Arial"/>
              </a:rPr>
              <a:t>panorama of the social protection system </a:t>
            </a:r>
            <a:r>
              <a:rPr lang="en" sz="1600" kern="0">
                <a:solidFill>
                  <a:schemeClr val="accent6">
                    <a:lumMod val="75000"/>
                  </a:schemeClr>
                </a:solidFill>
                <a:highlight>
                  <a:srgbClr val="000000">
                    <a:alpha val="0"/>
                  </a:srgbClr>
                </a:highlight>
                <a:latin typeface="Arial"/>
              </a:rPr>
              <a:t>through an integrated product at the national level</a:t>
            </a:r>
            <a:r>
              <a:rPr lang="en-US" sz="1600" kern="0">
                <a:solidFill>
                  <a:schemeClr val="accent6">
                    <a:lumMod val="75000"/>
                  </a:schemeClr>
                </a:solidFill>
                <a:highlight>
                  <a:srgbClr val="000000">
                    <a:alpha val="0"/>
                  </a:srgbClr>
                </a:highlight>
                <a:latin typeface="Arial"/>
              </a:rPr>
              <a:t>.</a:t>
            </a:r>
            <a:endParaRPr lang="en" sz="1600" kern="0">
              <a:solidFill>
                <a:schemeClr val="accent6">
                  <a:lumMod val="75000"/>
                </a:schemeClr>
              </a:solidFill>
              <a:highlight>
                <a:srgbClr val="000000">
                  <a:alpha val="0"/>
                </a:srgbClr>
              </a:highlight>
              <a:latin typeface="Arial"/>
            </a:endParaRPr>
          </a:p>
        </p:txBody>
      </p:sp>
      <p:sp>
        <p:nvSpPr>
          <p:cNvPr id="29" name="TextBox 28">
            <a:extLst>
              <a:ext uri="{FF2B5EF4-FFF2-40B4-BE49-F238E27FC236}">
                <a16:creationId xmlns:a16="http://schemas.microsoft.com/office/drawing/2014/main" id="{7709F462-88C7-7008-7C34-057AC637F687}"/>
              </a:ext>
            </a:extLst>
          </p:cNvPr>
          <p:cNvSpPr txBox="1"/>
          <p:nvPr/>
        </p:nvSpPr>
        <p:spPr bwMode="auto">
          <a:xfrm>
            <a:off x="8590799" y="5087251"/>
            <a:ext cx="3100260" cy="830997"/>
          </a:xfrm>
          <a:prstGeom prst="rect">
            <a:avLst/>
          </a:prstGeom>
          <a:noFill/>
          <a:ln w="9525">
            <a:noFill/>
            <a:miter lim="800000"/>
            <a:headEnd/>
            <a:tailEnd/>
          </a:ln>
          <a:effectLst/>
        </p:spPr>
        <p:txBody>
          <a:bodyPr wrap="square" rtlCol="0" anchor="ctr">
            <a:spAutoFit/>
          </a:bodyPr>
          <a:lstStyle/>
          <a:p>
            <a:r>
              <a:rPr lang="en" sz="1600" kern="0">
                <a:solidFill>
                  <a:schemeClr val="accent6">
                    <a:lumMod val="75000"/>
                  </a:schemeClr>
                </a:solidFill>
                <a:highlight>
                  <a:srgbClr val="000000">
                    <a:alpha val="0"/>
                  </a:srgbClr>
                </a:highlight>
                <a:latin typeface="Arial"/>
              </a:rPr>
              <a:t>Contributes to the </a:t>
            </a:r>
            <a:r>
              <a:rPr lang="en" sz="1600" b="1" kern="0">
                <a:solidFill>
                  <a:schemeClr val="accent6">
                    <a:lumMod val="75000"/>
                  </a:schemeClr>
                </a:solidFill>
                <a:highlight>
                  <a:srgbClr val="000000">
                    <a:alpha val="0"/>
                  </a:srgbClr>
                </a:highlight>
                <a:latin typeface="Arial"/>
              </a:rPr>
              <a:t>transparency of</a:t>
            </a:r>
            <a:r>
              <a:rPr lang="en" sz="1600" kern="0">
                <a:solidFill>
                  <a:schemeClr val="accent6">
                    <a:lumMod val="75000"/>
                  </a:schemeClr>
                </a:solidFill>
                <a:highlight>
                  <a:srgbClr val="000000">
                    <a:alpha val="0"/>
                  </a:srgbClr>
                </a:highlight>
                <a:latin typeface="Arial"/>
              </a:rPr>
              <a:t> </a:t>
            </a:r>
            <a:r>
              <a:rPr lang="en" sz="1600" b="1" kern="0">
                <a:solidFill>
                  <a:schemeClr val="accent6">
                    <a:lumMod val="75000"/>
                  </a:schemeClr>
                </a:solidFill>
                <a:highlight>
                  <a:srgbClr val="000000">
                    <a:alpha val="0"/>
                  </a:srgbClr>
                </a:highlight>
                <a:latin typeface="Arial"/>
              </a:rPr>
              <a:t>public management</a:t>
            </a:r>
          </a:p>
        </p:txBody>
      </p:sp>
      <p:sp>
        <p:nvSpPr>
          <p:cNvPr id="30" name="TextBox 29">
            <a:extLst>
              <a:ext uri="{FF2B5EF4-FFF2-40B4-BE49-F238E27FC236}">
                <a16:creationId xmlns:a16="http://schemas.microsoft.com/office/drawing/2014/main" id="{F5DE1602-3714-F251-5613-F784C5099814}"/>
              </a:ext>
            </a:extLst>
          </p:cNvPr>
          <p:cNvSpPr txBox="1"/>
          <p:nvPr/>
        </p:nvSpPr>
        <p:spPr bwMode="auto">
          <a:xfrm>
            <a:off x="8695825" y="2935124"/>
            <a:ext cx="3348372" cy="1643527"/>
          </a:xfrm>
          <a:prstGeom prst="rect">
            <a:avLst/>
          </a:prstGeom>
          <a:noFill/>
          <a:ln w="9525">
            <a:noFill/>
            <a:miter lim="800000"/>
            <a:headEnd/>
            <a:tailEnd/>
          </a:ln>
          <a:effectLst/>
        </p:spPr>
        <p:txBody>
          <a:bodyPr wrap="square" rtlCol="0" anchor="ctr">
            <a:spAutoFit/>
          </a:bodyPr>
          <a:lstStyle/>
          <a:p>
            <a:pPr marL="285750" lvl="1">
              <a:lnSpc>
                <a:spcPct val="90000"/>
              </a:lnSpc>
            </a:pPr>
            <a:r>
              <a:rPr lang="en" sz="1600" kern="0">
                <a:solidFill>
                  <a:schemeClr val="accent6">
                    <a:lumMod val="75000"/>
                  </a:schemeClr>
                </a:solidFill>
                <a:highlight>
                  <a:srgbClr val="000000">
                    <a:alpha val="0"/>
                  </a:srgbClr>
                </a:highlight>
                <a:latin typeface="Arial"/>
              </a:rPr>
              <a:t>Offers an </a:t>
            </a:r>
            <a:r>
              <a:rPr lang="en" sz="1600" b="1" kern="0">
                <a:solidFill>
                  <a:schemeClr val="accent6">
                    <a:lumMod val="75000"/>
                  </a:schemeClr>
                </a:solidFill>
                <a:highlight>
                  <a:srgbClr val="000000">
                    <a:alpha val="0"/>
                  </a:srgbClr>
                </a:highlight>
                <a:latin typeface="Arial"/>
              </a:rPr>
              <a:t>integrated approach</a:t>
            </a:r>
            <a:r>
              <a:rPr lang="en" sz="1600" kern="0">
                <a:solidFill>
                  <a:schemeClr val="accent6">
                    <a:lumMod val="75000"/>
                  </a:schemeClr>
                </a:solidFill>
                <a:highlight>
                  <a:srgbClr val="000000">
                    <a:alpha val="0"/>
                  </a:srgbClr>
                </a:highlight>
                <a:latin typeface="Arial"/>
              </a:rPr>
              <a:t> and </a:t>
            </a:r>
            <a:r>
              <a:rPr lang="en" sz="1600" b="1" kern="0">
                <a:solidFill>
                  <a:schemeClr val="accent6">
                    <a:lumMod val="75000"/>
                  </a:schemeClr>
                </a:solidFill>
                <a:highlight>
                  <a:srgbClr val="000000">
                    <a:alpha val="0"/>
                  </a:srgbClr>
                </a:highlight>
                <a:latin typeface="Arial"/>
              </a:rPr>
              <a:t>creates synergies </a:t>
            </a:r>
            <a:r>
              <a:rPr lang="en" sz="1600" kern="0">
                <a:solidFill>
                  <a:schemeClr val="accent6">
                    <a:lumMod val="75000"/>
                  </a:schemeClr>
                </a:solidFill>
                <a:highlight>
                  <a:srgbClr val="000000">
                    <a:alpha val="0"/>
                  </a:srgbClr>
                </a:highlight>
                <a:latin typeface="Arial"/>
              </a:rPr>
              <a:t>between policy areas and institutions in other fields, such as employment, finance, health, education, and vocational training.</a:t>
            </a:r>
          </a:p>
        </p:txBody>
      </p:sp>
      <p:sp>
        <p:nvSpPr>
          <p:cNvPr id="31" name="TextBox 30">
            <a:extLst>
              <a:ext uri="{FF2B5EF4-FFF2-40B4-BE49-F238E27FC236}">
                <a16:creationId xmlns:a16="http://schemas.microsoft.com/office/drawing/2014/main" id="{835F7ABF-2E09-86E9-3A97-B6E3861E2582}"/>
              </a:ext>
            </a:extLst>
          </p:cNvPr>
          <p:cNvSpPr txBox="1"/>
          <p:nvPr/>
        </p:nvSpPr>
        <p:spPr bwMode="auto">
          <a:xfrm>
            <a:off x="1103226" y="3107193"/>
            <a:ext cx="2510690" cy="1323439"/>
          </a:xfrm>
          <a:prstGeom prst="rect">
            <a:avLst/>
          </a:prstGeom>
          <a:noFill/>
          <a:ln w="9525">
            <a:noFill/>
            <a:miter lim="800000"/>
            <a:headEnd/>
            <a:tailEnd/>
          </a:ln>
          <a:effectLst/>
        </p:spPr>
        <p:txBody>
          <a:bodyPr wrap="square" rtlCol="0" anchor="ctr">
            <a:spAutoFit/>
          </a:bodyPr>
          <a:lstStyle/>
          <a:p>
            <a:pPr algn="r"/>
            <a:r>
              <a:rPr lang="en" sz="1600" kern="0">
                <a:solidFill>
                  <a:schemeClr val="accent6">
                    <a:lumMod val="75000"/>
                  </a:schemeClr>
                </a:solidFill>
                <a:highlight>
                  <a:srgbClr val="000000">
                    <a:alpha val="0"/>
                  </a:srgbClr>
                </a:highlight>
                <a:latin typeface="Arial"/>
              </a:rPr>
              <a:t>Allows </a:t>
            </a:r>
            <a:r>
              <a:rPr lang="en" sz="1600" b="1" kern="0">
                <a:solidFill>
                  <a:schemeClr val="accent6">
                    <a:lumMod val="75000"/>
                  </a:schemeClr>
                </a:solidFill>
                <a:highlight>
                  <a:srgbClr val="000000">
                    <a:alpha val="0"/>
                  </a:srgbClr>
                </a:highlight>
                <a:latin typeface="Arial"/>
              </a:rPr>
              <a:t>regular and predictable data update </a:t>
            </a:r>
            <a:r>
              <a:rPr lang="en" sz="1600" kern="0">
                <a:solidFill>
                  <a:schemeClr val="accent6">
                    <a:lumMod val="75000"/>
                  </a:schemeClr>
                </a:solidFill>
                <a:highlight>
                  <a:srgbClr val="000000">
                    <a:alpha val="0"/>
                  </a:srgbClr>
                </a:highlight>
                <a:latin typeface="Arial"/>
              </a:rPr>
              <a:t>and</a:t>
            </a:r>
            <a:r>
              <a:rPr lang="en" sz="1600" b="1" kern="0">
                <a:solidFill>
                  <a:schemeClr val="accent6">
                    <a:lumMod val="75000"/>
                  </a:schemeClr>
                </a:solidFill>
                <a:highlight>
                  <a:srgbClr val="000000">
                    <a:alpha val="0"/>
                  </a:srgbClr>
                </a:highlight>
                <a:latin typeface="Arial"/>
              </a:rPr>
              <a:t> </a:t>
            </a:r>
            <a:r>
              <a:rPr lang="en" sz="1600" kern="0">
                <a:solidFill>
                  <a:schemeClr val="accent6">
                    <a:lumMod val="75000"/>
                  </a:schemeClr>
                </a:solidFill>
                <a:highlight>
                  <a:srgbClr val="000000">
                    <a:alpha val="0"/>
                  </a:srgbClr>
                </a:highlight>
                <a:latin typeface="Arial"/>
              </a:rPr>
              <a:t>ensures the sustainability of institutional processes</a:t>
            </a:r>
            <a:r>
              <a:rPr lang="en-US" sz="1600" kern="0">
                <a:solidFill>
                  <a:schemeClr val="accent6">
                    <a:lumMod val="75000"/>
                  </a:schemeClr>
                </a:solidFill>
                <a:highlight>
                  <a:srgbClr val="000000">
                    <a:alpha val="0"/>
                  </a:srgbClr>
                </a:highlight>
                <a:latin typeface="Arial"/>
              </a:rPr>
              <a:t>.</a:t>
            </a:r>
            <a:endParaRPr lang="en" sz="1600" kern="0">
              <a:solidFill>
                <a:schemeClr val="accent6">
                  <a:lumMod val="75000"/>
                </a:schemeClr>
              </a:solidFill>
              <a:highlight>
                <a:srgbClr val="000000">
                  <a:alpha val="0"/>
                </a:srgbClr>
              </a:highlight>
              <a:latin typeface="Arial"/>
            </a:endParaRPr>
          </a:p>
        </p:txBody>
      </p:sp>
      <p:sp>
        <p:nvSpPr>
          <p:cNvPr id="32" name="TextBox 31">
            <a:extLst>
              <a:ext uri="{FF2B5EF4-FFF2-40B4-BE49-F238E27FC236}">
                <a16:creationId xmlns:a16="http://schemas.microsoft.com/office/drawing/2014/main" id="{5D3F96C7-F60C-2E20-B76A-99FC96D40E4F}"/>
              </a:ext>
            </a:extLst>
          </p:cNvPr>
          <p:cNvSpPr txBox="1"/>
          <p:nvPr/>
        </p:nvSpPr>
        <p:spPr bwMode="auto">
          <a:xfrm>
            <a:off x="944329" y="5082038"/>
            <a:ext cx="3100260" cy="830997"/>
          </a:xfrm>
          <a:prstGeom prst="rect">
            <a:avLst/>
          </a:prstGeom>
          <a:noFill/>
          <a:ln w="9525">
            <a:noFill/>
            <a:miter lim="800000"/>
            <a:headEnd/>
            <a:tailEnd/>
          </a:ln>
          <a:effectLst/>
        </p:spPr>
        <p:txBody>
          <a:bodyPr wrap="square" rtlCol="0" anchor="ctr">
            <a:spAutoFit/>
          </a:bodyPr>
          <a:lstStyle/>
          <a:p>
            <a:pPr algn="r"/>
            <a:r>
              <a:rPr lang="en" sz="1600" b="1" kern="0">
                <a:solidFill>
                  <a:schemeClr val="accent6">
                    <a:lumMod val="75000"/>
                  </a:schemeClr>
                </a:solidFill>
                <a:highlight>
                  <a:srgbClr val="000000">
                    <a:alpha val="0"/>
                  </a:srgbClr>
                </a:highlight>
                <a:latin typeface="Arial"/>
              </a:rPr>
              <a:t>Enables a fast and efficient </a:t>
            </a:r>
            <a:r>
              <a:rPr lang="en" sz="1600" b="1" kern="0">
                <a:solidFill>
                  <a:schemeClr val="accent4"/>
                </a:solidFill>
                <a:highlight>
                  <a:srgbClr val="000000">
                    <a:alpha val="0"/>
                  </a:srgbClr>
                </a:highlight>
                <a:latin typeface="Arial"/>
              </a:rPr>
              <a:t>response in crisis situations </a:t>
            </a:r>
            <a:r>
              <a:rPr lang="en" sz="1600" b="1" kern="0">
                <a:solidFill>
                  <a:schemeClr val="accent6">
                    <a:lumMod val="75000"/>
                  </a:schemeClr>
                </a:solidFill>
                <a:highlight>
                  <a:srgbClr val="000000">
                    <a:alpha val="0"/>
                  </a:srgbClr>
                </a:highlight>
                <a:latin typeface="Arial"/>
              </a:rPr>
              <a:t>(pandemics or catastrophes).</a:t>
            </a:r>
          </a:p>
        </p:txBody>
      </p:sp>
      <p:cxnSp>
        <p:nvCxnSpPr>
          <p:cNvPr id="33" name="Straight Connector 32">
            <a:extLst>
              <a:ext uri="{FF2B5EF4-FFF2-40B4-BE49-F238E27FC236}">
                <a16:creationId xmlns:a16="http://schemas.microsoft.com/office/drawing/2014/main" id="{51499EAF-1C21-42A9-4AD9-F49C3BD4FA0A}"/>
              </a:ext>
            </a:extLst>
          </p:cNvPr>
          <p:cNvCxnSpPr>
            <a:cxnSpLocks/>
          </p:cNvCxnSpPr>
          <p:nvPr/>
        </p:nvCxnSpPr>
        <p:spPr>
          <a:xfrm flipV="1">
            <a:off x="8256240" y="3744719"/>
            <a:ext cx="676486" cy="12168"/>
          </a:xfrm>
          <a:prstGeom prst="line">
            <a:avLst/>
          </a:prstGeom>
          <a:noFill/>
          <a:ln w="19050">
            <a:solidFill>
              <a:schemeClr val="accent6"/>
            </a:solidFill>
            <a:prstDash val="lgDash"/>
          </a:ln>
          <a:effectLst/>
        </p:spPr>
        <p:style>
          <a:lnRef idx="1">
            <a:schemeClr val="accent1"/>
          </a:lnRef>
          <a:fillRef idx="3">
            <a:schemeClr val="accent1"/>
          </a:fillRef>
          <a:effectRef idx="2">
            <a:schemeClr val="accent1"/>
          </a:effectRef>
          <a:fontRef idx="minor">
            <a:schemeClr val="lt1"/>
          </a:fontRef>
        </p:style>
      </p:cxnSp>
      <p:cxnSp>
        <p:nvCxnSpPr>
          <p:cNvPr id="35" name="Straight Connector 34">
            <a:extLst>
              <a:ext uri="{FF2B5EF4-FFF2-40B4-BE49-F238E27FC236}">
                <a16:creationId xmlns:a16="http://schemas.microsoft.com/office/drawing/2014/main" id="{898547BD-8572-34B7-5F0D-F9EE3C45DBC3}"/>
              </a:ext>
            </a:extLst>
          </p:cNvPr>
          <p:cNvCxnSpPr>
            <a:cxnSpLocks/>
          </p:cNvCxnSpPr>
          <p:nvPr/>
        </p:nvCxnSpPr>
        <p:spPr>
          <a:xfrm>
            <a:off x="7842457" y="5204218"/>
            <a:ext cx="634314" cy="293319"/>
          </a:xfrm>
          <a:prstGeom prst="line">
            <a:avLst/>
          </a:prstGeom>
          <a:noFill/>
          <a:ln w="19050">
            <a:solidFill>
              <a:schemeClr val="accent6"/>
            </a:solidFill>
            <a:prstDash val="lgDash"/>
          </a:ln>
          <a:effectLst/>
        </p:spPr>
        <p:style>
          <a:lnRef idx="1">
            <a:schemeClr val="accent1"/>
          </a:lnRef>
          <a:fillRef idx="3">
            <a:schemeClr val="accent1"/>
          </a:fillRef>
          <a:effectRef idx="2">
            <a:schemeClr val="accent1"/>
          </a:effectRef>
          <a:fontRef idx="minor">
            <a:schemeClr val="lt1"/>
          </a:fontRef>
        </p:style>
      </p:cxnSp>
      <p:cxnSp>
        <p:nvCxnSpPr>
          <p:cNvPr id="38" name="Straight Connector 37">
            <a:extLst>
              <a:ext uri="{FF2B5EF4-FFF2-40B4-BE49-F238E27FC236}">
                <a16:creationId xmlns:a16="http://schemas.microsoft.com/office/drawing/2014/main" id="{0F840B72-1AB1-FBB7-AEF5-CA9CD0C7241B}"/>
              </a:ext>
            </a:extLst>
          </p:cNvPr>
          <p:cNvCxnSpPr>
            <a:cxnSpLocks/>
          </p:cNvCxnSpPr>
          <p:nvPr/>
        </p:nvCxnSpPr>
        <p:spPr>
          <a:xfrm flipH="1">
            <a:off x="4289535" y="5050630"/>
            <a:ext cx="618129" cy="293319"/>
          </a:xfrm>
          <a:prstGeom prst="line">
            <a:avLst/>
          </a:prstGeom>
          <a:noFill/>
          <a:ln w="19050">
            <a:solidFill>
              <a:schemeClr val="accent6"/>
            </a:solidFill>
            <a:prstDash val="lgDash"/>
          </a:ln>
          <a:effectLst/>
        </p:spPr>
        <p:style>
          <a:lnRef idx="1">
            <a:schemeClr val="accent1"/>
          </a:lnRef>
          <a:fillRef idx="3">
            <a:schemeClr val="accent1"/>
          </a:fillRef>
          <a:effectRef idx="2">
            <a:schemeClr val="accent1"/>
          </a:effectRef>
          <a:fontRef idx="minor">
            <a:schemeClr val="lt1"/>
          </a:fontRef>
        </p:style>
      </p:cxnSp>
      <p:cxnSp>
        <p:nvCxnSpPr>
          <p:cNvPr id="40" name="Straight Connector 39">
            <a:extLst>
              <a:ext uri="{FF2B5EF4-FFF2-40B4-BE49-F238E27FC236}">
                <a16:creationId xmlns:a16="http://schemas.microsoft.com/office/drawing/2014/main" id="{51C4533C-2BBC-8546-F50B-6FE9577CE66E}"/>
              </a:ext>
            </a:extLst>
          </p:cNvPr>
          <p:cNvCxnSpPr>
            <a:cxnSpLocks/>
          </p:cNvCxnSpPr>
          <p:nvPr/>
        </p:nvCxnSpPr>
        <p:spPr>
          <a:xfrm flipV="1">
            <a:off x="3803801" y="3756745"/>
            <a:ext cx="676486" cy="12168"/>
          </a:xfrm>
          <a:prstGeom prst="line">
            <a:avLst/>
          </a:prstGeom>
          <a:noFill/>
          <a:ln w="19050">
            <a:solidFill>
              <a:schemeClr val="accent6"/>
            </a:solidFill>
            <a:prstDash val="lgDash"/>
          </a:ln>
          <a:effectLst/>
        </p:spPr>
        <p:style>
          <a:lnRef idx="1">
            <a:schemeClr val="accent1"/>
          </a:lnRef>
          <a:fillRef idx="3">
            <a:schemeClr val="accent1"/>
          </a:fillRef>
          <a:effectRef idx="2">
            <a:schemeClr val="accent1"/>
          </a:effectRef>
          <a:fontRef idx="minor">
            <a:schemeClr val="lt1"/>
          </a:fontRef>
        </p:style>
      </p:cxnSp>
    </p:spTree>
    <p:custDataLst>
      <p:tags r:id="rId1"/>
    </p:custDataLst>
    <p:extLst>
      <p:ext uri="{BB962C8B-B14F-4D97-AF65-F5344CB8AC3E}">
        <p14:creationId xmlns:p14="http://schemas.microsoft.com/office/powerpoint/2010/main" val="2316073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highlight>
                  <a:srgbClr val="000000">
                    <a:alpha val="0"/>
                  </a:srgbClr>
                </a:highlight>
                <a:latin typeface="Arial"/>
              </a:rPr>
              <a:t>In particular, </a:t>
            </a:r>
            <a:r>
              <a:rPr lang="en-GB">
                <a:highlight>
                  <a:srgbClr val="000000">
                    <a:alpha val="0"/>
                  </a:srgbClr>
                </a:highlight>
                <a:latin typeface="Arial"/>
              </a:rPr>
              <a:t>NSSPS</a:t>
            </a:r>
            <a:r>
              <a:rPr lang="en">
                <a:highlight>
                  <a:srgbClr val="000000">
                    <a:alpha val="0"/>
                  </a:srgbClr>
                </a:highlight>
                <a:latin typeface="Arial"/>
              </a:rPr>
              <a:t> helps countries to ...</a:t>
            </a:r>
            <a:endParaRPr lang="en-GB"/>
          </a:p>
        </p:txBody>
      </p:sp>
      <p:graphicFrame>
        <p:nvGraphicFramePr>
          <p:cNvPr id="4" name="Content Placeholder 2">
            <a:extLst>
              <a:ext uri="{FF2B5EF4-FFF2-40B4-BE49-F238E27FC236}">
                <a16:creationId xmlns:a16="http://schemas.microsoft.com/office/drawing/2014/main" id="{ED48C90D-4EE2-46C5-967F-7C104BAA0251}"/>
              </a:ext>
            </a:extLst>
          </p:cNvPr>
          <p:cNvGraphicFramePr>
            <a:graphicFrameLocks noGrp="1"/>
          </p:cNvGraphicFramePr>
          <p:nvPr>
            <p:ph sz="quarter" idx="13"/>
            <p:extLst>
              <p:ext uri="{D42A27DB-BD31-4B8C-83A1-F6EECF244321}">
                <p14:modId xmlns:p14="http://schemas.microsoft.com/office/powerpoint/2010/main" val="3625658876"/>
              </p:ext>
            </p:extLst>
          </p:nvPr>
        </p:nvGraphicFramePr>
        <p:xfrm>
          <a:off x="1392238" y="1196752"/>
          <a:ext cx="10464800"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38496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highlight>
                  <a:srgbClr val="000000">
                    <a:alpha val="0"/>
                  </a:srgbClr>
                </a:highlight>
                <a:latin typeface="Arial"/>
              </a:rPr>
              <a:t>Also... the development of the </a:t>
            </a:r>
            <a:r>
              <a:rPr lang="en-GB">
                <a:highlight>
                  <a:srgbClr val="000000">
                    <a:alpha val="0"/>
                  </a:srgbClr>
                </a:highlight>
                <a:latin typeface="Arial"/>
              </a:rPr>
              <a:t>NSSPS</a:t>
            </a:r>
            <a:endParaRPr lang="en-GB"/>
          </a:p>
        </p:txBody>
      </p:sp>
      <p:graphicFrame>
        <p:nvGraphicFramePr>
          <p:cNvPr id="4" name="Content Placeholder 2">
            <a:extLst>
              <a:ext uri="{FF2B5EF4-FFF2-40B4-BE49-F238E27FC236}">
                <a16:creationId xmlns:a16="http://schemas.microsoft.com/office/drawing/2014/main" id="{083FA806-EA69-4A4D-A100-BA332CB22A2B}"/>
              </a:ext>
            </a:extLst>
          </p:cNvPr>
          <p:cNvGraphicFramePr>
            <a:graphicFrameLocks noGrp="1"/>
          </p:cNvGraphicFramePr>
          <p:nvPr>
            <p:ph sz="quarter" idx="13"/>
            <p:extLst>
              <p:ext uri="{D42A27DB-BD31-4B8C-83A1-F6EECF244321}">
                <p14:modId xmlns:p14="http://schemas.microsoft.com/office/powerpoint/2010/main" val="1893972504"/>
              </p:ext>
            </p:extLst>
          </p:nvPr>
        </p:nvGraphicFramePr>
        <p:xfrm>
          <a:off x="1392238" y="1341438"/>
          <a:ext cx="10464800" cy="4751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895410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0D22-6BA8-6A55-3593-50A8C6835544}"/>
              </a:ext>
            </a:extLst>
          </p:cNvPr>
          <p:cNvSpPr>
            <a:spLocks noGrp="1"/>
          </p:cNvSpPr>
          <p:nvPr>
            <p:ph type="title"/>
          </p:nvPr>
        </p:nvSpPr>
        <p:spPr/>
        <p:txBody>
          <a:bodyPr/>
          <a:lstStyle/>
          <a:p>
            <a:r>
              <a:rPr lang="en-GB" dirty="0"/>
              <a:t>Uses of data - examples</a:t>
            </a:r>
          </a:p>
        </p:txBody>
      </p:sp>
      <p:sp>
        <p:nvSpPr>
          <p:cNvPr id="3" name="Content Placeholder 2">
            <a:extLst>
              <a:ext uri="{FF2B5EF4-FFF2-40B4-BE49-F238E27FC236}">
                <a16:creationId xmlns:a16="http://schemas.microsoft.com/office/drawing/2014/main" id="{370F7F91-E0BF-9126-9383-462087F1E928}"/>
              </a:ext>
            </a:extLst>
          </p:cNvPr>
          <p:cNvSpPr>
            <a:spLocks noGrp="1"/>
          </p:cNvSpPr>
          <p:nvPr>
            <p:ph idx="1"/>
          </p:nvPr>
        </p:nvSpPr>
        <p:spPr>
          <a:xfrm>
            <a:off x="490538" y="2143126"/>
            <a:ext cx="11210925" cy="3733800"/>
          </a:xfrm>
        </p:spPr>
        <p:txBody>
          <a:bodyPr/>
          <a:lstStyle/>
          <a:p>
            <a:pPr marL="0" indent="0">
              <a:buNone/>
            </a:pPr>
            <a:r>
              <a:rPr lang="en-GB" dirty="0"/>
              <a:t>1. Drafting up and monitoring national plans or strategies</a:t>
            </a:r>
          </a:p>
          <a:p>
            <a:pPr marL="285750" indent="-285750">
              <a:spcBef>
                <a:spcPts val="600"/>
              </a:spcBef>
              <a:buFont typeface="Arial" panose="020B0604020202020204" pitchFamily="34" charset="0"/>
              <a:buChar char="•"/>
            </a:pPr>
            <a:r>
              <a:rPr lang="en-GB" dirty="0">
                <a:solidFill>
                  <a:schemeClr val="accent1">
                    <a:lumMod val="50000"/>
                  </a:schemeClr>
                </a:solidFill>
              </a:rPr>
              <a:t>Goal</a:t>
            </a:r>
            <a:r>
              <a:rPr lang="en-GB" b="0" dirty="0">
                <a:solidFill>
                  <a:schemeClr val="accent1">
                    <a:lumMod val="50000"/>
                  </a:schemeClr>
                </a:solidFill>
              </a:rPr>
              <a:t>: Universal social protection by 2030</a:t>
            </a:r>
          </a:p>
          <a:p>
            <a:pPr marL="285750" indent="-285750">
              <a:spcBef>
                <a:spcPts val="600"/>
              </a:spcBef>
              <a:buFont typeface="Arial" panose="020B0604020202020204" pitchFamily="34" charset="0"/>
              <a:buChar char="•"/>
            </a:pPr>
            <a:r>
              <a:rPr lang="en-GB" dirty="0">
                <a:solidFill>
                  <a:schemeClr val="accent1">
                    <a:lumMod val="50000"/>
                  </a:schemeClr>
                </a:solidFill>
              </a:rPr>
              <a:t>Policies</a:t>
            </a:r>
            <a:r>
              <a:rPr lang="en-GB" b="0" dirty="0">
                <a:solidFill>
                  <a:schemeClr val="accent1">
                    <a:lumMod val="50000"/>
                  </a:schemeClr>
                </a:solidFill>
              </a:rPr>
              <a:t>: Increasing coverage by combining contributory and non-contributory systems</a:t>
            </a:r>
          </a:p>
          <a:p>
            <a:pPr marL="285750" indent="-285750">
              <a:spcBef>
                <a:spcPts val="600"/>
              </a:spcBef>
              <a:buFont typeface="Arial" panose="020B0604020202020204" pitchFamily="34" charset="0"/>
              <a:buChar char="•"/>
            </a:pPr>
            <a:r>
              <a:rPr lang="en-GB" dirty="0">
                <a:solidFill>
                  <a:schemeClr val="accent1">
                    <a:lumMod val="50000"/>
                  </a:schemeClr>
                </a:solidFill>
              </a:rPr>
              <a:t>Monitoring with the indicator</a:t>
            </a:r>
            <a:r>
              <a:rPr lang="en-GB" b="0" dirty="0">
                <a:solidFill>
                  <a:schemeClr val="accent1">
                    <a:lumMod val="50000"/>
                  </a:schemeClr>
                </a:solidFill>
              </a:rPr>
              <a:t>: % of the total population covered by a social protection system or floor</a:t>
            </a:r>
          </a:p>
          <a:p>
            <a:pPr marL="285750" indent="-285750">
              <a:spcBef>
                <a:spcPts val="600"/>
              </a:spcBef>
              <a:buFont typeface="Arial" panose="020B0604020202020204" pitchFamily="34" charset="0"/>
              <a:buChar char="•"/>
            </a:pPr>
            <a:r>
              <a:rPr lang="en-GB" dirty="0">
                <a:solidFill>
                  <a:schemeClr val="accent1">
                    <a:lumMod val="50000"/>
                  </a:schemeClr>
                </a:solidFill>
              </a:rPr>
              <a:t>Current coverage, Target coverage</a:t>
            </a:r>
          </a:p>
          <a:p>
            <a:pPr>
              <a:spcBef>
                <a:spcPts val="600"/>
              </a:spcBef>
            </a:pPr>
            <a:endParaRPr lang="en-GB" b="0" dirty="0">
              <a:solidFill>
                <a:schemeClr val="accent1">
                  <a:lumMod val="50000"/>
                </a:schemeClr>
              </a:solidFill>
            </a:endParaRPr>
          </a:p>
          <a:p>
            <a:pPr>
              <a:spcBef>
                <a:spcPts val="600"/>
              </a:spcBef>
            </a:pPr>
            <a:r>
              <a:rPr lang="en-GB" b="0" dirty="0">
                <a:solidFill>
                  <a:schemeClr val="accent1">
                    <a:lumMod val="50000"/>
                  </a:schemeClr>
                </a:solidFill>
              </a:rPr>
              <a:t>Progressive expansion of social protection schemes</a:t>
            </a:r>
          </a:p>
          <a:p>
            <a:pPr>
              <a:spcBef>
                <a:spcPts val="600"/>
              </a:spcBef>
            </a:pPr>
            <a:r>
              <a:rPr lang="en-GB" b="0" dirty="0">
                <a:solidFill>
                  <a:schemeClr val="accent1">
                    <a:lumMod val="50000"/>
                  </a:schemeClr>
                </a:solidFill>
              </a:rPr>
              <a:t>Monitoring supported by data and statistics</a:t>
            </a:r>
          </a:p>
        </p:txBody>
      </p:sp>
    </p:spTree>
    <p:extLst>
      <p:ext uri="{BB962C8B-B14F-4D97-AF65-F5344CB8AC3E}">
        <p14:creationId xmlns:p14="http://schemas.microsoft.com/office/powerpoint/2010/main" val="2556505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64BDC9-4B5A-9494-6E28-C62F3FA64F5A}"/>
              </a:ext>
            </a:extLst>
          </p:cNvPr>
          <p:cNvSpPr>
            <a:spLocks noGrp="1"/>
          </p:cNvSpPr>
          <p:nvPr>
            <p:ph idx="1"/>
          </p:nvPr>
        </p:nvSpPr>
        <p:spPr>
          <a:xfrm>
            <a:off x="5208607" y="341312"/>
            <a:ext cx="6609145" cy="6466170"/>
          </a:xfrm>
        </p:spPr>
        <p:txBody>
          <a:bodyPr/>
          <a:lstStyle/>
          <a:p>
            <a:pPr algn="just"/>
            <a:r>
              <a:rPr lang="en-GB" b="0" dirty="0">
                <a:solidFill>
                  <a:schemeClr val="accent1">
                    <a:lumMod val="75000"/>
                  </a:schemeClr>
                </a:solidFill>
              </a:rPr>
              <a:t>Social security is one of the rights enshrined in the Constitution of the Republic of Cabo Verde, and it is the responsibility of the State, through the national social protection policy, to promote the development of a culture of national and group solidarity, ensure the basic rights of citizens, and guarantee equal opportunities for all. […]</a:t>
            </a:r>
          </a:p>
          <a:p>
            <a:pPr algn="just"/>
            <a:r>
              <a:rPr lang="en-GB" dirty="0">
                <a:solidFill>
                  <a:schemeClr val="accent1">
                    <a:lumMod val="75000"/>
                  </a:schemeClr>
                </a:solidFill>
              </a:rPr>
              <a:t>According to the National Social Protection Bulletin, </a:t>
            </a:r>
            <a:r>
              <a:rPr lang="en-GB" b="0" dirty="0">
                <a:solidFill>
                  <a:schemeClr val="accent1">
                    <a:lumMod val="75000"/>
                  </a:schemeClr>
                </a:solidFill>
              </a:rPr>
              <a:t>in 2020, about 286,006 people, or 51 out of every 100, received at least one monetary social protection benefit from contributory or non-contributory schemes. The vast majority (88%) of covered individuals are in the non-contributory scheme, and women make up the majority (54.6%) of the covered population.[…]</a:t>
            </a:r>
          </a:p>
          <a:p>
            <a:pPr algn="just"/>
            <a:r>
              <a:rPr lang="en-GB" b="0" dirty="0">
                <a:solidFill>
                  <a:schemeClr val="accent1">
                    <a:lumMod val="75000"/>
                  </a:schemeClr>
                </a:solidFill>
              </a:rPr>
              <a:t>52.7% of people with severe disabilities receive disability benefits, 7.3% of the unemployed receive unemployment benefits, and about 69.8% of the elderly population aged 60 or older receive at least one monetary benefit, whether for old age, disability, or survivor benefits. […]</a:t>
            </a:r>
          </a:p>
          <a:p>
            <a:endParaRPr lang="en-GB" b="0" dirty="0">
              <a:solidFill>
                <a:schemeClr val="accent1">
                  <a:lumMod val="75000"/>
                </a:schemeClr>
              </a:solidFill>
            </a:endParaRPr>
          </a:p>
          <a:p>
            <a:endParaRPr lang="en-GB" b="0" dirty="0">
              <a:solidFill>
                <a:schemeClr val="accent1">
                  <a:lumMod val="75000"/>
                </a:schemeClr>
              </a:solidFill>
            </a:endParaRPr>
          </a:p>
        </p:txBody>
      </p:sp>
      <p:sp>
        <p:nvSpPr>
          <p:cNvPr id="4" name="Date Placeholder 3">
            <a:extLst>
              <a:ext uri="{FF2B5EF4-FFF2-40B4-BE49-F238E27FC236}">
                <a16:creationId xmlns:a16="http://schemas.microsoft.com/office/drawing/2014/main" id="{B3A2E103-8CE3-2D17-C2DC-691A0F5B792E}"/>
              </a:ext>
            </a:extLst>
          </p:cNvPr>
          <p:cNvSpPr>
            <a:spLocks noGrp="1"/>
          </p:cNvSpPr>
          <p:nvPr>
            <p:ph type="dt" sz="half" idx="10"/>
          </p:nvPr>
        </p:nvSpPr>
        <p:spPr/>
        <p:txBody>
          <a:bodyPr/>
          <a:lstStyle/>
          <a:p>
            <a:pPr>
              <a:defRPr/>
            </a:pPr>
            <a:r>
              <a:rPr lang="en-GB"/>
              <a:t>Date: Monday / 01 / October / 2019</a:t>
            </a:r>
          </a:p>
        </p:txBody>
      </p:sp>
      <p:sp>
        <p:nvSpPr>
          <p:cNvPr id="5" name="Footer Placeholder 4">
            <a:extLst>
              <a:ext uri="{FF2B5EF4-FFF2-40B4-BE49-F238E27FC236}">
                <a16:creationId xmlns:a16="http://schemas.microsoft.com/office/drawing/2014/main" id="{DB09C454-0676-549B-3E68-E4D1059BA9E7}"/>
              </a:ext>
            </a:extLst>
          </p:cNvPr>
          <p:cNvSpPr>
            <a:spLocks noGrp="1"/>
          </p:cNvSpPr>
          <p:nvPr>
            <p:ph type="ftr" sz="quarter" idx="11"/>
          </p:nvPr>
        </p:nvSpPr>
        <p:spPr/>
        <p:txBody>
          <a:bodyPr/>
          <a:lstStyle/>
          <a:p>
            <a:pPr>
              <a:defRPr/>
            </a:pPr>
            <a:r>
              <a:rPr lang="en-GB"/>
              <a:t>Advancing social justice, promoting decent work</a:t>
            </a:r>
          </a:p>
        </p:txBody>
      </p:sp>
      <p:sp>
        <p:nvSpPr>
          <p:cNvPr id="6" name="Slide Number Placeholder 5">
            <a:extLst>
              <a:ext uri="{FF2B5EF4-FFF2-40B4-BE49-F238E27FC236}">
                <a16:creationId xmlns:a16="http://schemas.microsoft.com/office/drawing/2014/main" id="{C733D1C8-A412-569A-CC28-655A4013718A}"/>
              </a:ext>
            </a:extLst>
          </p:cNvPr>
          <p:cNvSpPr>
            <a:spLocks noGrp="1"/>
          </p:cNvSpPr>
          <p:nvPr>
            <p:ph type="sldNum" sz="quarter" idx="12"/>
          </p:nvPr>
        </p:nvSpPr>
        <p:spPr/>
        <p:txBody>
          <a:bodyPr/>
          <a:lstStyle/>
          <a:p>
            <a:pPr>
              <a:defRPr/>
            </a:pPr>
            <a:fld id="{DAC62D61-8EFA-4508-98DC-90F7DEB328C5}" type="slidenum">
              <a:rPr lang="en-GB" smtClean="0"/>
              <a:pPr>
                <a:defRPr/>
              </a:pPr>
              <a:t>34</a:t>
            </a:fld>
            <a:endParaRPr lang="en-GB"/>
          </a:p>
        </p:txBody>
      </p:sp>
      <p:pic>
        <p:nvPicPr>
          <p:cNvPr id="7" name="Picture 6">
            <a:extLst>
              <a:ext uri="{FF2B5EF4-FFF2-40B4-BE49-F238E27FC236}">
                <a16:creationId xmlns:a16="http://schemas.microsoft.com/office/drawing/2014/main" id="{B7CEBB3D-9E96-2D80-8919-693EC3D2CD61}"/>
              </a:ext>
            </a:extLst>
          </p:cNvPr>
          <p:cNvPicPr>
            <a:picLocks noChangeAspect="1"/>
          </p:cNvPicPr>
          <p:nvPr/>
        </p:nvPicPr>
        <p:blipFill>
          <a:blip r:embed="rId2"/>
          <a:stretch>
            <a:fillRect/>
          </a:stretch>
        </p:blipFill>
        <p:spPr>
          <a:xfrm>
            <a:off x="0" y="341312"/>
            <a:ext cx="4993676" cy="6466170"/>
          </a:xfrm>
          <a:prstGeom prst="rect">
            <a:avLst/>
          </a:prstGeom>
        </p:spPr>
      </p:pic>
    </p:spTree>
    <p:extLst>
      <p:ext uri="{BB962C8B-B14F-4D97-AF65-F5344CB8AC3E}">
        <p14:creationId xmlns:p14="http://schemas.microsoft.com/office/powerpoint/2010/main" val="268629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B24CF1-1FA3-FC58-F3EB-0B710D94E2AF}"/>
              </a:ext>
            </a:extLst>
          </p:cNvPr>
          <p:cNvSpPr>
            <a:spLocks noGrp="1"/>
          </p:cNvSpPr>
          <p:nvPr>
            <p:ph idx="1"/>
          </p:nvPr>
        </p:nvSpPr>
        <p:spPr>
          <a:xfrm>
            <a:off x="5440101" y="243069"/>
            <a:ext cx="6261362" cy="6516546"/>
          </a:xfrm>
        </p:spPr>
        <p:txBody>
          <a:bodyPr/>
          <a:lstStyle/>
          <a:p>
            <a:pPr>
              <a:spcBef>
                <a:spcPts val="1800"/>
              </a:spcBef>
            </a:pPr>
            <a:r>
              <a:rPr lang="en-GB" b="0" dirty="0">
                <a:solidFill>
                  <a:schemeClr val="accent1">
                    <a:lumMod val="75000"/>
                  </a:schemeClr>
                </a:solidFill>
              </a:rPr>
              <a:t>Within the framework of PEDS II and in line with the Decent Work Agenda, the Strategic Social Protection Plan 2022-2026 will contribute to reducing poverty, vulnerability, inequality, and regional disparities, aiming for the </a:t>
            </a:r>
            <a:r>
              <a:rPr lang="en-GB" dirty="0">
                <a:solidFill>
                  <a:schemeClr val="accent1">
                    <a:lumMod val="75000"/>
                  </a:schemeClr>
                </a:solidFill>
              </a:rPr>
              <a:t>universalisation of social protection coverage</a:t>
            </a:r>
            <a:r>
              <a:rPr lang="en-GB" b="0" dirty="0">
                <a:solidFill>
                  <a:schemeClr val="accent1">
                    <a:lumMod val="75000"/>
                  </a:schemeClr>
                </a:solidFill>
              </a:rPr>
              <a:t>. This aligns with Cabo Verde Ambition 2030, promoting decent work while strengthening social and political stability in the country. Thus, by 2026, PEDS II aims to:</a:t>
            </a:r>
          </a:p>
          <a:p>
            <a:pPr marL="285750" indent="-285750">
              <a:spcBef>
                <a:spcPts val="1800"/>
              </a:spcBef>
              <a:buFont typeface="Arial" panose="020B0604020202020204" pitchFamily="34" charset="0"/>
              <a:buChar char="•"/>
            </a:pPr>
            <a:r>
              <a:rPr lang="en-GB" b="0" dirty="0">
                <a:solidFill>
                  <a:schemeClr val="accent1">
                    <a:lumMod val="75000"/>
                  </a:schemeClr>
                </a:solidFill>
              </a:rPr>
              <a:t>Increase </a:t>
            </a:r>
            <a:r>
              <a:rPr lang="en-GB" dirty="0">
                <a:solidFill>
                  <a:schemeClr val="accent1">
                    <a:lumMod val="75000"/>
                  </a:schemeClr>
                </a:solidFill>
              </a:rPr>
              <a:t>Social Pension coverage </a:t>
            </a:r>
            <a:r>
              <a:rPr lang="en-GB" b="0" dirty="0">
                <a:solidFill>
                  <a:schemeClr val="accent1">
                    <a:lumMod val="75000"/>
                  </a:schemeClr>
                </a:solidFill>
              </a:rPr>
              <a:t>to 56.8% for elderly people and persons with disabilities in groups I, II, and III of the Single Social Registry;</a:t>
            </a:r>
          </a:p>
          <a:p>
            <a:pPr marL="285750" indent="-285750">
              <a:spcBef>
                <a:spcPts val="1800"/>
              </a:spcBef>
              <a:buFont typeface="Arial" panose="020B0604020202020204" pitchFamily="34" charset="0"/>
              <a:buChar char="•"/>
            </a:pPr>
            <a:r>
              <a:rPr lang="en-GB" b="0" dirty="0">
                <a:solidFill>
                  <a:schemeClr val="accent1">
                    <a:lumMod val="75000"/>
                  </a:schemeClr>
                </a:solidFill>
              </a:rPr>
              <a:t>Increase the proportion of </a:t>
            </a:r>
            <a:r>
              <a:rPr lang="en-GB" dirty="0">
                <a:solidFill>
                  <a:schemeClr val="accent1">
                    <a:lumMod val="75000"/>
                  </a:schemeClr>
                </a:solidFill>
              </a:rPr>
              <a:t>employed individuals covered by the Contributory Scheme </a:t>
            </a:r>
            <a:r>
              <a:rPr lang="en-GB" b="0" dirty="0">
                <a:solidFill>
                  <a:schemeClr val="accent1">
                    <a:lumMod val="75000"/>
                  </a:schemeClr>
                </a:solidFill>
              </a:rPr>
              <a:t>to 66% and achieve a 90% collection rate and user satisfaction level;</a:t>
            </a:r>
          </a:p>
          <a:p>
            <a:pPr marL="285750" indent="-285750">
              <a:spcBef>
                <a:spcPts val="1800"/>
              </a:spcBef>
              <a:buFont typeface="Arial" panose="020B0604020202020204" pitchFamily="34" charset="0"/>
              <a:buChar char="•"/>
            </a:pPr>
            <a:r>
              <a:rPr lang="en-GB" b="0" dirty="0">
                <a:solidFill>
                  <a:schemeClr val="accent1">
                    <a:lumMod val="75000"/>
                  </a:schemeClr>
                </a:solidFill>
              </a:rPr>
              <a:t>Raise </a:t>
            </a:r>
            <a:r>
              <a:rPr lang="en-GB" dirty="0">
                <a:solidFill>
                  <a:schemeClr val="accent1">
                    <a:lumMod val="75000"/>
                  </a:schemeClr>
                </a:solidFill>
              </a:rPr>
              <a:t>School Canteen coverage </a:t>
            </a:r>
            <a:r>
              <a:rPr lang="en-GB" b="0" dirty="0">
                <a:solidFill>
                  <a:schemeClr val="accent1">
                    <a:lumMod val="75000"/>
                  </a:schemeClr>
                </a:solidFill>
              </a:rPr>
              <a:t>to 95% and increase </a:t>
            </a:r>
            <a:r>
              <a:rPr lang="en-GB" dirty="0">
                <a:solidFill>
                  <a:schemeClr val="accent1">
                    <a:lumMod val="75000"/>
                  </a:schemeClr>
                </a:solidFill>
              </a:rPr>
              <a:t>Scholarship coverage </a:t>
            </a:r>
            <a:r>
              <a:rPr lang="en-GB" b="0" dirty="0">
                <a:solidFill>
                  <a:schemeClr val="accent1">
                    <a:lumMod val="75000"/>
                  </a:schemeClr>
                </a:solidFill>
              </a:rPr>
              <a:t>to 40% for young people aged 18 to 24 attending higher education, regardless of their municipality of residence.</a:t>
            </a:r>
          </a:p>
          <a:p>
            <a:pPr>
              <a:spcBef>
                <a:spcPts val="1800"/>
              </a:spcBef>
            </a:pPr>
            <a:r>
              <a:rPr lang="en-GB" b="0" dirty="0">
                <a:solidFill>
                  <a:schemeClr val="accent1">
                    <a:lumMod val="75000"/>
                  </a:schemeClr>
                </a:solidFill>
              </a:rPr>
              <a:t>	[…]</a:t>
            </a:r>
          </a:p>
          <a:p>
            <a:pPr>
              <a:spcBef>
                <a:spcPts val="1800"/>
              </a:spcBef>
            </a:pPr>
            <a:endParaRPr lang="en-GB" b="0" dirty="0">
              <a:solidFill>
                <a:schemeClr val="accent1">
                  <a:lumMod val="75000"/>
                </a:schemeClr>
              </a:solidFill>
            </a:endParaRPr>
          </a:p>
        </p:txBody>
      </p:sp>
      <p:sp>
        <p:nvSpPr>
          <p:cNvPr id="4" name="Date Placeholder 3">
            <a:extLst>
              <a:ext uri="{FF2B5EF4-FFF2-40B4-BE49-F238E27FC236}">
                <a16:creationId xmlns:a16="http://schemas.microsoft.com/office/drawing/2014/main" id="{BF8ECF60-D4D5-F571-E30A-5457AE079F40}"/>
              </a:ext>
            </a:extLst>
          </p:cNvPr>
          <p:cNvSpPr>
            <a:spLocks noGrp="1"/>
          </p:cNvSpPr>
          <p:nvPr>
            <p:ph type="dt" sz="half" idx="10"/>
          </p:nvPr>
        </p:nvSpPr>
        <p:spPr/>
        <p:txBody>
          <a:bodyPr/>
          <a:lstStyle/>
          <a:p>
            <a:pPr>
              <a:defRPr/>
            </a:pPr>
            <a:r>
              <a:rPr lang="en-GB"/>
              <a:t>Date: Monday / 01 / October / 2019</a:t>
            </a:r>
          </a:p>
        </p:txBody>
      </p:sp>
      <p:sp>
        <p:nvSpPr>
          <p:cNvPr id="5" name="Footer Placeholder 4">
            <a:extLst>
              <a:ext uri="{FF2B5EF4-FFF2-40B4-BE49-F238E27FC236}">
                <a16:creationId xmlns:a16="http://schemas.microsoft.com/office/drawing/2014/main" id="{D941C50D-A1B1-12BA-DA36-DB2328ECA5A4}"/>
              </a:ext>
            </a:extLst>
          </p:cNvPr>
          <p:cNvSpPr>
            <a:spLocks noGrp="1"/>
          </p:cNvSpPr>
          <p:nvPr>
            <p:ph type="ftr" sz="quarter" idx="11"/>
          </p:nvPr>
        </p:nvSpPr>
        <p:spPr/>
        <p:txBody>
          <a:bodyPr/>
          <a:lstStyle/>
          <a:p>
            <a:pPr>
              <a:defRPr/>
            </a:pPr>
            <a:r>
              <a:rPr lang="en-GB"/>
              <a:t>Advancing social justice, promoting decent work</a:t>
            </a:r>
          </a:p>
        </p:txBody>
      </p:sp>
      <p:pic>
        <p:nvPicPr>
          <p:cNvPr id="8" name="Picture 7">
            <a:extLst>
              <a:ext uri="{FF2B5EF4-FFF2-40B4-BE49-F238E27FC236}">
                <a16:creationId xmlns:a16="http://schemas.microsoft.com/office/drawing/2014/main" id="{6ED3BA93-6895-5B28-A1F1-DEB855CB471F}"/>
              </a:ext>
            </a:extLst>
          </p:cNvPr>
          <p:cNvPicPr>
            <a:picLocks noChangeAspect="1"/>
          </p:cNvPicPr>
          <p:nvPr/>
        </p:nvPicPr>
        <p:blipFill>
          <a:blip r:embed="rId2"/>
          <a:stretch>
            <a:fillRect/>
          </a:stretch>
        </p:blipFill>
        <p:spPr>
          <a:xfrm>
            <a:off x="0" y="0"/>
            <a:ext cx="5280660" cy="6858000"/>
          </a:xfrm>
          <a:prstGeom prst="rect">
            <a:avLst/>
          </a:prstGeom>
        </p:spPr>
      </p:pic>
    </p:spTree>
    <p:extLst>
      <p:ext uri="{BB962C8B-B14F-4D97-AF65-F5344CB8AC3E}">
        <p14:creationId xmlns:p14="http://schemas.microsoft.com/office/powerpoint/2010/main" val="1121275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5AD0500-5188-EE7F-F1DB-3509E67F4C52}"/>
              </a:ext>
            </a:extLst>
          </p:cNvPr>
          <p:cNvSpPr>
            <a:spLocks noGrp="1"/>
          </p:cNvSpPr>
          <p:nvPr>
            <p:ph type="title"/>
          </p:nvPr>
        </p:nvSpPr>
        <p:spPr/>
        <p:txBody>
          <a:bodyPr/>
          <a:lstStyle/>
          <a:p>
            <a:endParaRPr lang="en-GB"/>
          </a:p>
        </p:txBody>
      </p:sp>
      <p:sp>
        <p:nvSpPr>
          <p:cNvPr id="13" name="Content Placeholder 12">
            <a:extLst>
              <a:ext uri="{FF2B5EF4-FFF2-40B4-BE49-F238E27FC236}">
                <a16:creationId xmlns:a16="http://schemas.microsoft.com/office/drawing/2014/main" id="{CA793F22-DAC6-83D6-D75F-173E706CA653}"/>
              </a:ext>
            </a:extLst>
          </p:cNvPr>
          <p:cNvSpPr>
            <a:spLocks noGrp="1"/>
          </p:cNvSpPr>
          <p:nvPr>
            <p:ph sz="half" idx="1"/>
          </p:nvPr>
        </p:nvSpPr>
        <p:spPr>
          <a:xfrm>
            <a:off x="490538" y="2393950"/>
            <a:ext cx="5360400" cy="4377240"/>
          </a:xfrm>
        </p:spPr>
        <p:txBody>
          <a:bodyPr/>
          <a:lstStyle/>
          <a:p>
            <a:r>
              <a:rPr lang="en-GB" dirty="0"/>
              <a:t>2. Contributory System: Actuarial Evaluations and Pension Reforms</a:t>
            </a:r>
            <a:br>
              <a:rPr lang="en-GB" dirty="0"/>
            </a:br>
            <a:br>
              <a:rPr lang="en-GB" dirty="0"/>
            </a:br>
            <a:r>
              <a:rPr lang="en-GB" b="0" dirty="0">
                <a:solidFill>
                  <a:schemeClr val="accent1">
                    <a:lumMod val="75000"/>
                  </a:schemeClr>
                </a:solidFill>
              </a:rPr>
              <a:t>Increase in retirement age?</a:t>
            </a:r>
            <a:br>
              <a:rPr lang="en-GB" b="0" dirty="0">
                <a:solidFill>
                  <a:schemeClr val="accent1">
                    <a:lumMod val="75000"/>
                  </a:schemeClr>
                </a:solidFill>
              </a:rPr>
            </a:br>
            <a:r>
              <a:rPr lang="en-GB" b="0" dirty="0">
                <a:solidFill>
                  <a:schemeClr val="accent1">
                    <a:lumMod val="75000"/>
                  </a:schemeClr>
                </a:solidFill>
              </a:rPr>
              <a:t>Increase in contributions?</a:t>
            </a:r>
            <a:br>
              <a:rPr lang="en-GB" b="0" dirty="0">
                <a:solidFill>
                  <a:schemeClr val="accent1">
                    <a:lumMod val="75000"/>
                  </a:schemeClr>
                </a:solidFill>
              </a:rPr>
            </a:br>
            <a:r>
              <a:rPr lang="en-GB" b="0" dirty="0">
                <a:solidFill>
                  <a:schemeClr val="accent1">
                    <a:lumMod val="75000"/>
                  </a:schemeClr>
                </a:solidFill>
              </a:rPr>
              <a:t>Increase in contribution period?</a:t>
            </a:r>
            <a:br>
              <a:rPr lang="en-GB" b="0" dirty="0">
                <a:solidFill>
                  <a:schemeClr val="accent1">
                    <a:lumMod val="75000"/>
                  </a:schemeClr>
                </a:solidFill>
              </a:rPr>
            </a:br>
            <a:r>
              <a:rPr lang="en-GB" b="0" dirty="0">
                <a:solidFill>
                  <a:schemeClr val="accent1">
                    <a:lumMod val="75000"/>
                  </a:schemeClr>
                </a:solidFill>
              </a:rPr>
              <a:t>Increase in pension/benefit level?</a:t>
            </a:r>
            <a:br>
              <a:rPr lang="en-GB" b="0" dirty="0">
                <a:solidFill>
                  <a:schemeClr val="accent1">
                    <a:lumMod val="75000"/>
                  </a:schemeClr>
                </a:solidFill>
              </a:rPr>
            </a:br>
            <a:r>
              <a:rPr lang="en-GB" b="0" dirty="0">
                <a:solidFill>
                  <a:schemeClr val="accent1">
                    <a:lumMod val="75000"/>
                  </a:schemeClr>
                </a:solidFill>
              </a:rPr>
              <a:t>Include more healthcare services? &amp;</a:t>
            </a:r>
            <a:br>
              <a:rPr lang="en-GB" b="0" dirty="0">
                <a:solidFill>
                  <a:schemeClr val="accent1">
                    <a:lumMod val="75000"/>
                  </a:schemeClr>
                </a:solidFill>
              </a:rPr>
            </a:br>
            <a:r>
              <a:rPr lang="en-GB" b="0" dirty="0">
                <a:solidFill>
                  <a:schemeClr val="accent1">
                    <a:lumMod val="75000"/>
                  </a:schemeClr>
                </a:solidFill>
              </a:rPr>
              <a:t>Maintain contribution rates (e.g. Cyprus)?</a:t>
            </a:r>
            <a:br>
              <a:rPr lang="en-GB" b="0" dirty="0">
                <a:solidFill>
                  <a:schemeClr val="accent1">
                    <a:lumMod val="75000"/>
                  </a:schemeClr>
                </a:solidFill>
              </a:rPr>
            </a:br>
            <a:r>
              <a:rPr lang="en-GB" b="0" dirty="0">
                <a:solidFill>
                  <a:schemeClr val="accent1">
                    <a:lumMod val="75000"/>
                  </a:schemeClr>
                </a:solidFill>
              </a:rPr>
              <a:t>Decrease in retirement age?</a:t>
            </a:r>
          </a:p>
          <a:p>
            <a:r>
              <a:rPr lang="en-GB" b="0" dirty="0">
                <a:solidFill>
                  <a:schemeClr val="accent1">
                    <a:lumMod val="75000"/>
                  </a:schemeClr>
                </a:solidFill>
              </a:rPr>
              <a:t>Example: </a:t>
            </a:r>
            <a:br>
              <a:rPr lang="en-GB" b="0" dirty="0">
                <a:solidFill>
                  <a:schemeClr val="accent1">
                    <a:lumMod val="75000"/>
                  </a:schemeClr>
                </a:solidFill>
              </a:rPr>
            </a:br>
            <a:r>
              <a:rPr lang="en-GB" b="0" dirty="0">
                <a:solidFill>
                  <a:schemeClr val="accent1">
                    <a:lumMod val="75000"/>
                  </a:schemeClr>
                </a:solidFill>
              </a:rPr>
              <a:t>Uruguay, from 65 years to 58 years for unemployed individuals without coverage from another benefit.</a:t>
            </a:r>
          </a:p>
        </p:txBody>
      </p:sp>
      <p:sp>
        <p:nvSpPr>
          <p:cNvPr id="14" name="Content Placeholder 13">
            <a:extLst>
              <a:ext uri="{FF2B5EF4-FFF2-40B4-BE49-F238E27FC236}">
                <a16:creationId xmlns:a16="http://schemas.microsoft.com/office/drawing/2014/main" id="{2C4A35A9-0118-3552-0984-7438D60F16D6}"/>
              </a:ext>
            </a:extLst>
          </p:cNvPr>
          <p:cNvSpPr>
            <a:spLocks noGrp="1"/>
          </p:cNvSpPr>
          <p:nvPr>
            <p:ph sz="half" idx="2"/>
          </p:nvPr>
        </p:nvSpPr>
        <p:spPr>
          <a:xfrm>
            <a:off x="6341062" y="2393949"/>
            <a:ext cx="5360400" cy="4377240"/>
          </a:xfrm>
        </p:spPr>
        <p:txBody>
          <a:bodyPr/>
          <a:lstStyle/>
          <a:p>
            <a:r>
              <a:rPr lang="en-GB" dirty="0"/>
              <a:t>3. Non-Contributory System: Adjustments or New Assistance Programs</a:t>
            </a:r>
            <a:br>
              <a:rPr lang="en-GB" b="0" dirty="0">
                <a:solidFill>
                  <a:schemeClr val="accent1">
                    <a:lumMod val="75000"/>
                  </a:schemeClr>
                </a:solidFill>
              </a:rPr>
            </a:br>
            <a:br>
              <a:rPr lang="en-GB" b="0" dirty="0">
                <a:solidFill>
                  <a:schemeClr val="accent1">
                    <a:lumMod val="75000"/>
                  </a:schemeClr>
                </a:solidFill>
              </a:rPr>
            </a:br>
            <a:r>
              <a:rPr lang="en-GB" b="0" dirty="0">
                <a:solidFill>
                  <a:schemeClr val="accent1">
                    <a:lumMod val="75000"/>
                  </a:schemeClr>
                </a:solidFill>
              </a:rPr>
              <a:t>Target population? Criteria? Evolution?</a:t>
            </a:r>
            <a:br>
              <a:rPr lang="en-GB" b="0" dirty="0">
                <a:solidFill>
                  <a:schemeClr val="accent1">
                    <a:lumMod val="75000"/>
                  </a:schemeClr>
                </a:solidFill>
              </a:rPr>
            </a:br>
            <a:r>
              <a:rPr lang="en-GB" b="0" dirty="0">
                <a:solidFill>
                  <a:schemeClr val="accent1">
                    <a:lumMod val="75000"/>
                  </a:schemeClr>
                </a:solidFill>
              </a:rPr>
              <a:t>What is the benefit level?</a:t>
            </a:r>
            <a:br>
              <a:rPr lang="en-GB" b="0" dirty="0">
                <a:solidFill>
                  <a:schemeClr val="accent1">
                    <a:lumMod val="75000"/>
                  </a:schemeClr>
                </a:solidFill>
              </a:rPr>
            </a:br>
            <a:r>
              <a:rPr lang="en-GB" b="0" dirty="0">
                <a:solidFill>
                  <a:schemeClr val="accent1">
                    <a:lumMod val="75000"/>
                  </a:schemeClr>
                </a:solidFill>
              </a:rPr>
              <a:t>Duration and payment method?</a:t>
            </a:r>
            <a:br>
              <a:rPr lang="en-GB" b="0" dirty="0">
                <a:solidFill>
                  <a:schemeClr val="accent1">
                    <a:lumMod val="75000"/>
                  </a:schemeClr>
                </a:solidFill>
              </a:rPr>
            </a:br>
            <a:r>
              <a:rPr lang="en-GB" b="0" dirty="0">
                <a:solidFill>
                  <a:schemeClr val="accent1">
                    <a:lumMod val="75000"/>
                  </a:schemeClr>
                </a:solidFill>
              </a:rPr>
              <a:t>How much does the program cost?</a:t>
            </a:r>
            <a:br>
              <a:rPr lang="en-GB" b="0" dirty="0">
                <a:solidFill>
                  <a:schemeClr val="accent1">
                    <a:lumMod val="75000"/>
                  </a:schemeClr>
                </a:solidFill>
              </a:rPr>
            </a:br>
            <a:r>
              <a:rPr lang="en-GB" b="0" dirty="0">
                <a:solidFill>
                  <a:schemeClr val="accent1">
                    <a:lumMod val="75000"/>
                  </a:schemeClr>
                </a:solidFill>
              </a:rPr>
              <a:t>What is the implementation pace?</a:t>
            </a:r>
            <a:br>
              <a:rPr lang="en-GB" b="0" dirty="0">
                <a:solidFill>
                  <a:schemeClr val="accent1">
                    <a:lumMod val="75000"/>
                  </a:schemeClr>
                </a:solidFill>
              </a:rPr>
            </a:br>
            <a:r>
              <a:rPr lang="en-GB" b="0" dirty="0">
                <a:solidFill>
                  <a:schemeClr val="accent1">
                    <a:lumMod val="75000"/>
                  </a:schemeClr>
                </a:solidFill>
              </a:rPr>
              <a:t>Expected coverage rate?</a:t>
            </a:r>
          </a:p>
          <a:p>
            <a:r>
              <a:rPr lang="en-GB" b="0" dirty="0">
                <a:solidFill>
                  <a:schemeClr val="accent1">
                    <a:lumMod val="75000"/>
                  </a:schemeClr>
                </a:solidFill>
              </a:rPr>
              <a:t>Example:</a:t>
            </a:r>
            <a:br>
              <a:rPr lang="en-GB" b="0" dirty="0">
                <a:solidFill>
                  <a:schemeClr val="accent1">
                    <a:lumMod val="75000"/>
                  </a:schemeClr>
                </a:solidFill>
              </a:rPr>
            </a:br>
            <a:r>
              <a:rPr lang="en-GB" b="0" dirty="0">
                <a:solidFill>
                  <a:schemeClr val="accent1">
                    <a:lumMod val="75000"/>
                  </a:schemeClr>
                </a:solidFill>
              </a:rPr>
              <a:t>Increase Social Pension coverage to 56.8% for elderly people and persons with disabilities in groups I, II, and III of the Single Social Registry;</a:t>
            </a:r>
          </a:p>
          <a:p>
            <a:endParaRPr lang="en-GB" b="0" dirty="0">
              <a:solidFill>
                <a:schemeClr val="accent1">
                  <a:lumMod val="75000"/>
                </a:schemeClr>
              </a:solidFill>
            </a:endParaRPr>
          </a:p>
          <a:p>
            <a:endParaRPr lang="en-GB" dirty="0"/>
          </a:p>
        </p:txBody>
      </p:sp>
      <p:sp>
        <p:nvSpPr>
          <p:cNvPr id="6" name="Slide Number Placeholder 5">
            <a:extLst>
              <a:ext uri="{FF2B5EF4-FFF2-40B4-BE49-F238E27FC236}">
                <a16:creationId xmlns:a16="http://schemas.microsoft.com/office/drawing/2014/main" id="{853B6B2A-F9D4-D7FA-2BC5-ECD5579504E8}"/>
              </a:ext>
            </a:extLst>
          </p:cNvPr>
          <p:cNvSpPr>
            <a:spLocks noGrp="1"/>
          </p:cNvSpPr>
          <p:nvPr>
            <p:ph type="sldNum" sz="quarter" idx="12"/>
          </p:nvPr>
        </p:nvSpPr>
        <p:spPr/>
        <p:txBody>
          <a:bodyPr/>
          <a:lstStyle/>
          <a:p>
            <a:fld id="{DAC62D61-8EFA-4508-98DC-90F7DEB328C5}" type="slidenum">
              <a:rPr lang="en-GB" smtClean="0"/>
              <a:pPr/>
              <a:t>36</a:t>
            </a:fld>
            <a:endParaRPr lang="en-GB"/>
          </a:p>
        </p:txBody>
      </p:sp>
      <p:sp>
        <p:nvSpPr>
          <p:cNvPr id="15" name="Content Placeholder 2">
            <a:extLst>
              <a:ext uri="{FF2B5EF4-FFF2-40B4-BE49-F238E27FC236}">
                <a16:creationId xmlns:a16="http://schemas.microsoft.com/office/drawing/2014/main" id="{AFFF8800-1986-1506-3F86-F55D0C7807CE}"/>
              </a:ext>
            </a:extLst>
          </p:cNvPr>
          <p:cNvSpPr txBox="1">
            <a:spLocks/>
          </p:cNvSpPr>
          <p:nvPr/>
        </p:nvSpPr>
        <p:spPr>
          <a:xfrm>
            <a:off x="981076" y="1687512"/>
            <a:ext cx="5360400" cy="4250690"/>
          </a:xfrm>
          <a:prstGeom prst="rect">
            <a:avLst/>
          </a:prstGeom>
        </p:spPr>
        <p:txBody>
          <a:bodyPr/>
          <a:lstStyle>
            <a:lvl1pPr marL="342900" indent="-342900" algn="l" rtl="0" fontAlgn="base">
              <a:spcBef>
                <a:spcPct val="20000"/>
              </a:spcBef>
              <a:spcAft>
                <a:spcPct val="0"/>
              </a:spcAft>
              <a:buClr>
                <a:srgbClr val="F2650E"/>
              </a:buClr>
              <a:buFont typeface="Wingdings" charset="2"/>
              <a:buChar char="§"/>
              <a:defRPr sz="3000">
                <a:solidFill>
                  <a:schemeClr val="tx1"/>
                </a:solidFill>
                <a:latin typeface="+mn-lt"/>
                <a:ea typeface="+mn-ea"/>
                <a:cs typeface="+mn-cs"/>
              </a:defRPr>
            </a:lvl1pPr>
            <a:lvl2pPr marL="742950" indent="-285750" algn="l" rtl="0" fontAlgn="base">
              <a:spcBef>
                <a:spcPct val="20000"/>
              </a:spcBef>
              <a:spcAft>
                <a:spcPct val="0"/>
              </a:spcAft>
              <a:buClr>
                <a:srgbClr val="0099FF"/>
              </a:buClr>
              <a:buSzPct val="120000"/>
              <a:buChar char="•"/>
              <a:defRPr sz="2800">
                <a:solidFill>
                  <a:schemeClr val="tx1"/>
                </a:solidFill>
                <a:latin typeface="Arial" charset="0"/>
                <a:ea typeface="+mn-ea"/>
                <a:cs typeface="Arial" charset="0"/>
              </a:defRPr>
            </a:lvl2pPr>
            <a:lvl3pPr marL="1143000" indent="-228600" algn="l" rtl="0" fontAlgn="base">
              <a:spcBef>
                <a:spcPct val="20000"/>
              </a:spcBef>
              <a:spcAft>
                <a:spcPct val="0"/>
              </a:spcAft>
              <a:buClr>
                <a:srgbClr val="0099FF"/>
              </a:buClr>
              <a:buSzPct val="80000"/>
              <a:buFont typeface="Wingdings" charset="2"/>
              <a:buChar char="Ø"/>
              <a:defRPr sz="2400">
                <a:solidFill>
                  <a:schemeClr val="tx1"/>
                </a:solidFill>
                <a:latin typeface="Arial" charset="0"/>
                <a:ea typeface="+mn-ea"/>
                <a:cs typeface="Arial" charset="0"/>
              </a:defRPr>
            </a:lvl3pPr>
            <a:lvl4pPr marL="1600200" indent="-228600" algn="l" rtl="0" fontAlgn="base">
              <a:spcBef>
                <a:spcPct val="20000"/>
              </a:spcBef>
              <a:spcAft>
                <a:spcPct val="0"/>
              </a:spcAft>
              <a:buChar char="–"/>
              <a:defRPr sz="2000">
                <a:solidFill>
                  <a:schemeClr val="tx1"/>
                </a:solidFill>
                <a:latin typeface="Arial" charset="0"/>
                <a:ea typeface="+mn-ea"/>
                <a:cs typeface="Arial" charset="0"/>
              </a:defRPr>
            </a:lvl4pPr>
            <a:lvl5pPr marL="2057400" indent="-228600" algn="l" rtl="0" fontAlgn="base">
              <a:spcBef>
                <a:spcPct val="20000"/>
              </a:spcBef>
              <a:spcAft>
                <a:spcPct val="0"/>
              </a:spcAft>
              <a:buChar char="»"/>
              <a:defRPr sz="2000">
                <a:solidFill>
                  <a:schemeClr val="tx1"/>
                </a:solidFill>
                <a:latin typeface="Arial" charset="0"/>
                <a:ea typeface="+mn-ea"/>
                <a:cs typeface="Arial"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250825" lvl="2" indent="642938">
              <a:buFont typeface="Wingdings" charset="2"/>
              <a:buNone/>
            </a:pPr>
            <a:endParaRPr lang="pt-BR" sz="1800" kern="0" dirty="0"/>
          </a:p>
        </p:txBody>
      </p:sp>
      <p:sp>
        <p:nvSpPr>
          <p:cNvPr id="16" name="Content Placeholder 6">
            <a:extLst>
              <a:ext uri="{FF2B5EF4-FFF2-40B4-BE49-F238E27FC236}">
                <a16:creationId xmlns:a16="http://schemas.microsoft.com/office/drawing/2014/main" id="{0F21CE25-0918-39CB-D968-CBFDA1E939CA}"/>
              </a:ext>
            </a:extLst>
          </p:cNvPr>
          <p:cNvSpPr txBox="1">
            <a:spLocks/>
          </p:cNvSpPr>
          <p:nvPr/>
        </p:nvSpPr>
        <p:spPr>
          <a:xfrm>
            <a:off x="6831600" y="1687511"/>
            <a:ext cx="5360400" cy="3482977"/>
          </a:xfrm>
          <a:prstGeom prst="rect">
            <a:avLst/>
          </a:prstGeom>
        </p:spPr>
        <p:txBody>
          <a:bodyPr/>
          <a:lstStyle>
            <a:lvl1pPr marL="342900" indent="-342900" algn="l" rtl="0" fontAlgn="base">
              <a:spcBef>
                <a:spcPct val="20000"/>
              </a:spcBef>
              <a:spcAft>
                <a:spcPct val="0"/>
              </a:spcAft>
              <a:buClr>
                <a:srgbClr val="F2650E"/>
              </a:buClr>
              <a:buFont typeface="Wingdings" charset="2"/>
              <a:buChar char="§"/>
              <a:defRPr sz="3000">
                <a:solidFill>
                  <a:schemeClr val="tx1"/>
                </a:solidFill>
                <a:latin typeface="+mn-lt"/>
                <a:ea typeface="+mn-ea"/>
                <a:cs typeface="+mn-cs"/>
              </a:defRPr>
            </a:lvl1pPr>
            <a:lvl2pPr marL="742950" indent="-285750" algn="l" rtl="0" fontAlgn="base">
              <a:spcBef>
                <a:spcPct val="20000"/>
              </a:spcBef>
              <a:spcAft>
                <a:spcPct val="0"/>
              </a:spcAft>
              <a:buClr>
                <a:srgbClr val="0099FF"/>
              </a:buClr>
              <a:buSzPct val="120000"/>
              <a:buChar char="•"/>
              <a:defRPr sz="2800">
                <a:solidFill>
                  <a:schemeClr val="tx1"/>
                </a:solidFill>
                <a:latin typeface="Arial" charset="0"/>
                <a:ea typeface="+mn-ea"/>
                <a:cs typeface="Arial" charset="0"/>
              </a:defRPr>
            </a:lvl2pPr>
            <a:lvl3pPr marL="1143000" indent="-228600" algn="l" rtl="0" fontAlgn="base">
              <a:spcBef>
                <a:spcPct val="20000"/>
              </a:spcBef>
              <a:spcAft>
                <a:spcPct val="0"/>
              </a:spcAft>
              <a:buClr>
                <a:srgbClr val="0099FF"/>
              </a:buClr>
              <a:buSzPct val="80000"/>
              <a:buFont typeface="Wingdings" charset="2"/>
              <a:buChar char="Ø"/>
              <a:defRPr sz="2400">
                <a:solidFill>
                  <a:schemeClr val="tx1"/>
                </a:solidFill>
                <a:latin typeface="Arial" charset="0"/>
                <a:ea typeface="+mn-ea"/>
                <a:cs typeface="Arial" charset="0"/>
              </a:defRPr>
            </a:lvl3pPr>
            <a:lvl4pPr marL="1600200" indent="-228600" algn="l" rtl="0" fontAlgn="base">
              <a:spcBef>
                <a:spcPct val="20000"/>
              </a:spcBef>
              <a:spcAft>
                <a:spcPct val="0"/>
              </a:spcAft>
              <a:buChar char="–"/>
              <a:defRPr sz="2000">
                <a:solidFill>
                  <a:schemeClr val="tx1"/>
                </a:solidFill>
                <a:latin typeface="Arial" charset="0"/>
                <a:ea typeface="+mn-ea"/>
                <a:cs typeface="Arial" charset="0"/>
              </a:defRPr>
            </a:lvl4pPr>
            <a:lvl5pPr marL="2057400" indent="-228600" algn="l" rtl="0" fontAlgn="base">
              <a:spcBef>
                <a:spcPct val="20000"/>
              </a:spcBef>
              <a:spcAft>
                <a:spcPct val="0"/>
              </a:spcAft>
              <a:buChar char="»"/>
              <a:defRPr sz="2000">
                <a:solidFill>
                  <a:schemeClr val="tx1"/>
                </a:solidFill>
                <a:latin typeface="Arial" charset="0"/>
                <a:ea typeface="+mn-ea"/>
                <a:cs typeface="Arial"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69850" lvl="1" indent="0">
              <a:spcBef>
                <a:spcPts val="0"/>
              </a:spcBef>
              <a:buNone/>
            </a:pPr>
            <a:endParaRPr lang="en-GB" sz="1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254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691161-0F14-776A-782B-EF70A70DD503}"/>
              </a:ext>
            </a:extLst>
          </p:cNvPr>
          <p:cNvPicPr>
            <a:picLocks noChangeAspect="1"/>
          </p:cNvPicPr>
          <p:nvPr/>
        </p:nvPicPr>
        <p:blipFill>
          <a:blip r:embed="rId2"/>
          <a:stretch>
            <a:fillRect/>
          </a:stretch>
        </p:blipFill>
        <p:spPr>
          <a:xfrm>
            <a:off x="0" y="1190980"/>
            <a:ext cx="2741685" cy="38519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F1C2FD05-E034-1832-1B32-A7084FF882EB}"/>
              </a:ext>
            </a:extLst>
          </p:cNvPr>
          <p:cNvSpPr>
            <a:spLocks noGrp="1"/>
          </p:cNvSpPr>
          <p:nvPr>
            <p:ph type="title"/>
          </p:nvPr>
        </p:nvSpPr>
        <p:spPr/>
        <p:txBody>
          <a:bodyPr/>
          <a:lstStyle/>
          <a:p>
            <a:r>
              <a:rPr lang="en-GB" dirty="0"/>
              <a:t>Examples of National Social Protection Bulletins </a:t>
            </a:r>
          </a:p>
        </p:txBody>
      </p:sp>
      <p:pic>
        <p:nvPicPr>
          <p:cNvPr id="4" name="Picture 3">
            <a:extLst>
              <a:ext uri="{FF2B5EF4-FFF2-40B4-BE49-F238E27FC236}">
                <a16:creationId xmlns:a16="http://schemas.microsoft.com/office/drawing/2014/main" id="{58EF8B1F-7059-4EC7-7964-DADAC45AAD87}"/>
              </a:ext>
            </a:extLst>
          </p:cNvPr>
          <p:cNvPicPr>
            <a:picLocks noChangeAspect="1"/>
          </p:cNvPicPr>
          <p:nvPr/>
        </p:nvPicPr>
        <p:blipFill>
          <a:blip r:embed="rId3"/>
          <a:stretch>
            <a:fillRect/>
          </a:stretch>
        </p:blipFill>
        <p:spPr>
          <a:xfrm>
            <a:off x="3186584" y="1193867"/>
            <a:ext cx="2772776" cy="3851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171657B-1CDD-8616-74ED-BB3DFE03BDF8}"/>
              </a:ext>
            </a:extLst>
          </p:cNvPr>
          <p:cNvPicPr>
            <a:picLocks noChangeAspect="1"/>
          </p:cNvPicPr>
          <p:nvPr/>
        </p:nvPicPr>
        <p:blipFill>
          <a:blip r:embed="rId4"/>
          <a:stretch>
            <a:fillRect/>
          </a:stretch>
        </p:blipFill>
        <p:spPr>
          <a:xfrm>
            <a:off x="9444899" y="1190981"/>
            <a:ext cx="2711247" cy="3851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EEE7973-EDDF-05A7-B576-B0DA7CBA5B8E}"/>
              </a:ext>
            </a:extLst>
          </p:cNvPr>
          <p:cNvPicPr>
            <a:picLocks noChangeAspect="1"/>
          </p:cNvPicPr>
          <p:nvPr/>
        </p:nvPicPr>
        <p:blipFill>
          <a:blip r:embed="rId5"/>
          <a:stretch>
            <a:fillRect/>
          </a:stretch>
        </p:blipFill>
        <p:spPr>
          <a:xfrm>
            <a:off x="6313091" y="1198195"/>
            <a:ext cx="2778077" cy="3846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0">
            <a:extLst>
              <a:ext uri="{FF2B5EF4-FFF2-40B4-BE49-F238E27FC236}">
                <a16:creationId xmlns:a16="http://schemas.microsoft.com/office/drawing/2014/main" id="{DAD728C0-A141-0BB5-3C33-E3A124DE2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9170" y="3011817"/>
            <a:ext cx="2770411" cy="3839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Image">
            <a:extLst>
              <a:ext uri="{FF2B5EF4-FFF2-40B4-BE49-F238E27FC236}">
                <a16:creationId xmlns:a16="http://schemas.microsoft.com/office/drawing/2014/main" id="{6D89BD51-1351-A593-6E12-A93B766733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2029" y="3058117"/>
            <a:ext cx="2652087" cy="37477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5AABECC6-5C79-1F2C-E9E4-5BC81117ACAF}"/>
              </a:ext>
            </a:extLst>
          </p:cNvPr>
          <p:cNvPicPr>
            <a:picLocks noChangeAspect="1"/>
          </p:cNvPicPr>
          <p:nvPr/>
        </p:nvPicPr>
        <p:blipFill>
          <a:blip r:embed="rId8"/>
          <a:stretch>
            <a:fillRect/>
          </a:stretch>
        </p:blipFill>
        <p:spPr>
          <a:xfrm>
            <a:off x="5019328" y="2999509"/>
            <a:ext cx="2714631" cy="3851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82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F5519F-6990-7AA0-F9D3-E5117C3C6A7C}"/>
              </a:ext>
            </a:extLst>
          </p:cNvPr>
          <p:cNvSpPr>
            <a:spLocks noGrp="1"/>
          </p:cNvSpPr>
          <p:nvPr>
            <p:ph sz="quarter" idx="13"/>
          </p:nvPr>
        </p:nvSpPr>
        <p:spPr>
          <a:xfrm>
            <a:off x="153505" y="457251"/>
            <a:ext cx="5772733" cy="6248332"/>
          </a:xfrm>
          <a:solidFill>
            <a:schemeClr val="bg1"/>
          </a:solidFill>
        </p:spPr>
        <p:txBody>
          <a:bodyPr/>
          <a:lstStyle/>
          <a:p>
            <a:pPr marL="342900" lvl="0" indent="-342900">
              <a:buFont typeface="+mj-lt"/>
              <a:buAutoNum type="arabicPeriod"/>
              <a:tabLst>
                <a:tab pos="457200" algn="l"/>
              </a:tabLst>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Introduction</a:t>
            </a:r>
            <a:endParaRPr lang="en-GB" sz="1800"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342900" lvl="0" indent="-342900">
              <a:buFont typeface="+mj-lt"/>
              <a:buAutoNum type="arabicPeriod"/>
              <a:tabLst>
                <a:tab pos="457200" algn="l"/>
              </a:tabLst>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Background information</a:t>
            </a:r>
            <a:endParaRPr lang="en-GB" sz="1800"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742950" lvl="1" indent="-285750">
              <a:buFont typeface="+mj-lt"/>
              <a:buAutoNum type="alphaLcPeriod"/>
              <a:tabLst>
                <a:tab pos="914400" algn="l"/>
              </a:tabLst>
            </a:pPr>
            <a:r>
              <a:rPr lang="en-GB"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Background and context data e.g. demographic, socio-economic</a:t>
            </a:r>
            <a:endParaRPr lang="en-GB"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342900" lvl="0" indent="-342900">
              <a:buFont typeface="+mj-lt"/>
              <a:buAutoNum type="arabicPeriod"/>
              <a:tabLst>
                <a:tab pos="457200" algn="l"/>
              </a:tabLst>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SP system in the country</a:t>
            </a:r>
            <a:endParaRPr lang="en-GB" sz="1800"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742950" lvl="1" indent="-285750">
              <a:buFont typeface="+mj-lt"/>
              <a:buAutoNum type="alphaLcPeriod"/>
              <a:tabLst>
                <a:tab pos="914400" algn="l"/>
              </a:tabLst>
            </a:pPr>
            <a:r>
              <a:rPr lang="en-GB"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Descriptions of the national SP system, strategy, etc</a:t>
            </a:r>
            <a:endParaRPr lang="en-GB"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742950" lvl="1" indent="-285750">
              <a:buFont typeface="+mj-lt"/>
              <a:buAutoNum type="alphaLcPeriod"/>
              <a:tabLst>
                <a:tab pos="914400" algn="l"/>
              </a:tabLst>
            </a:pPr>
            <a:r>
              <a:rPr lang="en-GB"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Schemes and benefits, legal basis and recent reforms</a:t>
            </a:r>
            <a:endParaRPr lang="en-GB"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742950" lvl="1" indent="-285750">
              <a:buFont typeface="+mj-lt"/>
              <a:buAutoNum type="alphaLcPeriod"/>
              <a:tabLst>
                <a:tab pos="914400" algn="l"/>
              </a:tabLst>
            </a:pPr>
            <a:r>
              <a:rPr lang="en-GB" i="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Any other issue or thematic e.g. extension to informal workers</a:t>
            </a:r>
            <a:endParaRPr lang="en-GB" i="1"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342900" lvl="0" indent="-342900">
              <a:buFont typeface="+mj-lt"/>
              <a:buAutoNum type="arabicPeriod"/>
              <a:tabLst>
                <a:tab pos="457200" algn="l"/>
              </a:tabLst>
            </a:pPr>
            <a:r>
              <a:rPr lang="en-GB" sz="1800" dirty="0">
                <a:solidFill>
                  <a:srgbClr val="000000"/>
                </a:solidFill>
                <a:latin typeface="Aptos" panose="020B0004020202020204" pitchFamily="34" charset="0"/>
                <a:ea typeface="Times New Roman" panose="02020603050405020304" pitchFamily="18" charset="0"/>
                <a:cs typeface="Aptos" panose="020B0004020202020204" pitchFamily="34" charset="0"/>
              </a:rPr>
              <a:t>Key c</a:t>
            </a: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haracteristics and data of each scheme and benefit</a:t>
            </a:r>
            <a:endParaRPr lang="en-GB" sz="1800"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342900" lvl="0" indent="-342900">
              <a:buFont typeface="+mj-lt"/>
              <a:buAutoNum type="arabicPeriod"/>
              <a:tabLst>
                <a:tab pos="457200" algn="l"/>
              </a:tabLst>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Monitoring framework and results</a:t>
            </a:r>
            <a:endParaRPr lang="en-GB" sz="1800"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742950" lvl="1" indent="-285750">
              <a:buFont typeface="+mj-lt"/>
              <a:buAutoNum type="alphaLcPeriod"/>
              <a:tabLst>
                <a:tab pos="914400" algn="l"/>
              </a:tabLst>
            </a:pPr>
            <a:r>
              <a:rPr lang="en-GB"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Summary of data, and aggregate levels of coverage</a:t>
            </a:r>
            <a:endParaRPr lang="en-GB"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742950" lvl="1" indent="-285750">
              <a:buFont typeface="+mj-lt"/>
              <a:buAutoNum type="alphaLcPeriod"/>
              <a:tabLst>
                <a:tab pos="914400" algn="l"/>
              </a:tabLst>
            </a:pPr>
            <a:r>
              <a:rPr lang="en-GB"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Estimation of the SDG indicators and any other relevant indicators.</a:t>
            </a:r>
            <a:endParaRPr lang="en-GB"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a:p>
            <a:pPr marL="342900" lvl="0" indent="-342900">
              <a:buFont typeface="+mj-lt"/>
              <a:buAutoNum type="arabicPeriod"/>
              <a:tabLst>
                <a:tab pos="457200" algn="l"/>
              </a:tabLst>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Annex</a:t>
            </a:r>
            <a:r>
              <a:rPr lang="en-GB" sz="1800" dirty="0">
                <a:solidFill>
                  <a:srgbClr val="000000"/>
                </a:solidFill>
                <a:latin typeface="Aptos" panose="020B0004020202020204" pitchFamily="34" charset="0"/>
                <a:ea typeface="DengXian" panose="02010600030101010101" pitchFamily="2" charset="-122"/>
                <a:cs typeface="Aptos" panose="020B0004020202020204" pitchFamily="34" charset="0"/>
              </a:rPr>
              <a:t> - </a:t>
            </a:r>
            <a:r>
              <a:rPr lang="en-GB"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Data tables</a:t>
            </a:r>
            <a:endParaRPr lang="en-GB" dirty="0">
              <a:solidFill>
                <a:srgbClr val="000000"/>
              </a:solidFill>
              <a:effectLst/>
              <a:latin typeface="Aptos" panose="020B0004020202020204" pitchFamily="34" charset="0"/>
              <a:ea typeface="DengXian" panose="02010600030101010101" pitchFamily="2" charset="-122"/>
              <a:cs typeface="Aptos" panose="020B0004020202020204" pitchFamily="34" charset="0"/>
            </a:endParaRPr>
          </a:p>
        </p:txBody>
      </p:sp>
      <p:pic>
        <p:nvPicPr>
          <p:cNvPr id="3074" name="Picture 2">
            <a:extLst>
              <a:ext uri="{FF2B5EF4-FFF2-40B4-BE49-F238E27FC236}">
                <a16:creationId xmlns:a16="http://schemas.microsoft.com/office/drawing/2014/main" id="{8CF54123-1324-A41F-07B4-91EA2E5D22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65"/>
          <a:stretch/>
        </p:blipFill>
        <p:spPr bwMode="auto">
          <a:xfrm>
            <a:off x="6096000" y="152417"/>
            <a:ext cx="6161590" cy="655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A03E30C-F02B-E893-2C04-6FBC5498448A}"/>
              </a:ext>
            </a:extLst>
          </p:cNvPr>
          <p:cNvSpPr txBox="1"/>
          <p:nvPr/>
        </p:nvSpPr>
        <p:spPr bwMode="auto">
          <a:xfrm>
            <a:off x="0" y="0"/>
            <a:ext cx="7974957" cy="461665"/>
          </a:xfrm>
          <a:prstGeom prst="rect">
            <a:avLst/>
          </a:prstGeom>
          <a:noFill/>
          <a:ln w="9525">
            <a:noFill/>
            <a:miter lim="800000"/>
            <a:headEnd/>
            <a:tailEnd/>
          </a:ln>
          <a:effectLst/>
        </p:spPr>
        <p:txBody>
          <a:bodyPr wrap="square" rtlCol="0" anchor="ctr">
            <a:spAutoFit/>
          </a:bodyPr>
          <a:lstStyle/>
          <a:p>
            <a:pPr eaLnBrk="1" hangingPunct="1"/>
            <a:r>
              <a:rPr lang="en-GB" sz="2400" b="1" i="0" noProof="0" dirty="0">
                <a:solidFill>
                  <a:srgbClr val="FF0000"/>
                </a:solidFill>
                <a:cs typeface="Arial" charset="0"/>
              </a:rPr>
              <a:t>By administration OR life-cycle approach</a:t>
            </a:r>
          </a:p>
        </p:txBody>
      </p:sp>
    </p:spTree>
    <p:extLst>
      <p:ext uri="{BB962C8B-B14F-4D97-AF65-F5344CB8AC3E}">
        <p14:creationId xmlns:p14="http://schemas.microsoft.com/office/powerpoint/2010/main" val="542257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87B3-A123-D5EC-CB7E-997DFBD054EC}"/>
              </a:ext>
            </a:extLst>
          </p:cNvPr>
          <p:cNvSpPr>
            <a:spLocks noGrp="1"/>
          </p:cNvSpPr>
          <p:nvPr>
            <p:ph type="title"/>
          </p:nvPr>
        </p:nvSpPr>
        <p:spPr/>
        <p:txBody>
          <a:bodyPr/>
          <a:lstStyle/>
          <a:p>
            <a:r>
              <a:rPr lang="en-GB" dirty="0"/>
              <a:t>Example of international use of SP data</a:t>
            </a:r>
          </a:p>
        </p:txBody>
      </p:sp>
      <p:sp>
        <p:nvSpPr>
          <p:cNvPr id="3" name="Content Placeholder 2">
            <a:extLst>
              <a:ext uri="{FF2B5EF4-FFF2-40B4-BE49-F238E27FC236}">
                <a16:creationId xmlns:a16="http://schemas.microsoft.com/office/drawing/2014/main" id="{3D8E725E-3963-C4C0-D535-A162AFD8426F}"/>
              </a:ext>
            </a:extLst>
          </p:cNvPr>
          <p:cNvSpPr>
            <a:spLocks noGrp="1"/>
          </p:cNvSpPr>
          <p:nvPr>
            <p:ph sz="quarter" idx="13"/>
          </p:nvPr>
        </p:nvSpPr>
        <p:spPr/>
        <p:txBody>
          <a:bodyPr/>
          <a:lstStyle/>
          <a:p>
            <a:pPr marL="0" indent="0">
              <a:buNone/>
            </a:pPr>
            <a:r>
              <a:rPr lang="en-GB" dirty="0"/>
              <a:t>ILO World Social Protection Data Dashboards, available at: </a:t>
            </a:r>
            <a:r>
              <a:rPr lang="en-GB" dirty="0">
                <a:hlinkClick r:id="rId2"/>
              </a:rPr>
              <a:t>https://www.social-protection.org/gimi/WSPDB.action?id=19</a:t>
            </a:r>
            <a:endParaRPr lang="en-GB" dirty="0"/>
          </a:p>
          <a:p>
            <a:pPr marL="0" indent="0">
              <a:buNone/>
            </a:pPr>
            <a:br>
              <a:rPr lang="en-GB" i="1" dirty="0"/>
            </a:br>
            <a:r>
              <a:rPr lang="en-GB" i="1" dirty="0"/>
              <a:t>More details tomorrow</a:t>
            </a:r>
          </a:p>
          <a:p>
            <a:pPr marL="0" indent="0">
              <a:buNone/>
            </a:pPr>
            <a:endParaRPr lang="en-GB" dirty="0"/>
          </a:p>
        </p:txBody>
      </p:sp>
      <p:pic>
        <p:nvPicPr>
          <p:cNvPr id="7" name="Picture 6">
            <a:extLst>
              <a:ext uri="{FF2B5EF4-FFF2-40B4-BE49-F238E27FC236}">
                <a16:creationId xmlns:a16="http://schemas.microsoft.com/office/drawing/2014/main" id="{C81BC7D2-9076-F6C8-DCBD-F5472F4FCB90}"/>
              </a:ext>
            </a:extLst>
          </p:cNvPr>
          <p:cNvPicPr>
            <a:picLocks noChangeAspect="1"/>
          </p:cNvPicPr>
          <p:nvPr/>
        </p:nvPicPr>
        <p:blipFill>
          <a:blip r:embed="rId3"/>
          <a:stretch>
            <a:fillRect/>
          </a:stretch>
        </p:blipFill>
        <p:spPr>
          <a:xfrm>
            <a:off x="0" y="3190067"/>
            <a:ext cx="12192000" cy="3538502"/>
          </a:xfrm>
          <a:prstGeom prst="rect">
            <a:avLst/>
          </a:prstGeom>
        </p:spPr>
      </p:pic>
    </p:spTree>
    <p:extLst>
      <p:ext uri="{BB962C8B-B14F-4D97-AF65-F5344CB8AC3E}">
        <p14:creationId xmlns:p14="http://schemas.microsoft.com/office/powerpoint/2010/main" val="391304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71800"/>
            <a:ext cx="10363200" cy="1914400"/>
          </a:xfrm>
        </p:spPr>
        <p:txBody>
          <a:bodyPr anchor="ctr"/>
          <a:lstStyle/>
          <a:p>
            <a:r>
              <a:rPr lang="en-GB" dirty="0">
                <a:solidFill>
                  <a:srgbClr val="FF0000"/>
                </a:solidFill>
              </a:rPr>
              <a:t>1. Social protection statistics in the context of ILO principles and definitions </a:t>
            </a:r>
          </a:p>
        </p:txBody>
      </p:sp>
    </p:spTree>
    <p:custDataLst>
      <p:tags r:id="rId1"/>
    </p:custDataLst>
    <p:extLst>
      <p:ext uri="{BB962C8B-B14F-4D97-AF65-F5344CB8AC3E}">
        <p14:creationId xmlns:p14="http://schemas.microsoft.com/office/powerpoint/2010/main" val="878450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502EAB-10FF-5A9A-F0A7-4184717D9CD0}"/>
              </a:ext>
            </a:extLst>
          </p:cNvPr>
          <p:cNvPicPr>
            <a:picLocks noChangeAspect="1"/>
          </p:cNvPicPr>
          <p:nvPr/>
        </p:nvPicPr>
        <p:blipFill>
          <a:blip r:embed="rId2"/>
          <a:stretch>
            <a:fillRect/>
          </a:stretch>
        </p:blipFill>
        <p:spPr>
          <a:xfrm>
            <a:off x="15647" y="33402"/>
            <a:ext cx="12192000" cy="6857999"/>
          </a:xfrm>
          <a:prstGeom prst="rect">
            <a:avLst/>
          </a:prstGeom>
        </p:spPr>
      </p:pic>
      <p:sp>
        <p:nvSpPr>
          <p:cNvPr id="3" name="Title 1">
            <a:extLst>
              <a:ext uri="{FF2B5EF4-FFF2-40B4-BE49-F238E27FC236}">
                <a16:creationId xmlns:a16="http://schemas.microsoft.com/office/drawing/2014/main" id="{B7A57027-39CB-F1F8-080A-22453EB7B6A2}"/>
              </a:ext>
            </a:extLst>
          </p:cNvPr>
          <p:cNvSpPr>
            <a:spLocks noGrp="1"/>
          </p:cNvSpPr>
          <p:nvPr>
            <p:ph type="title" idx="4294967295"/>
          </p:nvPr>
        </p:nvSpPr>
        <p:spPr>
          <a:xfrm>
            <a:off x="695400" y="493210"/>
            <a:ext cx="7321551" cy="720725"/>
          </a:xfrm>
          <a:prstGeom prst="rect">
            <a:avLst/>
          </a:prstGeom>
        </p:spPr>
        <p:txBody>
          <a:bodyPr/>
          <a:lstStyle/>
          <a:p>
            <a:r>
              <a:rPr lang="en" b="1">
                <a:solidFill>
                  <a:schemeClr val="accent6"/>
                </a:solidFill>
                <a:highlight>
                  <a:srgbClr val="000000">
                    <a:alpha val="0"/>
                  </a:srgbClr>
                </a:highlight>
                <a:latin typeface="Arial Narrow" panose="020B0606020202030204" pitchFamily="34" charset="0"/>
              </a:rPr>
              <a:t>However, many </a:t>
            </a:r>
            <a:r>
              <a:rPr lang="en" b="1">
                <a:solidFill>
                  <a:schemeClr val="accent4"/>
                </a:solidFill>
                <a:highlight>
                  <a:srgbClr val="000000">
                    <a:alpha val="0"/>
                  </a:srgbClr>
                </a:highlight>
                <a:latin typeface="Arial Narrow" panose="020B0606020202030204" pitchFamily="34" charset="0"/>
              </a:rPr>
              <a:t>challenges</a:t>
            </a:r>
            <a:r>
              <a:rPr lang="en" b="1">
                <a:highlight>
                  <a:srgbClr val="000000">
                    <a:alpha val="0"/>
                  </a:srgbClr>
                </a:highlight>
                <a:latin typeface="Arial Narrow" panose="020B0606020202030204" pitchFamily="34" charset="0"/>
              </a:rPr>
              <a:t> </a:t>
            </a:r>
            <a:r>
              <a:rPr lang="en" b="1">
                <a:solidFill>
                  <a:schemeClr val="accent6"/>
                </a:solidFill>
                <a:highlight>
                  <a:srgbClr val="000000">
                    <a:alpha val="0"/>
                  </a:srgbClr>
                </a:highlight>
                <a:latin typeface="Arial Narrow" panose="020B0606020202030204" pitchFamily="34" charset="0"/>
              </a:rPr>
              <a:t>remain: </a:t>
            </a:r>
            <a:endParaRPr lang="en-GB" b="1">
              <a:solidFill>
                <a:schemeClr val="accent6"/>
              </a:solidFill>
              <a:latin typeface="Arial Narrow" panose="020B0606020202030204" pitchFamily="34" charset="0"/>
            </a:endParaRPr>
          </a:p>
        </p:txBody>
      </p:sp>
      <p:grpSp>
        <p:nvGrpSpPr>
          <p:cNvPr id="2" name="Group 1">
            <a:extLst>
              <a:ext uri="{FF2B5EF4-FFF2-40B4-BE49-F238E27FC236}">
                <a16:creationId xmlns:a16="http://schemas.microsoft.com/office/drawing/2014/main" id="{7CBC1330-D517-6448-7D3D-3834806AB692}"/>
              </a:ext>
            </a:extLst>
          </p:cNvPr>
          <p:cNvGrpSpPr/>
          <p:nvPr/>
        </p:nvGrpSpPr>
        <p:grpSpPr>
          <a:xfrm>
            <a:off x="294013" y="1381173"/>
            <a:ext cx="11603974" cy="4983616"/>
            <a:chOff x="855376" y="1509350"/>
            <a:chExt cx="10481248" cy="3829566"/>
          </a:xfrm>
        </p:grpSpPr>
        <p:grpSp>
          <p:nvGrpSpPr>
            <p:cNvPr id="4" name="Group 3">
              <a:extLst>
                <a:ext uri="{FF2B5EF4-FFF2-40B4-BE49-F238E27FC236}">
                  <a16:creationId xmlns:a16="http://schemas.microsoft.com/office/drawing/2014/main" id="{BD122562-EE9A-35D4-B810-BA90580CD985}"/>
                </a:ext>
              </a:extLst>
            </p:cNvPr>
            <p:cNvGrpSpPr/>
            <p:nvPr/>
          </p:nvGrpSpPr>
          <p:grpSpPr>
            <a:xfrm>
              <a:off x="6011267" y="1519084"/>
              <a:ext cx="5325357" cy="3819832"/>
              <a:chOff x="5390645" y="1655953"/>
              <a:chExt cx="5499354" cy="3944638"/>
            </a:xfrm>
          </p:grpSpPr>
          <p:grpSp>
            <p:nvGrpSpPr>
              <p:cNvPr id="101" name="Group 100">
                <a:extLst>
                  <a:ext uri="{FF2B5EF4-FFF2-40B4-BE49-F238E27FC236}">
                    <a16:creationId xmlns:a16="http://schemas.microsoft.com/office/drawing/2014/main" id="{2BD91224-659B-971E-FF3B-B84DFD393172}"/>
                  </a:ext>
                </a:extLst>
              </p:cNvPr>
              <p:cNvGrpSpPr/>
              <p:nvPr/>
            </p:nvGrpSpPr>
            <p:grpSpPr>
              <a:xfrm flipH="1">
                <a:off x="7716973" y="2606151"/>
                <a:ext cx="3173026" cy="1094045"/>
                <a:chOff x="680504" y="2854670"/>
                <a:chExt cx="3543167" cy="1094045"/>
              </a:xfrm>
            </p:grpSpPr>
            <p:pic>
              <p:nvPicPr>
                <p:cNvPr id="115" name="Picture 114">
                  <a:extLst>
                    <a:ext uri="{FF2B5EF4-FFF2-40B4-BE49-F238E27FC236}">
                      <a16:creationId xmlns:a16="http://schemas.microsoft.com/office/drawing/2014/main" id="{0031487A-CBA2-A9AF-B710-D65288385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945" flipH="1">
                  <a:off x="832905" y="2878029"/>
                  <a:ext cx="2245775" cy="1070686"/>
                </a:xfrm>
                <a:prstGeom prst="rect">
                  <a:avLst/>
                </a:prstGeom>
              </p:spPr>
            </p:pic>
            <p:sp>
              <p:nvSpPr>
                <p:cNvPr id="116" name="Freeform: Shape 10">
                  <a:extLst>
                    <a:ext uri="{FF2B5EF4-FFF2-40B4-BE49-F238E27FC236}">
                      <a16:creationId xmlns:a16="http://schemas.microsoft.com/office/drawing/2014/main" id="{E4D6F31E-ABE8-8EED-60DF-A43E6FED6433}"/>
                    </a:ext>
                  </a:extLst>
                </p:cNvPr>
                <p:cNvSpPr/>
                <p:nvPr/>
              </p:nvSpPr>
              <p:spPr>
                <a:xfrm flipH="1">
                  <a:off x="680504" y="2854670"/>
                  <a:ext cx="3543167" cy="840072"/>
                </a:xfrm>
                <a:custGeom>
                  <a:avLst/>
                  <a:gdLst>
                    <a:gd name="connsiteX0" fmla="*/ 0 w 5936334"/>
                    <a:gd name="connsiteY0" fmla="*/ 0 h 914400"/>
                    <a:gd name="connsiteX1" fmla="*/ 5224696 w 5936334"/>
                    <a:gd name="connsiteY1" fmla="*/ 0 h 914400"/>
                    <a:gd name="connsiteX2" fmla="*/ 5936334 w 5936334"/>
                    <a:gd name="connsiteY2" fmla="*/ 457200 h 914400"/>
                    <a:gd name="connsiteX3" fmla="*/ 5224696 w 5936334"/>
                    <a:gd name="connsiteY3" fmla="*/ 914400 h 914400"/>
                    <a:gd name="connsiteX4" fmla="*/ 0 w 5936334"/>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334" h="914400">
                      <a:moveTo>
                        <a:pt x="0" y="0"/>
                      </a:moveTo>
                      <a:lnTo>
                        <a:pt x="5224696" y="0"/>
                      </a:lnTo>
                      <a:lnTo>
                        <a:pt x="5936334" y="457200"/>
                      </a:lnTo>
                      <a:lnTo>
                        <a:pt x="5224696" y="914400"/>
                      </a:lnTo>
                      <a:lnTo>
                        <a:pt x="0" y="914400"/>
                      </a:lnTo>
                      <a:close/>
                    </a:path>
                  </a:pathLst>
                </a:custGeom>
                <a:solidFill>
                  <a:schemeClr val="accent6">
                    <a:lumMod val="75000"/>
                  </a:schemeClr>
                </a:solidFill>
                <a:ln w="25400" cap="rnd">
                  <a:noFill/>
                  <a:round/>
                </a:ln>
                <a:effectLst/>
              </p:spPr>
              <p:style>
                <a:lnRef idx="1">
                  <a:schemeClr val="accent1"/>
                </a:lnRef>
                <a:fillRef idx="0">
                  <a:schemeClr val="accent1"/>
                </a:fillRef>
                <a:effectRef idx="0">
                  <a:schemeClr val="accent1"/>
                </a:effectRef>
                <a:fontRef idx="minor">
                  <a:schemeClr val="tx1"/>
                </a:fontRef>
              </p:style>
              <p:txBody>
                <a:bodyPr rIns="304800" rtlCol="0" anchor="ctr"/>
                <a:lstStyle/>
                <a:p>
                  <a:pPr algn="r"/>
                  <a:endParaRPr lang="ko-KR" altLang="en-US" sz="900" spc="200">
                    <a:ln>
                      <a:solidFill>
                        <a:schemeClr val="bg1">
                          <a:alpha val="65000"/>
                        </a:schemeClr>
                      </a:solidFill>
                    </a:ln>
                    <a:solidFill>
                      <a:schemeClr val="bg1"/>
                    </a:solidFill>
                    <a:latin typeface="Montserrat" panose="00000500000000000000" pitchFamily="50" charset="0"/>
                  </a:endParaRPr>
                </a:p>
              </p:txBody>
            </p:sp>
          </p:grpSp>
          <p:grpSp>
            <p:nvGrpSpPr>
              <p:cNvPr id="102" name="Group 101">
                <a:extLst>
                  <a:ext uri="{FF2B5EF4-FFF2-40B4-BE49-F238E27FC236}">
                    <a16:creationId xmlns:a16="http://schemas.microsoft.com/office/drawing/2014/main" id="{13AA63ED-36C9-3386-21A7-9241854DEAA5}"/>
                  </a:ext>
                </a:extLst>
              </p:cNvPr>
              <p:cNvGrpSpPr/>
              <p:nvPr/>
            </p:nvGrpSpPr>
            <p:grpSpPr>
              <a:xfrm flipH="1">
                <a:off x="7716973" y="3556349"/>
                <a:ext cx="3173026" cy="1094045"/>
                <a:chOff x="680504" y="2854670"/>
                <a:chExt cx="3543167" cy="1094045"/>
              </a:xfrm>
            </p:grpSpPr>
            <p:pic>
              <p:nvPicPr>
                <p:cNvPr id="113" name="Picture 112">
                  <a:extLst>
                    <a:ext uri="{FF2B5EF4-FFF2-40B4-BE49-F238E27FC236}">
                      <a16:creationId xmlns:a16="http://schemas.microsoft.com/office/drawing/2014/main" id="{16EA85B0-A5FF-9FAD-7A97-9F6ED5F44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945" flipH="1">
                  <a:off x="832905" y="2878029"/>
                  <a:ext cx="2245775" cy="1070686"/>
                </a:xfrm>
                <a:prstGeom prst="rect">
                  <a:avLst/>
                </a:prstGeom>
              </p:spPr>
            </p:pic>
            <p:sp>
              <p:nvSpPr>
                <p:cNvPr id="114" name="Freeform: Shape 10">
                  <a:extLst>
                    <a:ext uri="{FF2B5EF4-FFF2-40B4-BE49-F238E27FC236}">
                      <a16:creationId xmlns:a16="http://schemas.microsoft.com/office/drawing/2014/main" id="{ECEFEC6B-4408-8163-8931-73B0DEF09C9F}"/>
                    </a:ext>
                  </a:extLst>
                </p:cNvPr>
                <p:cNvSpPr/>
                <p:nvPr/>
              </p:nvSpPr>
              <p:spPr>
                <a:xfrm flipH="1">
                  <a:off x="680504" y="2854670"/>
                  <a:ext cx="3543167" cy="840072"/>
                </a:xfrm>
                <a:custGeom>
                  <a:avLst/>
                  <a:gdLst>
                    <a:gd name="connsiteX0" fmla="*/ 0 w 5936334"/>
                    <a:gd name="connsiteY0" fmla="*/ 0 h 914400"/>
                    <a:gd name="connsiteX1" fmla="*/ 5224696 w 5936334"/>
                    <a:gd name="connsiteY1" fmla="*/ 0 h 914400"/>
                    <a:gd name="connsiteX2" fmla="*/ 5936334 w 5936334"/>
                    <a:gd name="connsiteY2" fmla="*/ 457200 h 914400"/>
                    <a:gd name="connsiteX3" fmla="*/ 5224696 w 5936334"/>
                    <a:gd name="connsiteY3" fmla="*/ 914400 h 914400"/>
                    <a:gd name="connsiteX4" fmla="*/ 0 w 5936334"/>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334" h="914400">
                      <a:moveTo>
                        <a:pt x="0" y="0"/>
                      </a:moveTo>
                      <a:lnTo>
                        <a:pt x="5224696" y="0"/>
                      </a:lnTo>
                      <a:lnTo>
                        <a:pt x="5936334" y="457200"/>
                      </a:lnTo>
                      <a:lnTo>
                        <a:pt x="5224696" y="914400"/>
                      </a:lnTo>
                      <a:lnTo>
                        <a:pt x="0" y="914400"/>
                      </a:lnTo>
                      <a:close/>
                    </a:path>
                  </a:pathLst>
                </a:custGeom>
                <a:solidFill>
                  <a:schemeClr val="accent6"/>
                </a:solidFill>
                <a:ln w="25400" cap="rnd">
                  <a:noFill/>
                  <a:round/>
                </a:ln>
                <a:effectLst/>
              </p:spPr>
              <p:style>
                <a:lnRef idx="1">
                  <a:schemeClr val="accent1"/>
                </a:lnRef>
                <a:fillRef idx="0">
                  <a:schemeClr val="accent1"/>
                </a:fillRef>
                <a:effectRef idx="0">
                  <a:schemeClr val="accent1"/>
                </a:effectRef>
                <a:fontRef idx="minor">
                  <a:schemeClr val="tx1"/>
                </a:fontRef>
              </p:style>
              <p:txBody>
                <a:bodyPr rIns="304800" rtlCol="0" anchor="ctr"/>
                <a:lstStyle/>
                <a:p>
                  <a:pPr algn="r"/>
                  <a:endParaRPr lang="ko-KR" altLang="en-US" sz="900" spc="200">
                    <a:ln>
                      <a:solidFill>
                        <a:schemeClr val="bg1">
                          <a:alpha val="65000"/>
                        </a:schemeClr>
                      </a:solidFill>
                    </a:ln>
                    <a:solidFill>
                      <a:schemeClr val="bg1"/>
                    </a:solidFill>
                    <a:latin typeface="Montserrat" panose="00000500000000000000" pitchFamily="50" charset="0"/>
                  </a:endParaRPr>
                </a:p>
              </p:txBody>
            </p:sp>
          </p:grpSp>
          <p:grpSp>
            <p:nvGrpSpPr>
              <p:cNvPr id="103" name="Group 102">
                <a:extLst>
                  <a:ext uri="{FF2B5EF4-FFF2-40B4-BE49-F238E27FC236}">
                    <a16:creationId xmlns:a16="http://schemas.microsoft.com/office/drawing/2014/main" id="{0B30D97A-5FC3-6ABB-E5C0-DEE9629DA19B}"/>
                  </a:ext>
                </a:extLst>
              </p:cNvPr>
              <p:cNvGrpSpPr/>
              <p:nvPr/>
            </p:nvGrpSpPr>
            <p:grpSpPr>
              <a:xfrm flipH="1">
                <a:off x="7716973" y="1655953"/>
                <a:ext cx="3173026" cy="1094045"/>
                <a:chOff x="680504" y="2854670"/>
                <a:chExt cx="3543167" cy="1094045"/>
              </a:xfrm>
            </p:grpSpPr>
            <p:pic>
              <p:nvPicPr>
                <p:cNvPr id="111" name="Picture 110">
                  <a:extLst>
                    <a:ext uri="{FF2B5EF4-FFF2-40B4-BE49-F238E27FC236}">
                      <a16:creationId xmlns:a16="http://schemas.microsoft.com/office/drawing/2014/main" id="{E999E402-575B-416D-7DF3-62C553CC7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945" flipH="1">
                  <a:off x="832905" y="2878029"/>
                  <a:ext cx="2245775" cy="1070686"/>
                </a:xfrm>
                <a:prstGeom prst="rect">
                  <a:avLst/>
                </a:prstGeom>
              </p:spPr>
            </p:pic>
            <p:sp>
              <p:nvSpPr>
                <p:cNvPr id="112" name="Freeform: Shape 10">
                  <a:extLst>
                    <a:ext uri="{FF2B5EF4-FFF2-40B4-BE49-F238E27FC236}">
                      <a16:creationId xmlns:a16="http://schemas.microsoft.com/office/drawing/2014/main" id="{6375220A-0672-FE46-852F-28ACEA153BB8}"/>
                    </a:ext>
                  </a:extLst>
                </p:cNvPr>
                <p:cNvSpPr/>
                <p:nvPr/>
              </p:nvSpPr>
              <p:spPr>
                <a:xfrm flipH="1">
                  <a:off x="680504" y="2854670"/>
                  <a:ext cx="3543167" cy="840072"/>
                </a:xfrm>
                <a:custGeom>
                  <a:avLst/>
                  <a:gdLst>
                    <a:gd name="connsiteX0" fmla="*/ 0 w 5936334"/>
                    <a:gd name="connsiteY0" fmla="*/ 0 h 914400"/>
                    <a:gd name="connsiteX1" fmla="*/ 5224696 w 5936334"/>
                    <a:gd name="connsiteY1" fmla="*/ 0 h 914400"/>
                    <a:gd name="connsiteX2" fmla="*/ 5936334 w 5936334"/>
                    <a:gd name="connsiteY2" fmla="*/ 457200 h 914400"/>
                    <a:gd name="connsiteX3" fmla="*/ 5224696 w 5936334"/>
                    <a:gd name="connsiteY3" fmla="*/ 914400 h 914400"/>
                    <a:gd name="connsiteX4" fmla="*/ 0 w 5936334"/>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334" h="914400">
                      <a:moveTo>
                        <a:pt x="0" y="0"/>
                      </a:moveTo>
                      <a:lnTo>
                        <a:pt x="5224696" y="0"/>
                      </a:lnTo>
                      <a:lnTo>
                        <a:pt x="5936334" y="457200"/>
                      </a:lnTo>
                      <a:lnTo>
                        <a:pt x="5224696" y="914400"/>
                      </a:lnTo>
                      <a:lnTo>
                        <a:pt x="0" y="914400"/>
                      </a:lnTo>
                      <a:close/>
                    </a:path>
                  </a:pathLst>
                </a:custGeom>
                <a:solidFill>
                  <a:schemeClr val="accent6">
                    <a:lumMod val="50000"/>
                  </a:schemeClr>
                </a:solidFill>
                <a:ln w="25400" cap="rnd">
                  <a:noFill/>
                  <a:round/>
                </a:ln>
                <a:effectLst/>
              </p:spPr>
              <p:style>
                <a:lnRef idx="1">
                  <a:schemeClr val="accent1"/>
                </a:lnRef>
                <a:fillRef idx="0">
                  <a:schemeClr val="accent1"/>
                </a:fillRef>
                <a:effectRef idx="0">
                  <a:schemeClr val="accent1"/>
                </a:effectRef>
                <a:fontRef idx="minor">
                  <a:schemeClr val="tx1"/>
                </a:fontRef>
              </p:style>
              <p:txBody>
                <a:bodyPr rIns="304800" rtlCol="0" anchor="ctr"/>
                <a:lstStyle/>
                <a:p>
                  <a:pPr algn="r"/>
                  <a:endParaRPr lang="ko-KR" altLang="en-US" sz="900" spc="200">
                    <a:ln>
                      <a:solidFill>
                        <a:schemeClr val="bg1">
                          <a:alpha val="65000"/>
                        </a:schemeClr>
                      </a:solidFill>
                    </a:ln>
                    <a:solidFill>
                      <a:schemeClr val="bg1"/>
                    </a:solidFill>
                    <a:latin typeface="Montserrat" panose="00000500000000000000" pitchFamily="50" charset="0"/>
                  </a:endParaRPr>
                </a:p>
              </p:txBody>
            </p:sp>
          </p:grpSp>
          <p:grpSp>
            <p:nvGrpSpPr>
              <p:cNvPr id="104" name="Group 103">
                <a:extLst>
                  <a:ext uri="{FF2B5EF4-FFF2-40B4-BE49-F238E27FC236}">
                    <a16:creationId xmlns:a16="http://schemas.microsoft.com/office/drawing/2014/main" id="{8DECEF3F-D648-0844-1C8E-A08B4DC2E520}"/>
                  </a:ext>
                </a:extLst>
              </p:cNvPr>
              <p:cNvGrpSpPr/>
              <p:nvPr/>
            </p:nvGrpSpPr>
            <p:grpSpPr>
              <a:xfrm flipH="1">
                <a:off x="7716973" y="4506546"/>
                <a:ext cx="3173026" cy="1094045"/>
                <a:chOff x="680504" y="2854670"/>
                <a:chExt cx="3543167" cy="1094045"/>
              </a:xfrm>
            </p:grpSpPr>
            <p:pic>
              <p:nvPicPr>
                <p:cNvPr id="109" name="Picture 108">
                  <a:extLst>
                    <a:ext uri="{FF2B5EF4-FFF2-40B4-BE49-F238E27FC236}">
                      <a16:creationId xmlns:a16="http://schemas.microsoft.com/office/drawing/2014/main" id="{94FD7CD0-FEFF-22B3-08C5-CDDE04091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945" flipH="1">
                  <a:off x="832905" y="2878029"/>
                  <a:ext cx="2245775" cy="1070686"/>
                </a:xfrm>
                <a:prstGeom prst="rect">
                  <a:avLst/>
                </a:prstGeom>
              </p:spPr>
            </p:pic>
            <p:sp>
              <p:nvSpPr>
                <p:cNvPr id="110" name="Freeform: Shape 10">
                  <a:extLst>
                    <a:ext uri="{FF2B5EF4-FFF2-40B4-BE49-F238E27FC236}">
                      <a16:creationId xmlns:a16="http://schemas.microsoft.com/office/drawing/2014/main" id="{2640E45F-A9D0-68D9-0B45-186D14B27AF8}"/>
                    </a:ext>
                  </a:extLst>
                </p:cNvPr>
                <p:cNvSpPr/>
                <p:nvPr/>
              </p:nvSpPr>
              <p:spPr>
                <a:xfrm flipH="1">
                  <a:off x="680504" y="2854670"/>
                  <a:ext cx="3543167" cy="840072"/>
                </a:xfrm>
                <a:custGeom>
                  <a:avLst/>
                  <a:gdLst>
                    <a:gd name="connsiteX0" fmla="*/ 0 w 5936334"/>
                    <a:gd name="connsiteY0" fmla="*/ 0 h 914400"/>
                    <a:gd name="connsiteX1" fmla="*/ 5224696 w 5936334"/>
                    <a:gd name="connsiteY1" fmla="*/ 0 h 914400"/>
                    <a:gd name="connsiteX2" fmla="*/ 5936334 w 5936334"/>
                    <a:gd name="connsiteY2" fmla="*/ 457200 h 914400"/>
                    <a:gd name="connsiteX3" fmla="*/ 5224696 w 5936334"/>
                    <a:gd name="connsiteY3" fmla="*/ 914400 h 914400"/>
                    <a:gd name="connsiteX4" fmla="*/ 0 w 5936334"/>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334" h="914400">
                      <a:moveTo>
                        <a:pt x="0" y="0"/>
                      </a:moveTo>
                      <a:lnTo>
                        <a:pt x="5224696" y="0"/>
                      </a:lnTo>
                      <a:lnTo>
                        <a:pt x="5936334" y="457200"/>
                      </a:lnTo>
                      <a:lnTo>
                        <a:pt x="5224696" y="914400"/>
                      </a:lnTo>
                      <a:lnTo>
                        <a:pt x="0" y="914400"/>
                      </a:lnTo>
                      <a:close/>
                    </a:path>
                  </a:pathLst>
                </a:custGeom>
                <a:solidFill>
                  <a:schemeClr val="accent6">
                    <a:lumMod val="60000"/>
                    <a:lumOff val="40000"/>
                  </a:schemeClr>
                </a:solidFill>
                <a:ln w="25400" cap="rnd">
                  <a:noFill/>
                  <a:round/>
                </a:ln>
                <a:effectLst/>
              </p:spPr>
              <p:style>
                <a:lnRef idx="1">
                  <a:schemeClr val="accent1"/>
                </a:lnRef>
                <a:fillRef idx="0">
                  <a:schemeClr val="accent1"/>
                </a:fillRef>
                <a:effectRef idx="0">
                  <a:schemeClr val="accent1"/>
                </a:effectRef>
                <a:fontRef idx="minor">
                  <a:schemeClr val="tx1"/>
                </a:fontRef>
              </p:style>
              <p:txBody>
                <a:bodyPr rIns="304800" rtlCol="0" anchor="ctr"/>
                <a:lstStyle/>
                <a:p>
                  <a:pPr algn="r"/>
                  <a:endParaRPr lang="ko-KR" altLang="en-US" sz="900" spc="200">
                    <a:ln>
                      <a:solidFill>
                        <a:schemeClr val="bg1">
                          <a:alpha val="65000"/>
                        </a:schemeClr>
                      </a:solidFill>
                    </a:ln>
                    <a:solidFill>
                      <a:schemeClr val="bg1"/>
                    </a:solidFill>
                    <a:latin typeface="Montserrat" panose="00000500000000000000" pitchFamily="50" charset="0"/>
                  </a:endParaRPr>
                </a:p>
              </p:txBody>
            </p:sp>
          </p:grpSp>
          <p:sp>
            <p:nvSpPr>
              <p:cNvPr id="105" name="Rectangle 105">
                <a:extLst>
                  <a:ext uri="{FF2B5EF4-FFF2-40B4-BE49-F238E27FC236}">
                    <a16:creationId xmlns:a16="http://schemas.microsoft.com/office/drawing/2014/main" id="{7E4869EE-8358-E141-CD64-4C251EE16844}"/>
                  </a:ext>
                </a:extLst>
              </p:cNvPr>
              <p:cNvSpPr/>
              <p:nvPr/>
            </p:nvSpPr>
            <p:spPr>
              <a:xfrm>
                <a:off x="5414457" y="1655953"/>
                <a:ext cx="2302516" cy="1325846"/>
              </a:xfrm>
              <a:custGeom>
                <a:avLst/>
                <a:gdLst>
                  <a:gd name="connsiteX0" fmla="*/ 0 w 1959616"/>
                  <a:gd name="connsiteY0" fmla="*/ 0 h 840072"/>
                  <a:gd name="connsiteX1" fmla="*/ 1959616 w 1959616"/>
                  <a:gd name="connsiteY1" fmla="*/ 0 h 840072"/>
                  <a:gd name="connsiteX2" fmla="*/ 1959616 w 1959616"/>
                  <a:gd name="connsiteY2" fmla="*/ 840072 h 840072"/>
                  <a:gd name="connsiteX3" fmla="*/ 0 w 1959616"/>
                  <a:gd name="connsiteY3" fmla="*/ 840072 h 840072"/>
                  <a:gd name="connsiteX4" fmla="*/ 0 w 1959616"/>
                  <a:gd name="connsiteY4" fmla="*/ 0 h 840072"/>
                  <a:gd name="connsiteX0" fmla="*/ 38100 w 1997716"/>
                  <a:gd name="connsiteY0" fmla="*/ 0 h 1316322"/>
                  <a:gd name="connsiteX1" fmla="*/ 1997716 w 1997716"/>
                  <a:gd name="connsiteY1" fmla="*/ 0 h 1316322"/>
                  <a:gd name="connsiteX2" fmla="*/ 1997716 w 1997716"/>
                  <a:gd name="connsiteY2" fmla="*/ 840072 h 1316322"/>
                  <a:gd name="connsiteX3" fmla="*/ 0 w 1997716"/>
                  <a:gd name="connsiteY3" fmla="*/ 1316322 h 1316322"/>
                  <a:gd name="connsiteX4" fmla="*/ 38100 w 1997716"/>
                  <a:gd name="connsiteY4" fmla="*/ 0 h 1316322"/>
                  <a:gd name="connsiteX0" fmla="*/ 0 w 2302516"/>
                  <a:gd name="connsiteY0" fmla="*/ 87630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76300 h 1316322"/>
                  <a:gd name="connsiteX0" fmla="*/ 0 w 2302516"/>
                  <a:gd name="connsiteY0" fmla="*/ 84455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44550 h 1316322"/>
                  <a:gd name="connsiteX0" fmla="*/ 0 w 2302516"/>
                  <a:gd name="connsiteY0" fmla="*/ 863600 h 1335372"/>
                  <a:gd name="connsiteX1" fmla="*/ 2302516 w 2302516"/>
                  <a:gd name="connsiteY1" fmla="*/ 0 h 1335372"/>
                  <a:gd name="connsiteX2" fmla="*/ 2302516 w 2302516"/>
                  <a:gd name="connsiteY2" fmla="*/ 859122 h 1335372"/>
                  <a:gd name="connsiteX3" fmla="*/ 304800 w 2302516"/>
                  <a:gd name="connsiteY3" fmla="*/ 1335372 h 1335372"/>
                  <a:gd name="connsiteX4" fmla="*/ 0 w 2302516"/>
                  <a:gd name="connsiteY4" fmla="*/ 863600 h 1335372"/>
                  <a:gd name="connsiteX0" fmla="*/ 0 w 2302516"/>
                  <a:gd name="connsiteY0" fmla="*/ 830262 h 1302034"/>
                  <a:gd name="connsiteX1" fmla="*/ 2302516 w 2302516"/>
                  <a:gd name="connsiteY1" fmla="*/ 0 h 1302034"/>
                  <a:gd name="connsiteX2" fmla="*/ 2302516 w 2302516"/>
                  <a:gd name="connsiteY2" fmla="*/ 825784 h 1302034"/>
                  <a:gd name="connsiteX3" fmla="*/ 304800 w 2302516"/>
                  <a:gd name="connsiteY3" fmla="*/ 1302034 h 1302034"/>
                  <a:gd name="connsiteX4" fmla="*/ 0 w 2302516"/>
                  <a:gd name="connsiteY4" fmla="*/ 830262 h 1302034"/>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25846"/>
                  <a:gd name="connsiteX1" fmla="*/ 2302516 w 2302516"/>
                  <a:gd name="connsiteY1" fmla="*/ 0 h 1325846"/>
                  <a:gd name="connsiteX2" fmla="*/ 2302516 w 2302516"/>
                  <a:gd name="connsiteY2" fmla="*/ 835309 h 1325846"/>
                  <a:gd name="connsiteX3" fmla="*/ 295275 w 2302516"/>
                  <a:gd name="connsiteY3" fmla="*/ 1325846 h 1325846"/>
                  <a:gd name="connsiteX4" fmla="*/ 0 w 2302516"/>
                  <a:gd name="connsiteY4" fmla="*/ 839787 h 132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516" h="1325846">
                    <a:moveTo>
                      <a:pt x="0" y="839787"/>
                    </a:moveTo>
                    <a:lnTo>
                      <a:pt x="2302516" y="0"/>
                    </a:lnTo>
                    <a:lnTo>
                      <a:pt x="2302516" y="835309"/>
                    </a:lnTo>
                    <a:lnTo>
                      <a:pt x="295275" y="1325846"/>
                    </a:lnTo>
                    <a:lnTo>
                      <a:pt x="0" y="83978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6" name="Rectangle 105">
                <a:extLst>
                  <a:ext uri="{FF2B5EF4-FFF2-40B4-BE49-F238E27FC236}">
                    <a16:creationId xmlns:a16="http://schemas.microsoft.com/office/drawing/2014/main" id="{927842BB-736D-2095-DF72-4E5C28ECA586}"/>
                  </a:ext>
                </a:extLst>
              </p:cNvPr>
              <p:cNvSpPr/>
              <p:nvPr/>
            </p:nvSpPr>
            <p:spPr>
              <a:xfrm>
                <a:off x="5752596" y="2606148"/>
                <a:ext cx="1964378" cy="840072"/>
              </a:xfrm>
              <a:custGeom>
                <a:avLst/>
                <a:gdLst>
                  <a:gd name="connsiteX0" fmla="*/ 0 w 1959616"/>
                  <a:gd name="connsiteY0" fmla="*/ 0 h 840072"/>
                  <a:gd name="connsiteX1" fmla="*/ 1959616 w 1959616"/>
                  <a:gd name="connsiteY1" fmla="*/ 0 h 840072"/>
                  <a:gd name="connsiteX2" fmla="*/ 1959616 w 1959616"/>
                  <a:gd name="connsiteY2" fmla="*/ 840072 h 840072"/>
                  <a:gd name="connsiteX3" fmla="*/ 0 w 1959616"/>
                  <a:gd name="connsiteY3" fmla="*/ 840072 h 840072"/>
                  <a:gd name="connsiteX4" fmla="*/ 0 w 1959616"/>
                  <a:gd name="connsiteY4" fmla="*/ 0 h 840072"/>
                  <a:gd name="connsiteX0" fmla="*/ 38100 w 1997716"/>
                  <a:gd name="connsiteY0" fmla="*/ 0 h 1316322"/>
                  <a:gd name="connsiteX1" fmla="*/ 1997716 w 1997716"/>
                  <a:gd name="connsiteY1" fmla="*/ 0 h 1316322"/>
                  <a:gd name="connsiteX2" fmla="*/ 1997716 w 1997716"/>
                  <a:gd name="connsiteY2" fmla="*/ 840072 h 1316322"/>
                  <a:gd name="connsiteX3" fmla="*/ 0 w 1997716"/>
                  <a:gd name="connsiteY3" fmla="*/ 1316322 h 1316322"/>
                  <a:gd name="connsiteX4" fmla="*/ 38100 w 1997716"/>
                  <a:gd name="connsiteY4" fmla="*/ 0 h 1316322"/>
                  <a:gd name="connsiteX0" fmla="*/ 0 w 2302516"/>
                  <a:gd name="connsiteY0" fmla="*/ 87630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76300 h 1316322"/>
                  <a:gd name="connsiteX0" fmla="*/ 0 w 2302516"/>
                  <a:gd name="connsiteY0" fmla="*/ 84455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44550 h 1316322"/>
                  <a:gd name="connsiteX0" fmla="*/ 0 w 2302516"/>
                  <a:gd name="connsiteY0" fmla="*/ 863600 h 1335372"/>
                  <a:gd name="connsiteX1" fmla="*/ 2302516 w 2302516"/>
                  <a:gd name="connsiteY1" fmla="*/ 0 h 1335372"/>
                  <a:gd name="connsiteX2" fmla="*/ 2302516 w 2302516"/>
                  <a:gd name="connsiteY2" fmla="*/ 859122 h 1335372"/>
                  <a:gd name="connsiteX3" fmla="*/ 304800 w 2302516"/>
                  <a:gd name="connsiteY3" fmla="*/ 1335372 h 1335372"/>
                  <a:gd name="connsiteX4" fmla="*/ 0 w 2302516"/>
                  <a:gd name="connsiteY4" fmla="*/ 863600 h 1335372"/>
                  <a:gd name="connsiteX0" fmla="*/ 0 w 2302516"/>
                  <a:gd name="connsiteY0" fmla="*/ 830262 h 1302034"/>
                  <a:gd name="connsiteX1" fmla="*/ 2302516 w 2302516"/>
                  <a:gd name="connsiteY1" fmla="*/ 0 h 1302034"/>
                  <a:gd name="connsiteX2" fmla="*/ 2302516 w 2302516"/>
                  <a:gd name="connsiteY2" fmla="*/ 825784 h 1302034"/>
                  <a:gd name="connsiteX3" fmla="*/ 304800 w 2302516"/>
                  <a:gd name="connsiteY3" fmla="*/ 1302034 h 1302034"/>
                  <a:gd name="connsiteX4" fmla="*/ 0 w 2302516"/>
                  <a:gd name="connsiteY4" fmla="*/ 830262 h 1302034"/>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25846"/>
                  <a:gd name="connsiteX1" fmla="*/ 2302516 w 2302516"/>
                  <a:gd name="connsiteY1" fmla="*/ 0 h 1325846"/>
                  <a:gd name="connsiteX2" fmla="*/ 2302516 w 2302516"/>
                  <a:gd name="connsiteY2" fmla="*/ 835309 h 1325846"/>
                  <a:gd name="connsiteX3" fmla="*/ 295275 w 2302516"/>
                  <a:gd name="connsiteY3" fmla="*/ 1325846 h 1325846"/>
                  <a:gd name="connsiteX4" fmla="*/ 0 w 2302516"/>
                  <a:gd name="connsiteY4" fmla="*/ 839787 h 1325846"/>
                  <a:gd name="connsiteX0" fmla="*/ 42863 w 2007241"/>
                  <a:gd name="connsiteY0" fmla="*/ 392112 h 1325846"/>
                  <a:gd name="connsiteX1" fmla="*/ 2007241 w 2007241"/>
                  <a:gd name="connsiteY1" fmla="*/ 0 h 1325846"/>
                  <a:gd name="connsiteX2" fmla="*/ 2007241 w 2007241"/>
                  <a:gd name="connsiteY2" fmla="*/ 835309 h 1325846"/>
                  <a:gd name="connsiteX3" fmla="*/ 0 w 2007241"/>
                  <a:gd name="connsiteY3" fmla="*/ 1325846 h 1325846"/>
                  <a:gd name="connsiteX4" fmla="*/ 42863 w 2007241"/>
                  <a:gd name="connsiteY4" fmla="*/ 392112 h 1325846"/>
                  <a:gd name="connsiteX0" fmla="*/ 0 w 1964378"/>
                  <a:gd name="connsiteY0" fmla="*/ 392112 h 959134"/>
                  <a:gd name="connsiteX1" fmla="*/ 1964378 w 1964378"/>
                  <a:gd name="connsiteY1" fmla="*/ 0 h 959134"/>
                  <a:gd name="connsiteX2" fmla="*/ 1964378 w 1964378"/>
                  <a:gd name="connsiteY2" fmla="*/ 835309 h 959134"/>
                  <a:gd name="connsiteX3" fmla="*/ 414337 w 1964378"/>
                  <a:gd name="connsiteY3" fmla="*/ 959134 h 959134"/>
                  <a:gd name="connsiteX4" fmla="*/ 0 w 1964378"/>
                  <a:gd name="connsiteY4" fmla="*/ 392112 h 959134"/>
                  <a:gd name="connsiteX0" fmla="*/ 0 w 1964378"/>
                  <a:gd name="connsiteY0" fmla="*/ 392112 h 897221"/>
                  <a:gd name="connsiteX1" fmla="*/ 1964378 w 1964378"/>
                  <a:gd name="connsiteY1" fmla="*/ 0 h 897221"/>
                  <a:gd name="connsiteX2" fmla="*/ 1964378 w 1964378"/>
                  <a:gd name="connsiteY2" fmla="*/ 835309 h 897221"/>
                  <a:gd name="connsiteX3" fmla="*/ 404812 w 1964378"/>
                  <a:gd name="connsiteY3" fmla="*/ 897221 h 897221"/>
                  <a:gd name="connsiteX4" fmla="*/ 0 w 1964378"/>
                  <a:gd name="connsiteY4" fmla="*/ 392112 h 897221"/>
                  <a:gd name="connsiteX0" fmla="*/ 0 w 1964378"/>
                  <a:gd name="connsiteY0" fmla="*/ 392112 h 863884"/>
                  <a:gd name="connsiteX1" fmla="*/ 1964378 w 1964378"/>
                  <a:gd name="connsiteY1" fmla="*/ 0 h 863884"/>
                  <a:gd name="connsiteX2" fmla="*/ 1964378 w 1964378"/>
                  <a:gd name="connsiteY2" fmla="*/ 835309 h 863884"/>
                  <a:gd name="connsiteX3" fmla="*/ 404812 w 1964378"/>
                  <a:gd name="connsiteY3" fmla="*/ 863884 h 863884"/>
                  <a:gd name="connsiteX4" fmla="*/ 0 w 1964378"/>
                  <a:gd name="connsiteY4" fmla="*/ 392112 h 863884"/>
                  <a:gd name="connsiteX0" fmla="*/ 0 w 1964378"/>
                  <a:gd name="connsiteY0" fmla="*/ 392112 h 835309"/>
                  <a:gd name="connsiteX1" fmla="*/ 1964378 w 1964378"/>
                  <a:gd name="connsiteY1" fmla="*/ 0 h 835309"/>
                  <a:gd name="connsiteX2" fmla="*/ 1964378 w 1964378"/>
                  <a:gd name="connsiteY2" fmla="*/ 835309 h 835309"/>
                  <a:gd name="connsiteX3" fmla="*/ 404812 w 1964378"/>
                  <a:gd name="connsiteY3" fmla="*/ 806734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400050 w 1964378"/>
                  <a:gd name="connsiteY3" fmla="*/ 716247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392112 h 835309"/>
                  <a:gd name="connsiteX0" fmla="*/ 0 w 1964378"/>
                  <a:gd name="connsiteY0" fmla="*/ 415924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415924 h 835309"/>
                  <a:gd name="connsiteX0" fmla="*/ 0 w 1964378"/>
                  <a:gd name="connsiteY0" fmla="*/ 420687 h 840072"/>
                  <a:gd name="connsiteX1" fmla="*/ 1964378 w 1964378"/>
                  <a:gd name="connsiteY1" fmla="*/ 0 h 840072"/>
                  <a:gd name="connsiteX2" fmla="*/ 1964378 w 1964378"/>
                  <a:gd name="connsiteY2" fmla="*/ 840072 h 840072"/>
                  <a:gd name="connsiteX3" fmla="*/ 371475 w 1964378"/>
                  <a:gd name="connsiteY3" fmla="*/ 830547 h 840072"/>
                  <a:gd name="connsiteX4" fmla="*/ 0 w 1964378"/>
                  <a:gd name="connsiteY4" fmla="*/ 420687 h 84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378" h="840072">
                    <a:moveTo>
                      <a:pt x="0" y="420687"/>
                    </a:moveTo>
                    <a:lnTo>
                      <a:pt x="1964378" y="0"/>
                    </a:lnTo>
                    <a:lnTo>
                      <a:pt x="1964378" y="840072"/>
                    </a:lnTo>
                    <a:lnTo>
                      <a:pt x="371475" y="830547"/>
                    </a:lnTo>
                    <a:lnTo>
                      <a:pt x="0" y="42068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7" name="Rectangle 105">
                <a:extLst>
                  <a:ext uri="{FF2B5EF4-FFF2-40B4-BE49-F238E27FC236}">
                    <a16:creationId xmlns:a16="http://schemas.microsoft.com/office/drawing/2014/main" id="{CBFFE9C6-DC19-49F7-205F-6BC48EAB29AD}"/>
                  </a:ext>
                </a:extLst>
              </p:cNvPr>
              <p:cNvSpPr/>
              <p:nvPr/>
            </p:nvSpPr>
            <p:spPr>
              <a:xfrm>
                <a:off x="5990721" y="3525346"/>
                <a:ext cx="1726253" cy="871822"/>
              </a:xfrm>
              <a:custGeom>
                <a:avLst/>
                <a:gdLst>
                  <a:gd name="connsiteX0" fmla="*/ 0 w 1959616"/>
                  <a:gd name="connsiteY0" fmla="*/ 0 h 840072"/>
                  <a:gd name="connsiteX1" fmla="*/ 1959616 w 1959616"/>
                  <a:gd name="connsiteY1" fmla="*/ 0 h 840072"/>
                  <a:gd name="connsiteX2" fmla="*/ 1959616 w 1959616"/>
                  <a:gd name="connsiteY2" fmla="*/ 840072 h 840072"/>
                  <a:gd name="connsiteX3" fmla="*/ 0 w 1959616"/>
                  <a:gd name="connsiteY3" fmla="*/ 840072 h 840072"/>
                  <a:gd name="connsiteX4" fmla="*/ 0 w 1959616"/>
                  <a:gd name="connsiteY4" fmla="*/ 0 h 840072"/>
                  <a:gd name="connsiteX0" fmla="*/ 38100 w 1997716"/>
                  <a:gd name="connsiteY0" fmla="*/ 0 h 1316322"/>
                  <a:gd name="connsiteX1" fmla="*/ 1997716 w 1997716"/>
                  <a:gd name="connsiteY1" fmla="*/ 0 h 1316322"/>
                  <a:gd name="connsiteX2" fmla="*/ 1997716 w 1997716"/>
                  <a:gd name="connsiteY2" fmla="*/ 840072 h 1316322"/>
                  <a:gd name="connsiteX3" fmla="*/ 0 w 1997716"/>
                  <a:gd name="connsiteY3" fmla="*/ 1316322 h 1316322"/>
                  <a:gd name="connsiteX4" fmla="*/ 38100 w 1997716"/>
                  <a:gd name="connsiteY4" fmla="*/ 0 h 1316322"/>
                  <a:gd name="connsiteX0" fmla="*/ 0 w 2302516"/>
                  <a:gd name="connsiteY0" fmla="*/ 87630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76300 h 1316322"/>
                  <a:gd name="connsiteX0" fmla="*/ 0 w 2302516"/>
                  <a:gd name="connsiteY0" fmla="*/ 84455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44550 h 1316322"/>
                  <a:gd name="connsiteX0" fmla="*/ 0 w 2302516"/>
                  <a:gd name="connsiteY0" fmla="*/ 863600 h 1335372"/>
                  <a:gd name="connsiteX1" fmla="*/ 2302516 w 2302516"/>
                  <a:gd name="connsiteY1" fmla="*/ 0 h 1335372"/>
                  <a:gd name="connsiteX2" fmla="*/ 2302516 w 2302516"/>
                  <a:gd name="connsiteY2" fmla="*/ 859122 h 1335372"/>
                  <a:gd name="connsiteX3" fmla="*/ 304800 w 2302516"/>
                  <a:gd name="connsiteY3" fmla="*/ 1335372 h 1335372"/>
                  <a:gd name="connsiteX4" fmla="*/ 0 w 2302516"/>
                  <a:gd name="connsiteY4" fmla="*/ 863600 h 1335372"/>
                  <a:gd name="connsiteX0" fmla="*/ 0 w 2302516"/>
                  <a:gd name="connsiteY0" fmla="*/ 830262 h 1302034"/>
                  <a:gd name="connsiteX1" fmla="*/ 2302516 w 2302516"/>
                  <a:gd name="connsiteY1" fmla="*/ 0 h 1302034"/>
                  <a:gd name="connsiteX2" fmla="*/ 2302516 w 2302516"/>
                  <a:gd name="connsiteY2" fmla="*/ 825784 h 1302034"/>
                  <a:gd name="connsiteX3" fmla="*/ 304800 w 2302516"/>
                  <a:gd name="connsiteY3" fmla="*/ 1302034 h 1302034"/>
                  <a:gd name="connsiteX4" fmla="*/ 0 w 2302516"/>
                  <a:gd name="connsiteY4" fmla="*/ 830262 h 1302034"/>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25846"/>
                  <a:gd name="connsiteX1" fmla="*/ 2302516 w 2302516"/>
                  <a:gd name="connsiteY1" fmla="*/ 0 h 1325846"/>
                  <a:gd name="connsiteX2" fmla="*/ 2302516 w 2302516"/>
                  <a:gd name="connsiteY2" fmla="*/ 835309 h 1325846"/>
                  <a:gd name="connsiteX3" fmla="*/ 295275 w 2302516"/>
                  <a:gd name="connsiteY3" fmla="*/ 1325846 h 1325846"/>
                  <a:gd name="connsiteX4" fmla="*/ 0 w 2302516"/>
                  <a:gd name="connsiteY4" fmla="*/ 839787 h 1325846"/>
                  <a:gd name="connsiteX0" fmla="*/ 42863 w 2007241"/>
                  <a:gd name="connsiteY0" fmla="*/ 392112 h 1325846"/>
                  <a:gd name="connsiteX1" fmla="*/ 2007241 w 2007241"/>
                  <a:gd name="connsiteY1" fmla="*/ 0 h 1325846"/>
                  <a:gd name="connsiteX2" fmla="*/ 2007241 w 2007241"/>
                  <a:gd name="connsiteY2" fmla="*/ 835309 h 1325846"/>
                  <a:gd name="connsiteX3" fmla="*/ 0 w 2007241"/>
                  <a:gd name="connsiteY3" fmla="*/ 1325846 h 1325846"/>
                  <a:gd name="connsiteX4" fmla="*/ 42863 w 2007241"/>
                  <a:gd name="connsiteY4" fmla="*/ 392112 h 1325846"/>
                  <a:gd name="connsiteX0" fmla="*/ 0 w 1964378"/>
                  <a:gd name="connsiteY0" fmla="*/ 392112 h 959134"/>
                  <a:gd name="connsiteX1" fmla="*/ 1964378 w 1964378"/>
                  <a:gd name="connsiteY1" fmla="*/ 0 h 959134"/>
                  <a:gd name="connsiteX2" fmla="*/ 1964378 w 1964378"/>
                  <a:gd name="connsiteY2" fmla="*/ 835309 h 959134"/>
                  <a:gd name="connsiteX3" fmla="*/ 414337 w 1964378"/>
                  <a:gd name="connsiteY3" fmla="*/ 959134 h 959134"/>
                  <a:gd name="connsiteX4" fmla="*/ 0 w 1964378"/>
                  <a:gd name="connsiteY4" fmla="*/ 392112 h 959134"/>
                  <a:gd name="connsiteX0" fmla="*/ 0 w 1964378"/>
                  <a:gd name="connsiteY0" fmla="*/ 392112 h 897221"/>
                  <a:gd name="connsiteX1" fmla="*/ 1964378 w 1964378"/>
                  <a:gd name="connsiteY1" fmla="*/ 0 h 897221"/>
                  <a:gd name="connsiteX2" fmla="*/ 1964378 w 1964378"/>
                  <a:gd name="connsiteY2" fmla="*/ 835309 h 897221"/>
                  <a:gd name="connsiteX3" fmla="*/ 404812 w 1964378"/>
                  <a:gd name="connsiteY3" fmla="*/ 897221 h 897221"/>
                  <a:gd name="connsiteX4" fmla="*/ 0 w 1964378"/>
                  <a:gd name="connsiteY4" fmla="*/ 392112 h 897221"/>
                  <a:gd name="connsiteX0" fmla="*/ 0 w 1964378"/>
                  <a:gd name="connsiteY0" fmla="*/ 392112 h 863884"/>
                  <a:gd name="connsiteX1" fmla="*/ 1964378 w 1964378"/>
                  <a:gd name="connsiteY1" fmla="*/ 0 h 863884"/>
                  <a:gd name="connsiteX2" fmla="*/ 1964378 w 1964378"/>
                  <a:gd name="connsiteY2" fmla="*/ 835309 h 863884"/>
                  <a:gd name="connsiteX3" fmla="*/ 404812 w 1964378"/>
                  <a:gd name="connsiteY3" fmla="*/ 863884 h 863884"/>
                  <a:gd name="connsiteX4" fmla="*/ 0 w 1964378"/>
                  <a:gd name="connsiteY4" fmla="*/ 392112 h 863884"/>
                  <a:gd name="connsiteX0" fmla="*/ 0 w 1964378"/>
                  <a:gd name="connsiteY0" fmla="*/ 392112 h 835309"/>
                  <a:gd name="connsiteX1" fmla="*/ 1964378 w 1964378"/>
                  <a:gd name="connsiteY1" fmla="*/ 0 h 835309"/>
                  <a:gd name="connsiteX2" fmla="*/ 1964378 w 1964378"/>
                  <a:gd name="connsiteY2" fmla="*/ 835309 h 835309"/>
                  <a:gd name="connsiteX3" fmla="*/ 404812 w 1964378"/>
                  <a:gd name="connsiteY3" fmla="*/ 806734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400050 w 1964378"/>
                  <a:gd name="connsiteY3" fmla="*/ 716247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392112 h 835309"/>
                  <a:gd name="connsiteX0" fmla="*/ 0 w 1964378"/>
                  <a:gd name="connsiteY0" fmla="*/ 415924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415924 h 835309"/>
                  <a:gd name="connsiteX0" fmla="*/ 0 w 1964378"/>
                  <a:gd name="connsiteY0" fmla="*/ 420687 h 840072"/>
                  <a:gd name="connsiteX1" fmla="*/ 1964378 w 1964378"/>
                  <a:gd name="connsiteY1" fmla="*/ 0 h 840072"/>
                  <a:gd name="connsiteX2" fmla="*/ 1964378 w 1964378"/>
                  <a:gd name="connsiteY2" fmla="*/ 840072 h 840072"/>
                  <a:gd name="connsiteX3" fmla="*/ 371475 w 1964378"/>
                  <a:gd name="connsiteY3" fmla="*/ 830547 h 840072"/>
                  <a:gd name="connsiteX4" fmla="*/ 0 w 1964378"/>
                  <a:gd name="connsiteY4" fmla="*/ 420687 h 840072"/>
                  <a:gd name="connsiteX0" fmla="*/ 0 w 1964378"/>
                  <a:gd name="connsiteY0" fmla="*/ 420687 h 840072"/>
                  <a:gd name="connsiteX1" fmla="*/ 1964378 w 1964378"/>
                  <a:gd name="connsiteY1" fmla="*/ 0 h 840072"/>
                  <a:gd name="connsiteX2" fmla="*/ 1964378 w 1964378"/>
                  <a:gd name="connsiteY2" fmla="*/ 840072 h 840072"/>
                  <a:gd name="connsiteX3" fmla="*/ 371475 w 1964378"/>
                  <a:gd name="connsiteY3" fmla="*/ 830547 h 840072"/>
                  <a:gd name="connsiteX4" fmla="*/ 0 w 1964378"/>
                  <a:gd name="connsiteY4" fmla="*/ 420687 h 840072"/>
                  <a:gd name="connsiteX0" fmla="*/ 0 w 1764353"/>
                  <a:gd name="connsiteY0" fmla="*/ 11112 h 840072"/>
                  <a:gd name="connsiteX1" fmla="*/ 1764353 w 1764353"/>
                  <a:gd name="connsiteY1" fmla="*/ 0 h 840072"/>
                  <a:gd name="connsiteX2" fmla="*/ 1764353 w 1764353"/>
                  <a:gd name="connsiteY2" fmla="*/ 840072 h 840072"/>
                  <a:gd name="connsiteX3" fmla="*/ 171450 w 1764353"/>
                  <a:gd name="connsiteY3" fmla="*/ 830547 h 840072"/>
                  <a:gd name="connsiteX4" fmla="*/ 0 w 1764353"/>
                  <a:gd name="connsiteY4" fmla="*/ 11112 h 840072"/>
                  <a:gd name="connsiteX0" fmla="*/ 0 w 1764353"/>
                  <a:gd name="connsiteY0" fmla="*/ 11112 h 840072"/>
                  <a:gd name="connsiteX1" fmla="*/ 1764353 w 1764353"/>
                  <a:gd name="connsiteY1" fmla="*/ 0 h 840072"/>
                  <a:gd name="connsiteX2" fmla="*/ 1764353 w 1764353"/>
                  <a:gd name="connsiteY2" fmla="*/ 840072 h 840072"/>
                  <a:gd name="connsiteX3" fmla="*/ 366712 w 1764353"/>
                  <a:gd name="connsiteY3" fmla="*/ 559085 h 840072"/>
                  <a:gd name="connsiteX4" fmla="*/ 0 w 1764353"/>
                  <a:gd name="connsiteY4" fmla="*/ 11112 h 840072"/>
                  <a:gd name="connsiteX0" fmla="*/ 0 w 1764353"/>
                  <a:gd name="connsiteY0" fmla="*/ 11112 h 840072"/>
                  <a:gd name="connsiteX1" fmla="*/ 1764353 w 1764353"/>
                  <a:gd name="connsiteY1" fmla="*/ 0 h 840072"/>
                  <a:gd name="connsiteX2" fmla="*/ 1764353 w 1764353"/>
                  <a:gd name="connsiteY2" fmla="*/ 840072 h 840072"/>
                  <a:gd name="connsiteX3" fmla="*/ 366712 w 1764353"/>
                  <a:gd name="connsiteY3" fmla="*/ 554322 h 840072"/>
                  <a:gd name="connsiteX4" fmla="*/ 0 w 1764353"/>
                  <a:gd name="connsiteY4" fmla="*/ 11112 h 840072"/>
                  <a:gd name="connsiteX0" fmla="*/ 0 w 1726253"/>
                  <a:gd name="connsiteY0" fmla="*/ 0 h 871822"/>
                  <a:gd name="connsiteX1" fmla="*/ 1726253 w 1726253"/>
                  <a:gd name="connsiteY1" fmla="*/ 31750 h 871822"/>
                  <a:gd name="connsiteX2" fmla="*/ 1726253 w 1726253"/>
                  <a:gd name="connsiteY2" fmla="*/ 871822 h 871822"/>
                  <a:gd name="connsiteX3" fmla="*/ 328612 w 1726253"/>
                  <a:gd name="connsiteY3" fmla="*/ 586072 h 871822"/>
                  <a:gd name="connsiteX4" fmla="*/ 0 w 1726253"/>
                  <a:gd name="connsiteY4" fmla="*/ 0 h 871822"/>
                  <a:gd name="connsiteX0" fmla="*/ 0 w 1726253"/>
                  <a:gd name="connsiteY0" fmla="*/ 0 h 871822"/>
                  <a:gd name="connsiteX1" fmla="*/ 1726253 w 1726253"/>
                  <a:gd name="connsiteY1" fmla="*/ 31750 h 871822"/>
                  <a:gd name="connsiteX2" fmla="*/ 1726253 w 1726253"/>
                  <a:gd name="connsiteY2" fmla="*/ 871822 h 871822"/>
                  <a:gd name="connsiteX3" fmla="*/ 280987 w 1726253"/>
                  <a:gd name="connsiteY3" fmla="*/ 543209 h 871822"/>
                  <a:gd name="connsiteX4" fmla="*/ 0 w 1726253"/>
                  <a:gd name="connsiteY4" fmla="*/ 0 h 871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253" h="871822">
                    <a:moveTo>
                      <a:pt x="0" y="0"/>
                    </a:moveTo>
                    <a:lnTo>
                      <a:pt x="1726253" y="31750"/>
                    </a:lnTo>
                    <a:lnTo>
                      <a:pt x="1726253" y="871822"/>
                    </a:lnTo>
                    <a:lnTo>
                      <a:pt x="280987" y="543209"/>
                    </a:ln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8" name="Rectangle 105">
                <a:extLst>
                  <a:ext uri="{FF2B5EF4-FFF2-40B4-BE49-F238E27FC236}">
                    <a16:creationId xmlns:a16="http://schemas.microsoft.com/office/drawing/2014/main" id="{0B408E37-4C70-0875-CA03-F535DC6ED126}"/>
                  </a:ext>
                </a:extLst>
              </p:cNvPr>
              <p:cNvSpPr/>
              <p:nvPr/>
            </p:nvSpPr>
            <p:spPr>
              <a:xfrm>
                <a:off x="5390645" y="4074744"/>
                <a:ext cx="2326328" cy="1271872"/>
              </a:xfrm>
              <a:custGeom>
                <a:avLst/>
                <a:gdLst>
                  <a:gd name="connsiteX0" fmla="*/ 0 w 1959616"/>
                  <a:gd name="connsiteY0" fmla="*/ 0 h 840072"/>
                  <a:gd name="connsiteX1" fmla="*/ 1959616 w 1959616"/>
                  <a:gd name="connsiteY1" fmla="*/ 0 h 840072"/>
                  <a:gd name="connsiteX2" fmla="*/ 1959616 w 1959616"/>
                  <a:gd name="connsiteY2" fmla="*/ 840072 h 840072"/>
                  <a:gd name="connsiteX3" fmla="*/ 0 w 1959616"/>
                  <a:gd name="connsiteY3" fmla="*/ 840072 h 840072"/>
                  <a:gd name="connsiteX4" fmla="*/ 0 w 1959616"/>
                  <a:gd name="connsiteY4" fmla="*/ 0 h 840072"/>
                  <a:gd name="connsiteX0" fmla="*/ 38100 w 1997716"/>
                  <a:gd name="connsiteY0" fmla="*/ 0 h 1316322"/>
                  <a:gd name="connsiteX1" fmla="*/ 1997716 w 1997716"/>
                  <a:gd name="connsiteY1" fmla="*/ 0 h 1316322"/>
                  <a:gd name="connsiteX2" fmla="*/ 1997716 w 1997716"/>
                  <a:gd name="connsiteY2" fmla="*/ 840072 h 1316322"/>
                  <a:gd name="connsiteX3" fmla="*/ 0 w 1997716"/>
                  <a:gd name="connsiteY3" fmla="*/ 1316322 h 1316322"/>
                  <a:gd name="connsiteX4" fmla="*/ 38100 w 1997716"/>
                  <a:gd name="connsiteY4" fmla="*/ 0 h 1316322"/>
                  <a:gd name="connsiteX0" fmla="*/ 0 w 2302516"/>
                  <a:gd name="connsiteY0" fmla="*/ 87630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76300 h 1316322"/>
                  <a:gd name="connsiteX0" fmla="*/ 0 w 2302516"/>
                  <a:gd name="connsiteY0" fmla="*/ 84455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44550 h 1316322"/>
                  <a:gd name="connsiteX0" fmla="*/ 0 w 2302516"/>
                  <a:gd name="connsiteY0" fmla="*/ 863600 h 1335372"/>
                  <a:gd name="connsiteX1" fmla="*/ 2302516 w 2302516"/>
                  <a:gd name="connsiteY1" fmla="*/ 0 h 1335372"/>
                  <a:gd name="connsiteX2" fmla="*/ 2302516 w 2302516"/>
                  <a:gd name="connsiteY2" fmla="*/ 859122 h 1335372"/>
                  <a:gd name="connsiteX3" fmla="*/ 304800 w 2302516"/>
                  <a:gd name="connsiteY3" fmla="*/ 1335372 h 1335372"/>
                  <a:gd name="connsiteX4" fmla="*/ 0 w 2302516"/>
                  <a:gd name="connsiteY4" fmla="*/ 863600 h 1335372"/>
                  <a:gd name="connsiteX0" fmla="*/ 0 w 2302516"/>
                  <a:gd name="connsiteY0" fmla="*/ 830262 h 1302034"/>
                  <a:gd name="connsiteX1" fmla="*/ 2302516 w 2302516"/>
                  <a:gd name="connsiteY1" fmla="*/ 0 h 1302034"/>
                  <a:gd name="connsiteX2" fmla="*/ 2302516 w 2302516"/>
                  <a:gd name="connsiteY2" fmla="*/ 825784 h 1302034"/>
                  <a:gd name="connsiteX3" fmla="*/ 304800 w 2302516"/>
                  <a:gd name="connsiteY3" fmla="*/ 1302034 h 1302034"/>
                  <a:gd name="connsiteX4" fmla="*/ 0 w 2302516"/>
                  <a:gd name="connsiteY4" fmla="*/ 830262 h 1302034"/>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25846"/>
                  <a:gd name="connsiteX1" fmla="*/ 2302516 w 2302516"/>
                  <a:gd name="connsiteY1" fmla="*/ 0 h 1325846"/>
                  <a:gd name="connsiteX2" fmla="*/ 2302516 w 2302516"/>
                  <a:gd name="connsiteY2" fmla="*/ 835309 h 1325846"/>
                  <a:gd name="connsiteX3" fmla="*/ 295275 w 2302516"/>
                  <a:gd name="connsiteY3" fmla="*/ 1325846 h 1325846"/>
                  <a:gd name="connsiteX4" fmla="*/ 0 w 2302516"/>
                  <a:gd name="connsiteY4" fmla="*/ 839787 h 1325846"/>
                  <a:gd name="connsiteX0" fmla="*/ 42863 w 2007241"/>
                  <a:gd name="connsiteY0" fmla="*/ 392112 h 1325846"/>
                  <a:gd name="connsiteX1" fmla="*/ 2007241 w 2007241"/>
                  <a:gd name="connsiteY1" fmla="*/ 0 h 1325846"/>
                  <a:gd name="connsiteX2" fmla="*/ 2007241 w 2007241"/>
                  <a:gd name="connsiteY2" fmla="*/ 835309 h 1325846"/>
                  <a:gd name="connsiteX3" fmla="*/ 0 w 2007241"/>
                  <a:gd name="connsiteY3" fmla="*/ 1325846 h 1325846"/>
                  <a:gd name="connsiteX4" fmla="*/ 42863 w 2007241"/>
                  <a:gd name="connsiteY4" fmla="*/ 392112 h 1325846"/>
                  <a:gd name="connsiteX0" fmla="*/ 0 w 1964378"/>
                  <a:gd name="connsiteY0" fmla="*/ 392112 h 959134"/>
                  <a:gd name="connsiteX1" fmla="*/ 1964378 w 1964378"/>
                  <a:gd name="connsiteY1" fmla="*/ 0 h 959134"/>
                  <a:gd name="connsiteX2" fmla="*/ 1964378 w 1964378"/>
                  <a:gd name="connsiteY2" fmla="*/ 835309 h 959134"/>
                  <a:gd name="connsiteX3" fmla="*/ 414337 w 1964378"/>
                  <a:gd name="connsiteY3" fmla="*/ 959134 h 959134"/>
                  <a:gd name="connsiteX4" fmla="*/ 0 w 1964378"/>
                  <a:gd name="connsiteY4" fmla="*/ 392112 h 959134"/>
                  <a:gd name="connsiteX0" fmla="*/ 0 w 1964378"/>
                  <a:gd name="connsiteY0" fmla="*/ 392112 h 897221"/>
                  <a:gd name="connsiteX1" fmla="*/ 1964378 w 1964378"/>
                  <a:gd name="connsiteY1" fmla="*/ 0 h 897221"/>
                  <a:gd name="connsiteX2" fmla="*/ 1964378 w 1964378"/>
                  <a:gd name="connsiteY2" fmla="*/ 835309 h 897221"/>
                  <a:gd name="connsiteX3" fmla="*/ 404812 w 1964378"/>
                  <a:gd name="connsiteY3" fmla="*/ 897221 h 897221"/>
                  <a:gd name="connsiteX4" fmla="*/ 0 w 1964378"/>
                  <a:gd name="connsiteY4" fmla="*/ 392112 h 897221"/>
                  <a:gd name="connsiteX0" fmla="*/ 0 w 1964378"/>
                  <a:gd name="connsiteY0" fmla="*/ 392112 h 863884"/>
                  <a:gd name="connsiteX1" fmla="*/ 1964378 w 1964378"/>
                  <a:gd name="connsiteY1" fmla="*/ 0 h 863884"/>
                  <a:gd name="connsiteX2" fmla="*/ 1964378 w 1964378"/>
                  <a:gd name="connsiteY2" fmla="*/ 835309 h 863884"/>
                  <a:gd name="connsiteX3" fmla="*/ 404812 w 1964378"/>
                  <a:gd name="connsiteY3" fmla="*/ 863884 h 863884"/>
                  <a:gd name="connsiteX4" fmla="*/ 0 w 1964378"/>
                  <a:gd name="connsiteY4" fmla="*/ 392112 h 863884"/>
                  <a:gd name="connsiteX0" fmla="*/ 0 w 1964378"/>
                  <a:gd name="connsiteY0" fmla="*/ 392112 h 835309"/>
                  <a:gd name="connsiteX1" fmla="*/ 1964378 w 1964378"/>
                  <a:gd name="connsiteY1" fmla="*/ 0 h 835309"/>
                  <a:gd name="connsiteX2" fmla="*/ 1964378 w 1964378"/>
                  <a:gd name="connsiteY2" fmla="*/ 835309 h 835309"/>
                  <a:gd name="connsiteX3" fmla="*/ 404812 w 1964378"/>
                  <a:gd name="connsiteY3" fmla="*/ 806734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400050 w 1964378"/>
                  <a:gd name="connsiteY3" fmla="*/ 716247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392112 h 835309"/>
                  <a:gd name="connsiteX0" fmla="*/ 0 w 1964378"/>
                  <a:gd name="connsiteY0" fmla="*/ 415924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415924 h 835309"/>
                  <a:gd name="connsiteX0" fmla="*/ 0 w 1964378"/>
                  <a:gd name="connsiteY0" fmla="*/ 420687 h 840072"/>
                  <a:gd name="connsiteX1" fmla="*/ 1964378 w 1964378"/>
                  <a:gd name="connsiteY1" fmla="*/ 0 h 840072"/>
                  <a:gd name="connsiteX2" fmla="*/ 1964378 w 1964378"/>
                  <a:gd name="connsiteY2" fmla="*/ 840072 h 840072"/>
                  <a:gd name="connsiteX3" fmla="*/ 371475 w 1964378"/>
                  <a:gd name="connsiteY3" fmla="*/ 830547 h 840072"/>
                  <a:gd name="connsiteX4" fmla="*/ 0 w 1964378"/>
                  <a:gd name="connsiteY4" fmla="*/ 420687 h 840072"/>
                  <a:gd name="connsiteX0" fmla="*/ 0 w 1964378"/>
                  <a:gd name="connsiteY0" fmla="*/ 420687 h 840072"/>
                  <a:gd name="connsiteX1" fmla="*/ 1964378 w 1964378"/>
                  <a:gd name="connsiteY1" fmla="*/ 0 h 840072"/>
                  <a:gd name="connsiteX2" fmla="*/ 1964378 w 1964378"/>
                  <a:gd name="connsiteY2" fmla="*/ 840072 h 840072"/>
                  <a:gd name="connsiteX3" fmla="*/ 371475 w 1964378"/>
                  <a:gd name="connsiteY3" fmla="*/ 830547 h 840072"/>
                  <a:gd name="connsiteX4" fmla="*/ 0 w 1964378"/>
                  <a:gd name="connsiteY4" fmla="*/ 420687 h 840072"/>
                  <a:gd name="connsiteX0" fmla="*/ 0 w 1764353"/>
                  <a:gd name="connsiteY0" fmla="*/ 11112 h 840072"/>
                  <a:gd name="connsiteX1" fmla="*/ 1764353 w 1764353"/>
                  <a:gd name="connsiteY1" fmla="*/ 0 h 840072"/>
                  <a:gd name="connsiteX2" fmla="*/ 1764353 w 1764353"/>
                  <a:gd name="connsiteY2" fmla="*/ 840072 h 840072"/>
                  <a:gd name="connsiteX3" fmla="*/ 171450 w 1764353"/>
                  <a:gd name="connsiteY3" fmla="*/ 830547 h 840072"/>
                  <a:gd name="connsiteX4" fmla="*/ 0 w 1764353"/>
                  <a:gd name="connsiteY4" fmla="*/ 11112 h 840072"/>
                  <a:gd name="connsiteX0" fmla="*/ 0 w 1764353"/>
                  <a:gd name="connsiteY0" fmla="*/ 11112 h 840072"/>
                  <a:gd name="connsiteX1" fmla="*/ 1764353 w 1764353"/>
                  <a:gd name="connsiteY1" fmla="*/ 0 h 840072"/>
                  <a:gd name="connsiteX2" fmla="*/ 1764353 w 1764353"/>
                  <a:gd name="connsiteY2" fmla="*/ 840072 h 840072"/>
                  <a:gd name="connsiteX3" fmla="*/ 366712 w 1764353"/>
                  <a:gd name="connsiteY3" fmla="*/ 559085 h 840072"/>
                  <a:gd name="connsiteX4" fmla="*/ 0 w 1764353"/>
                  <a:gd name="connsiteY4" fmla="*/ 11112 h 840072"/>
                  <a:gd name="connsiteX0" fmla="*/ 0 w 1764353"/>
                  <a:gd name="connsiteY0" fmla="*/ 11112 h 840072"/>
                  <a:gd name="connsiteX1" fmla="*/ 1764353 w 1764353"/>
                  <a:gd name="connsiteY1" fmla="*/ 0 h 840072"/>
                  <a:gd name="connsiteX2" fmla="*/ 1764353 w 1764353"/>
                  <a:gd name="connsiteY2" fmla="*/ 840072 h 840072"/>
                  <a:gd name="connsiteX3" fmla="*/ 366712 w 1764353"/>
                  <a:gd name="connsiteY3" fmla="*/ 554322 h 840072"/>
                  <a:gd name="connsiteX4" fmla="*/ 0 w 1764353"/>
                  <a:gd name="connsiteY4" fmla="*/ 11112 h 840072"/>
                  <a:gd name="connsiteX0" fmla="*/ 0 w 1726253"/>
                  <a:gd name="connsiteY0" fmla="*/ 0 h 871822"/>
                  <a:gd name="connsiteX1" fmla="*/ 1726253 w 1726253"/>
                  <a:gd name="connsiteY1" fmla="*/ 31750 h 871822"/>
                  <a:gd name="connsiteX2" fmla="*/ 1726253 w 1726253"/>
                  <a:gd name="connsiteY2" fmla="*/ 871822 h 871822"/>
                  <a:gd name="connsiteX3" fmla="*/ 328612 w 1726253"/>
                  <a:gd name="connsiteY3" fmla="*/ 586072 h 871822"/>
                  <a:gd name="connsiteX4" fmla="*/ 0 w 1726253"/>
                  <a:gd name="connsiteY4" fmla="*/ 0 h 871822"/>
                  <a:gd name="connsiteX0" fmla="*/ 0 w 1650053"/>
                  <a:gd name="connsiteY0" fmla="*/ 0 h 1262347"/>
                  <a:gd name="connsiteX1" fmla="*/ 1650053 w 1650053"/>
                  <a:gd name="connsiteY1" fmla="*/ 422275 h 1262347"/>
                  <a:gd name="connsiteX2" fmla="*/ 1650053 w 1650053"/>
                  <a:gd name="connsiteY2" fmla="*/ 1262347 h 1262347"/>
                  <a:gd name="connsiteX3" fmla="*/ 252412 w 1650053"/>
                  <a:gd name="connsiteY3" fmla="*/ 976597 h 1262347"/>
                  <a:gd name="connsiteX4" fmla="*/ 0 w 1650053"/>
                  <a:gd name="connsiteY4" fmla="*/ 0 h 1262347"/>
                  <a:gd name="connsiteX0" fmla="*/ 614363 w 2264416"/>
                  <a:gd name="connsiteY0" fmla="*/ 0 h 1262347"/>
                  <a:gd name="connsiteX1" fmla="*/ 2264416 w 2264416"/>
                  <a:gd name="connsiteY1" fmla="*/ 422275 h 1262347"/>
                  <a:gd name="connsiteX2" fmla="*/ 2264416 w 2264416"/>
                  <a:gd name="connsiteY2" fmla="*/ 1262347 h 1262347"/>
                  <a:gd name="connsiteX3" fmla="*/ 0 w 2264416"/>
                  <a:gd name="connsiteY3" fmla="*/ 352709 h 1262347"/>
                  <a:gd name="connsiteX4" fmla="*/ 614363 w 2264416"/>
                  <a:gd name="connsiteY4" fmla="*/ 0 h 1262347"/>
                  <a:gd name="connsiteX0" fmla="*/ 642938 w 2292991"/>
                  <a:gd name="connsiteY0" fmla="*/ 0 h 1262347"/>
                  <a:gd name="connsiteX1" fmla="*/ 2292991 w 2292991"/>
                  <a:gd name="connsiteY1" fmla="*/ 422275 h 1262347"/>
                  <a:gd name="connsiteX2" fmla="*/ 2292991 w 2292991"/>
                  <a:gd name="connsiteY2" fmla="*/ 1262347 h 1262347"/>
                  <a:gd name="connsiteX3" fmla="*/ 0 w 2292991"/>
                  <a:gd name="connsiteY3" fmla="*/ 309847 h 1262347"/>
                  <a:gd name="connsiteX4" fmla="*/ 642938 w 2292991"/>
                  <a:gd name="connsiteY4" fmla="*/ 0 h 1262347"/>
                  <a:gd name="connsiteX0" fmla="*/ 676275 w 2326328"/>
                  <a:gd name="connsiteY0" fmla="*/ 0 h 1262347"/>
                  <a:gd name="connsiteX1" fmla="*/ 2326328 w 2326328"/>
                  <a:gd name="connsiteY1" fmla="*/ 422275 h 1262347"/>
                  <a:gd name="connsiteX2" fmla="*/ 2326328 w 2326328"/>
                  <a:gd name="connsiteY2" fmla="*/ 1262347 h 1262347"/>
                  <a:gd name="connsiteX3" fmla="*/ 0 w 2326328"/>
                  <a:gd name="connsiteY3" fmla="*/ 352710 h 1262347"/>
                  <a:gd name="connsiteX4" fmla="*/ 676275 w 2326328"/>
                  <a:gd name="connsiteY4" fmla="*/ 0 h 1262347"/>
                  <a:gd name="connsiteX0" fmla="*/ 676275 w 2326328"/>
                  <a:gd name="connsiteY0" fmla="*/ 0 h 1271872"/>
                  <a:gd name="connsiteX1" fmla="*/ 2326328 w 2326328"/>
                  <a:gd name="connsiteY1" fmla="*/ 431800 h 1271872"/>
                  <a:gd name="connsiteX2" fmla="*/ 2326328 w 2326328"/>
                  <a:gd name="connsiteY2" fmla="*/ 1271872 h 1271872"/>
                  <a:gd name="connsiteX3" fmla="*/ 0 w 2326328"/>
                  <a:gd name="connsiteY3" fmla="*/ 362235 h 1271872"/>
                  <a:gd name="connsiteX4" fmla="*/ 676275 w 2326328"/>
                  <a:gd name="connsiteY4" fmla="*/ 0 h 127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328" h="1271872">
                    <a:moveTo>
                      <a:pt x="676275" y="0"/>
                    </a:moveTo>
                    <a:lnTo>
                      <a:pt x="2326328" y="431800"/>
                    </a:lnTo>
                    <a:lnTo>
                      <a:pt x="2326328" y="1271872"/>
                    </a:lnTo>
                    <a:lnTo>
                      <a:pt x="0" y="362235"/>
                    </a:lnTo>
                    <a:lnTo>
                      <a:pt x="676275" y="0"/>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6" name="Group 15">
              <a:extLst>
                <a:ext uri="{FF2B5EF4-FFF2-40B4-BE49-F238E27FC236}">
                  <a16:creationId xmlns:a16="http://schemas.microsoft.com/office/drawing/2014/main" id="{E807B49B-47D6-E874-4DA3-B9E923A72583}"/>
                </a:ext>
              </a:extLst>
            </p:cNvPr>
            <p:cNvGrpSpPr/>
            <p:nvPr/>
          </p:nvGrpSpPr>
          <p:grpSpPr>
            <a:xfrm>
              <a:off x="855376" y="1519084"/>
              <a:ext cx="5325357" cy="3819832"/>
              <a:chOff x="855376" y="1519084"/>
              <a:chExt cx="5325357" cy="3819832"/>
            </a:xfrm>
          </p:grpSpPr>
          <p:grpSp>
            <p:nvGrpSpPr>
              <p:cNvPr id="85" name="Group 84">
                <a:extLst>
                  <a:ext uri="{FF2B5EF4-FFF2-40B4-BE49-F238E27FC236}">
                    <a16:creationId xmlns:a16="http://schemas.microsoft.com/office/drawing/2014/main" id="{96318C26-6890-9D45-6CFB-D2E0A2711A37}"/>
                  </a:ext>
                </a:extLst>
              </p:cNvPr>
              <p:cNvGrpSpPr/>
              <p:nvPr/>
            </p:nvGrpSpPr>
            <p:grpSpPr>
              <a:xfrm>
                <a:off x="855376" y="2439218"/>
                <a:ext cx="3072633" cy="1059430"/>
                <a:chOff x="680504" y="2854670"/>
                <a:chExt cx="3543167" cy="1094045"/>
              </a:xfrm>
            </p:grpSpPr>
            <p:pic>
              <p:nvPicPr>
                <p:cNvPr id="99" name="Picture 98">
                  <a:extLst>
                    <a:ext uri="{FF2B5EF4-FFF2-40B4-BE49-F238E27FC236}">
                      <a16:creationId xmlns:a16="http://schemas.microsoft.com/office/drawing/2014/main" id="{70A0DD4B-9C70-BEE7-82B4-C3812D719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945" flipH="1">
                  <a:off x="832905" y="2878029"/>
                  <a:ext cx="2245775" cy="1070686"/>
                </a:xfrm>
                <a:prstGeom prst="rect">
                  <a:avLst/>
                </a:prstGeom>
              </p:spPr>
            </p:pic>
            <p:sp>
              <p:nvSpPr>
                <p:cNvPr id="100" name="Freeform: Shape 10">
                  <a:extLst>
                    <a:ext uri="{FF2B5EF4-FFF2-40B4-BE49-F238E27FC236}">
                      <a16:creationId xmlns:a16="http://schemas.microsoft.com/office/drawing/2014/main" id="{CAC2211D-C34A-49A7-EE73-1586A902AD1F}"/>
                    </a:ext>
                  </a:extLst>
                </p:cNvPr>
                <p:cNvSpPr/>
                <p:nvPr/>
              </p:nvSpPr>
              <p:spPr>
                <a:xfrm flipH="1">
                  <a:off x="680504" y="2854670"/>
                  <a:ext cx="3543167" cy="840072"/>
                </a:xfrm>
                <a:custGeom>
                  <a:avLst/>
                  <a:gdLst>
                    <a:gd name="connsiteX0" fmla="*/ 0 w 5936334"/>
                    <a:gd name="connsiteY0" fmla="*/ 0 h 914400"/>
                    <a:gd name="connsiteX1" fmla="*/ 5224696 w 5936334"/>
                    <a:gd name="connsiteY1" fmla="*/ 0 h 914400"/>
                    <a:gd name="connsiteX2" fmla="*/ 5936334 w 5936334"/>
                    <a:gd name="connsiteY2" fmla="*/ 457200 h 914400"/>
                    <a:gd name="connsiteX3" fmla="*/ 5224696 w 5936334"/>
                    <a:gd name="connsiteY3" fmla="*/ 914400 h 914400"/>
                    <a:gd name="connsiteX4" fmla="*/ 0 w 5936334"/>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334" h="914400">
                      <a:moveTo>
                        <a:pt x="0" y="0"/>
                      </a:moveTo>
                      <a:lnTo>
                        <a:pt x="5224696" y="0"/>
                      </a:lnTo>
                      <a:lnTo>
                        <a:pt x="5936334" y="457200"/>
                      </a:lnTo>
                      <a:lnTo>
                        <a:pt x="5224696" y="914400"/>
                      </a:lnTo>
                      <a:lnTo>
                        <a:pt x="0" y="914400"/>
                      </a:lnTo>
                      <a:close/>
                    </a:path>
                  </a:pathLst>
                </a:custGeom>
                <a:solidFill>
                  <a:schemeClr val="accent6"/>
                </a:solidFill>
                <a:ln w="25400" cap="rnd">
                  <a:noFill/>
                  <a:round/>
                </a:ln>
                <a:effectLst/>
              </p:spPr>
              <p:style>
                <a:lnRef idx="1">
                  <a:schemeClr val="accent1"/>
                </a:lnRef>
                <a:fillRef idx="0">
                  <a:schemeClr val="accent1"/>
                </a:fillRef>
                <a:effectRef idx="0">
                  <a:schemeClr val="accent1"/>
                </a:effectRef>
                <a:fontRef idx="minor">
                  <a:schemeClr val="tx1"/>
                </a:fontRef>
              </p:style>
              <p:txBody>
                <a:bodyPr rIns="304800" rtlCol="0" anchor="ctr"/>
                <a:lstStyle/>
                <a:p>
                  <a:pPr algn="r"/>
                  <a:endParaRPr lang="ko-KR" altLang="en-US" sz="900" spc="200">
                    <a:ln>
                      <a:solidFill>
                        <a:schemeClr val="bg1">
                          <a:alpha val="65000"/>
                        </a:schemeClr>
                      </a:solidFill>
                    </a:ln>
                    <a:solidFill>
                      <a:schemeClr val="bg1"/>
                    </a:solidFill>
                    <a:latin typeface="Montserrat" panose="00000500000000000000" pitchFamily="50" charset="0"/>
                  </a:endParaRPr>
                </a:p>
              </p:txBody>
            </p:sp>
          </p:grpSp>
          <p:grpSp>
            <p:nvGrpSpPr>
              <p:cNvPr id="86" name="Group 85">
                <a:extLst>
                  <a:ext uri="{FF2B5EF4-FFF2-40B4-BE49-F238E27FC236}">
                    <a16:creationId xmlns:a16="http://schemas.microsoft.com/office/drawing/2014/main" id="{EDE4EE14-F668-E696-DEC2-F3C68A504AD4}"/>
                  </a:ext>
                </a:extLst>
              </p:cNvPr>
              <p:cNvGrpSpPr/>
              <p:nvPr/>
            </p:nvGrpSpPr>
            <p:grpSpPr>
              <a:xfrm>
                <a:off x="855376" y="3359353"/>
                <a:ext cx="3072633" cy="1059430"/>
                <a:chOff x="680504" y="2854670"/>
                <a:chExt cx="3543167" cy="1094045"/>
              </a:xfrm>
            </p:grpSpPr>
            <p:pic>
              <p:nvPicPr>
                <p:cNvPr id="97" name="Picture 96">
                  <a:extLst>
                    <a:ext uri="{FF2B5EF4-FFF2-40B4-BE49-F238E27FC236}">
                      <a16:creationId xmlns:a16="http://schemas.microsoft.com/office/drawing/2014/main" id="{493D34E5-FAC7-D4C8-852B-CDCBD71C9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945" flipH="1">
                  <a:off x="832905" y="2878029"/>
                  <a:ext cx="2245775" cy="1070686"/>
                </a:xfrm>
                <a:prstGeom prst="rect">
                  <a:avLst/>
                </a:prstGeom>
              </p:spPr>
            </p:pic>
            <p:sp>
              <p:nvSpPr>
                <p:cNvPr id="98" name="Freeform: Shape 10">
                  <a:extLst>
                    <a:ext uri="{FF2B5EF4-FFF2-40B4-BE49-F238E27FC236}">
                      <a16:creationId xmlns:a16="http://schemas.microsoft.com/office/drawing/2014/main" id="{F22A69C7-36AA-3E60-8860-5425BC5FD19D}"/>
                    </a:ext>
                  </a:extLst>
                </p:cNvPr>
                <p:cNvSpPr/>
                <p:nvPr/>
              </p:nvSpPr>
              <p:spPr>
                <a:xfrm flipH="1">
                  <a:off x="680504" y="2854670"/>
                  <a:ext cx="3543167" cy="840072"/>
                </a:xfrm>
                <a:custGeom>
                  <a:avLst/>
                  <a:gdLst>
                    <a:gd name="connsiteX0" fmla="*/ 0 w 5936334"/>
                    <a:gd name="connsiteY0" fmla="*/ 0 h 914400"/>
                    <a:gd name="connsiteX1" fmla="*/ 5224696 w 5936334"/>
                    <a:gd name="connsiteY1" fmla="*/ 0 h 914400"/>
                    <a:gd name="connsiteX2" fmla="*/ 5936334 w 5936334"/>
                    <a:gd name="connsiteY2" fmla="*/ 457200 h 914400"/>
                    <a:gd name="connsiteX3" fmla="*/ 5224696 w 5936334"/>
                    <a:gd name="connsiteY3" fmla="*/ 914400 h 914400"/>
                    <a:gd name="connsiteX4" fmla="*/ 0 w 5936334"/>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334" h="914400">
                      <a:moveTo>
                        <a:pt x="0" y="0"/>
                      </a:moveTo>
                      <a:lnTo>
                        <a:pt x="5224696" y="0"/>
                      </a:lnTo>
                      <a:lnTo>
                        <a:pt x="5936334" y="457200"/>
                      </a:lnTo>
                      <a:lnTo>
                        <a:pt x="5224696" y="914400"/>
                      </a:lnTo>
                      <a:lnTo>
                        <a:pt x="0" y="914400"/>
                      </a:lnTo>
                      <a:close/>
                    </a:path>
                  </a:pathLst>
                </a:custGeom>
                <a:solidFill>
                  <a:schemeClr val="accent6">
                    <a:lumMod val="75000"/>
                  </a:schemeClr>
                </a:solidFill>
                <a:ln w="25400" cap="rnd">
                  <a:noFill/>
                  <a:round/>
                </a:ln>
                <a:effectLst/>
              </p:spPr>
              <p:style>
                <a:lnRef idx="1">
                  <a:schemeClr val="accent1"/>
                </a:lnRef>
                <a:fillRef idx="0">
                  <a:schemeClr val="accent1"/>
                </a:fillRef>
                <a:effectRef idx="0">
                  <a:schemeClr val="accent1"/>
                </a:effectRef>
                <a:fontRef idx="minor">
                  <a:schemeClr val="tx1"/>
                </a:fontRef>
              </p:style>
              <p:txBody>
                <a:bodyPr rIns="304800" rtlCol="0" anchor="ctr"/>
                <a:lstStyle/>
                <a:p>
                  <a:pPr algn="r"/>
                  <a:endParaRPr lang="ko-KR" altLang="en-US" sz="900" spc="200">
                    <a:ln>
                      <a:solidFill>
                        <a:schemeClr val="bg1">
                          <a:alpha val="65000"/>
                        </a:schemeClr>
                      </a:solidFill>
                    </a:ln>
                    <a:solidFill>
                      <a:schemeClr val="bg1"/>
                    </a:solidFill>
                    <a:latin typeface="Montserrat" panose="00000500000000000000" pitchFamily="50" charset="0"/>
                  </a:endParaRPr>
                </a:p>
              </p:txBody>
            </p:sp>
          </p:grpSp>
          <p:grpSp>
            <p:nvGrpSpPr>
              <p:cNvPr id="87" name="Group 86">
                <a:extLst>
                  <a:ext uri="{FF2B5EF4-FFF2-40B4-BE49-F238E27FC236}">
                    <a16:creationId xmlns:a16="http://schemas.microsoft.com/office/drawing/2014/main" id="{15DA9927-36BC-1B00-01B9-A4AAC4213D91}"/>
                  </a:ext>
                </a:extLst>
              </p:cNvPr>
              <p:cNvGrpSpPr/>
              <p:nvPr/>
            </p:nvGrpSpPr>
            <p:grpSpPr>
              <a:xfrm>
                <a:off x="855376" y="1519084"/>
                <a:ext cx="3072633" cy="1059430"/>
                <a:chOff x="680504" y="2854670"/>
                <a:chExt cx="3543167" cy="1094045"/>
              </a:xfrm>
            </p:grpSpPr>
            <p:pic>
              <p:nvPicPr>
                <p:cNvPr id="95" name="Picture 94">
                  <a:extLst>
                    <a:ext uri="{FF2B5EF4-FFF2-40B4-BE49-F238E27FC236}">
                      <a16:creationId xmlns:a16="http://schemas.microsoft.com/office/drawing/2014/main" id="{F99DAACB-DBC7-6186-A6BF-B4492462C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945" flipH="1">
                  <a:off x="832905" y="2878029"/>
                  <a:ext cx="2245775" cy="1070686"/>
                </a:xfrm>
                <a:prstGeom prst="rect">
                  <a:avLst/>
                </a:prstGeom>
              </p:spPr>
            </p:pic>
            <p:sp>
              <p:nvSpPr>
                <p:cNvPr id="96" name="Freeform: Shape 10">
                  <a:extLst>
                    <a:ext uri="{FF2B5EF4-FFF2-40B4-BE49-F238E27FC236}">
                      <a16:creationId xmlns:a16="http://schemas.microsoft.com/office/drawing/2014/main" id="{D10584F3-ED1B-6861-45D0-58BC28F50694}"/>
                    </a:ext>
                  </a:extLst>
                </p:cNvPr>
                <p:cNvSpPr/>
                <p:nvPr/>
              </p:nvSpPr>
              <p:spPr>
                <a:xfrm flipH="1">
                  <a:off x="680504" y="2854670"/>
                  <a:ext cx="3543167" cy="840072"/>
                </a:xfrm>
                <a:custGeom>
                  <a:avLst/>
                  <a:gdLst>
                    <a:gd name="connsiteX0" fmla="*/ 0 w 5936334"/>
                    <a:gd name="connsiteY0" fmla="*/ 0 h 914400"/>
                    <a:gd name="connsiteX1" fmla="*/ 5224696 w 5936334"/>
                    <a:gd name="connsiteY1" fmla="*/ 0 h 914400"/>
                    <a:gd name="connsiteX2" fmla="*/ 5936334 w 5936334"/>
                    <a:gd name="connsiteY2" fmla="*/ 457200 h 914400"/>
                    <a:gd name="connsiteX3" fmla="*/ 5224696 w 5936334"/>
                    <a:gd name="connsiteY3" fmla="*/ 914400 h 914400"/>
                    <a:gd name="connsiteX4" fmla="*/ 0 w 5936334"/>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334" h="914400">
                      <a:moveTo>
                        <a:pt x="0" y="0"/>
                      </a:moveTo>
                      <a:lnTo>
                        <a:pt x="5224696" y="0"/>
                      </a:lnTo>
                      <a:lnTo>
                        <a:pt x="5936334" y="457200"/>
                      </a:lnTo>
                      <a:lnTo>
                        <a:pt x="5224696" y="914400"/>
                      </a:lnTo>
                      <a:lnTo>
                        <a:pt x="0" y="914400"/>
                      </a:lnTo>
                      <a:close/>
                    </a:path>
                  </a:pathLst>
                </a:custGeom>
                <a:solidFill>
                  <a:schemeClr val="accent6">
                    <a:lumMod val="60000"/>
                    <a:lumOff val="40000"/>
                  </a:schemeClr>
                </a:solidFill>
                <a:ln w="25400" cap="rnd">
                  <a:noFill/>
                  <a:round/>
                </a:ln>
                <a:effectLst/>
              </p:spPr>
              <p:style>
                <a:lnRef idx="1">
                  <a:schemeClr val="accent1"/>
                </a:lnRef>
                <a:fillRef idx="0">
                  <a:schemeClr val="accent1"/>
                </a:fillRef>
                <a:effectRef idx="0">
                  <a:schemeClr val="accent1"/>
                </a:effectRef>
                <a:fontRef idx="minor">
                  <a:schemeClr val="tx1"/>
                </a:fontRef>
              </p:style>
              <p:txBody>
                <a:bodyPr rIns="304800" rtlCol="0" anchor="ctr"/>
                <a:lstStyle/>
                <a:p>
                  <a:pPr algn="r"/>
                  <a:endParaRPr lang="ko-KR" altLang="en-US" sz="900" spc="200">
                    <a:ln>
                      <a:solidFill>
                        <a:schemeClr val="bg1">
                          <a:alpha val="65000"/>
                        </a:schemeClr>
                      </a:solidFill>
                    </a:ln>
                    <a:solidFill>
                      <a:schemeClr val="bg1"/>
                    </a:solidFill>
                    <a:latin typeface="Montserrat" panose="00000500000000000000" pitchFamily="50" charset="0"/>
                  </a:endParaRPr>
                </a:p>
              </p:txBody>
            </p:sp>
          </p:grpSp>
          <p:grpSp>
            <p:nvGrpSpPr>
              <p:cNvPr id="88" name="Group 87">
                <a:extLst>
                  <a:ext uri="{FF2B5EF4-FFF2-40B4-BE49-F238E27FC236}">
                    <a16:creationId xmlns:a16="http://schemas.microsoft.com/office/drawing/2014/main" id="{D5B935CC-E3A5-546C-E562-CAD2B0860E44}"/>
                  </a:ext>
                </a:extLst>
              </p:cNvPr>
              <p:cNvGrpSpPr/>
              <p:nvPr/>
            </p:nvGrpSpPr>
            <p:grpSpPr>
              <a:xfrm>
                <a:off x="855376" y="4279486"/>
                <a:ext cx="3072633" cy="1059430"/>
                <a:chOff x="680504" y="2854670"/>
                <a:chExt cx="3543167" cy="1094045"/>
              </a:xfrm>
            </p:grpSpPr>
            <p:pic>
              <p:nvPicPr>
                <p:cNvPr id="93" name="Picture 92">
                  <a:extLst>
                    <a:ext uri="{FF2B5EF4-FFF2-40B4-BE49-F238E27FC236}">
                      <a16:creationId xmlns:a16="http://schemas.microsoft.com/office/drawing/2014/main" id="{20EBE590-C3D1-86EA-7E35-FE07DB0CE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945" flipH="1">
                  <a:off x="832905" y="2878029"/>
                  <a:ext cx="2245775" cy="1070686"/>
                </a:xfrm>
                <a:prstGeom prst="rect">
                  <a:avLst/>
                </a:prstGeom>
              </p:spPr>
            </p:pic>
            <p:sp>
              <p:nvSpPr>
                <p:cNvPr id="94" name="Freeform: Shape 10">
                  <a:extLst>
                    <a:ext uri="{FF2B5EF4-FFF2-40B4-BE49-F238E27FC236}">
                      <a16:creationId xmlns:a16="http://schemas.microsoft.com/office/drawing/2014/main" id="{2F5E5DC7-7623-CDF0-B7DA-27FCBEDAD556}"/>
                    </a:ext>
                  </a:extLst>
                </p:cNvPr>
                <p:cNvSpPr/>
                <p:nvPr/>
              </p:nvSpPr>
              <p:spPr>
                <a:xfrm flipH="1">
                  <a:off x="680504" y="2854670"/>
                  <a:ext cx="3543167" cy="840072"/>
                </a:xfrm>
                <a:custGeom>
                  <a:avLst/>
                  <a:gdLst>
                    <a:gd name="connsiteX0" fmla="*/ 0 w 5936334"/>
                    <a:gd name="connsiteY0" fmla="*/ 0 h 914400"/>
                    <a:gd name="connsiteX1" fmla="*/ 5224696 w 5936334"/>
                    <a:gd name="connsiteY1" fmla="*/ 0 h 914400"/>
                    <a:gd name="connsiteX2" fmla="*/ 5936334 w 5936334"/>
                    <a:gd name="connsiteY2" fmla="*/ 457200 h 914400"/>
                    <a:gd name="connsiteX3" fmla="*/ 5224696 w 5936334"/>
                    <a:gd name="connsiteY3" fmla="*/ 914400 h 914400"/>
                    <a:gd name="connsiteX4" fmla="*/ 0 w 5936334"/>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334" h="914400">
                      <a:moveTo>
                        <a:pt x="0" y="0"/>
                      </a:moveTo>
                      <a:lnTo>
                        <a:pt x="5224696" y="0"/>
                      </a:lnTo>
                      <a:lnTo>
                        <a:pt x="5936334" y="457200"/>
                      </a:lnTo>
                      <a:lnTo>
                        <a:pt x="5224696" y="914400"/>
                      </a:lnTo>
                      <a:lnTo>
                        <a:pt x="0" y="914400"/>
                      </a:lnTo>
                      <a:close/>
                    </a:path>
                  </a:pathLst>
                </a:custGeom>
                <a:solidFill>
                  <a:schemeClr val="accent6">
                    <a:lumMod val="50000"/>
                  </a:schemeClr>
                </a:solidFill>
                <a:ln w="25400" cap="rnd">
                  <a:noFill/>
                  <a:round/>
                </a:ln>
                <a:effectLst/>
              </p:spPr>
              <p:style>
                <a:lnRef idx="1">
                  <a:schemeClr val="accent1"/>
                </a:lnRef>
                <a:fillRef idx="0">
                  <a:schemeClr val="accent1"/>
                </a:fillRef>
                <a:effectRef idx="0">
                  <a:schemeClr val="accent1"/>
                </a:effectRef>
                <a:fontRef idx="minor">
                  <a:schemeClr val="tx1"/>
                </a:fontRef>
              </p:style>
              <p:txBody>
                <a:bodyPr rIns="304800" rtlCol="0" anchor="ctr"/>
                <a:lstStyle/>
                <a:p>
                  <a:pPr algn="r"/>
                  <a:endParaRPr lang="ko-KR" altLang="en-US" sz="900" spc="200">
                    <a:ln>
                      <a:solidFill>
                        <a:schemeClr val="bg1">
                          <a:alpha val="65000"/>
                        </a:schemeClr>
                      </a:solidFill>
                    </a:ln>
                    <a:solidFill>
                      <a:schemeClr val="bg1"/>
                    </a:solidFill>
                    <a:latin typeface="Montserrat" panose="00000500000000000000" pitchFamily="50" charset="0"/>
                  </a:endParaRPr>
                </a:p>
              </p:txBody>
            </p:sp>
          </p:grpSp>
          <p:sp>
            <p:nvSpPr>
              <p:cNvPr id="89" name="Rectangle 105">
                <a:extLst>
                  <a:ext uri="{FF2B5EF4-FFF2-40B4-BE49-F238E27FC236}">
                    <a16:creationId xmlns:a16="http://schemas.microsoft.com/office/drawing/2014/main" id="{CB7780A3-5843-286F-E4EE-AFFE48035E0C}"/>
                  </a:ext>
                </a:extLst>
              </p:cNvPr>
              <p:cNvSpPr/>
              <p:nvPr/>
            </p:nvSpPr>
            <p:spPr>
              <a:xfrm flipH="1">
                <a:off x="3928009" y="1519084"/>
                <a:ext cx="2229665" cy="1283897"/>
              </a:xfrm>
              <a:custGeom>
                <a:avLst/>
                <a:gdLst>
                  <a:gd name="connsiteX0" fmla="*/ 0 w 1959616"/>
                  <a:gd name="connsiteY0" fmla="*/ 0 h 840072"/>
                  <a:gd name="connsiteX1" fmla="*/ 1959616 w 1959616"/>
                  <a:gd name="connsiteY1" fmla="*/ 0 h 840072"/>
                  <a:gd name="connsiteX2" fmla="*/ 1959616 w 1959616"/>
                  <a:gd name="connsiteY2" fmla="*/ 840072 h 840072"/>
                  <a:gd name="connsiteX3" fmla="*/ 0 w 1959616"/>
                  <a:gd name="connsiteY3" fmla="*/ 840072 h 840072"/>
                  <a:gd name="connsiteX4" fmla="*/ 0 w 1959616"/>
                  <a:gd name="connsiteY4" fmla="*/ 0 h 840072"/>
                  <a:gd name="connsiteX0" fmla="*/ 38100 w 1997716"/>
                  <a:gd name="connsiteY0" fmla="*/ 0 h 1316322"/>
                  <a:gd name="connsiteX1" fmla="*/ 1997716 w 1997716"/>
                  <a:gd name="connsiteY1" fmla="*/ 0 h 1316322"/>
                  <a:gd name="connsiteX2" fmla="*/ 1997716 w 1997716"/>
                  <a:gd name="connsiteY2" fmla="*/ 840072 h 1316322"/>
                  <a:gd name="connsiteX3" fmla="*/ 0 w 1997716"/>
                  <a:gd name="connsiteY3" fmla="*/ 1316322 h 1316322"/>
                  <a:gd name="connsiteX4" fmla="*/ 38100 w 1997716"/>
                  <a:gd name="connsiteY4" fmla="*/ 0 h 1316322"/>
                  <a:gd name="connsiteX0" fmla="*/ 0 w 2302516"/>
                  <a:gd name="connsiteY0" fmla="*/ 87630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76300 h 1316322"/>
                  <a:gd name="connsiteX0" fmla="*/ 0 w 2302516"/>
                  <a:gd name="connsiteY0" fmla="*/ 84455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44550 h 1316322"/>
                  <a:gd name="connsiteX0" fmla="*/ 0 w 2302516"/>
                  <a:gd name="connsiteY0" fmla="*/ 863600 h 1335372"/>
                  <a:gd name="connsiteX1" fmla="*/ 2302516 w 2302516"/>
                  <a:gd name="connsiteY1" fmla="*/ 0 h 1335372"/>
                  <a:gd name="connsiteX2" fmla="*/ 2302516 w 2302516"/>
                  <a:gd name="connsiteY2" fmla="*/ 859122 h 1335372"/>
                  <a:gd name="connsiteX3" fmla="*/ 304800 w 2302516"/>
                  <a:gd name="connsiteY3" fmla="*/ 1335372 h 1335372"/>
                  <a:gd name="connsiteX4" fmla="*/ 0 w 2302516"/>
                  <a:gd name="connsiteY4" fmla="*/ 863600 h 1335372"/>
                  <a:gd name="connsiteX0" fmla="*/ 0 w 2302516"/>
                  <a:gd name="connsiteY0" fmla="*/ 830262 h 1302034"/>
                  <a:gd name="connsiteX1" fmla="*/ 2302516 w 2302516"/>
                  <a:gd name="connsiteY1" fmla="*/ 0 h 1302034"/>
                  <a:gd name="connsiteX2" fmla="*/ 2302516 w 2302516"/>
                  <a:gd name="connsiteY2" fmla="*/ 825784 h 1302034"/>
                  <a:gd name="connsiteX3" fmla="*/ 304800 w 2302516"/>
                  <a:gd name="connsiteY3" fmla="*/ 1302034 h 1302034"/>
                  <a:gd name="connsiteX4" fmla="*/ 0 w 2302516"/>
                  <a:gd name="connsiteY4" fmla="*/ 830262 h 1302034"/>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25846"/>
                  <a:gd name="connsiteX1" fmla="*/ 2302516 w 2302516"/>
                  <a:gd name="connsiteY1" fmla="*/ 0 h 1325846"/>
                  <a:gd name="connsiteX2" fmla="*/ 2302516 w 2302516"/>
                  <a:gd name="connsiteY2" fmla="*/ 835309 h 1325846"/>
                  <a:gd name="connsiteX3" fmla="*/ 295275 w 2302516"/>
                  <a:gd name="connsiteY3" fmla="*/ 1325846 h 1325846"/>
                  <a:gd name="connsiteX4" fmla="*/ 0 w 2302516"/>
                  <a:gd name="connsiteY4" fmla="*/ 839787 h 132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516" h="1325846">
                    <a:moveTo>
                      <a:pt x="0" y="839787"/>
                    </a:moveTo>
                    <a:lnTo>
                      <a:pt x="2302516" y="0"/>
                    </a:lnTo>
                    <a:lnTo>
                      <a:pt x="2302516" y="835309"/>
                    </a:lnTo>
                    <a:lnTo>
                      <a:pt x="295275" y="1325846"/>
                    </a:lnTo>
                    <a:lnTo>
                      <a:pt x="0" y="839787"/>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0" name="Rectangle 105">
                <a:extLst>
                  <a:ext uri="{FF2B5EF4-FFF2-40B4-BE49-F238E27FC236}">
                    <a16:creationId xmlns:a16="http://schemas.microsoft.com/office/drawing/2014/main" id="{8A5F68DF-FA79-1604-DF1E-D4C6C3F83868}"/>
                  </a:ext>
                </a:extLst>
              </p:cNvPr>
              <p:cNvSpPr/>
              <p:nvPr/>
            </p:nvSpPr>
            <p:spPr>
              <a:xfrm flipH="1">
                <a:off x="3928008" y="2439215"/>
                <a:ext cx="1902226" cy="813493"/>
              </a:xfrm>
              <a:custGeom>
                <a:avLst/>
                <a:gdLst>
                  <a:gd name="connsiteX0" fmla="*/ 0 w 1959616"/>
                  <a:gd name="connsiteY0" fmla="*/ 0 h 840072"/>
                  <a:gd name="connsiteX1" fmla="*/ 1959616 w 1959616"/>
                  <a:gd name="connsiteY1" fmla="*/ 0 h 840072"/>
                  <a:gd name="connsiteX2" fmla="*/ 1959616 w 1959616"/>
                  <a:gd name="connsiteY2" fmla="*/ 840072 h 840072"/>
                  <a:gd name="connsiteX3" fmla="*/ 0 w 1959616"/>
                  <a:gd name="connsiteY3" fmla="*/ 840072 h 840072"/>
                  <a:gd name="connsiteX4" fmla="*/ 0 w 1959616"/>
                  <a:gd name="connsiteY4" fmla="*/ 0 h 840072"/>
                  <a:gd name="connsiteX0" fmla="*/ 38100 w 1997716"/>
                  <a:gd name="connsiteY0" fmla="*/ 0 h 1316322"/>
                  <a:gd name="connsiteX1" fmla="*/ 1997716 w 1997716"/>
                  <a:gd name="connsiteY1" fmla="*/ 0 h 1316322"/>
                  <a:gd name="connsiteX2" fmla="*/ 1997716 w 1997716"/>
                  <a:gd name="connsiteY2" fmla="*/ 840072 h 1316322"/>
                  <a:gd name="connsiteX3" fmla="*/ 0 w 1997716"/>
                  <a:gd name="connsiteY3" fmla="*/ 1316322 h 1316322"/>
                  <a:gd name="connsiteX4" fmla="*/ 38100 w 1997716"/>
                  <a:gd name="connsiteY4" fmla="*/ 0 h 1316322"/>
                  <a:gd name="connsiteX0" fmla="*/ 0 w 2302516"/>
                  <a:gd name="connsiteY0" fmla="*/ 87630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76300 h 1316322"/>
                  <a:gd name="connsiteX0" fmla="*/ 0 w 2302516"/>
                  <a:gd name="connsiteY0" fmla="*/ 84455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44550 h 1316322"/>
                  <a:gd name="connsiteX0" fmla="*/ 0 w 2302516"/>
                  <a:gd name="connsiteY0" fmla="*/ 863600 h 1335372"/>
                  <a:gd name="connsiteX1" fmla="*/ 2302516 w 2302516"/>
                  <a:gd name="connsiteY1" fmla="*/ 0 h 1335372"/>
                  <a:gd name="connsiteX2" fmla="*/ 2302516 w 2302516"/>
                  <a:gd name="connsiteY2" fmla="*/ 859122 h 1335372"/>
                  <a:gd name="connsiteX3" fmla="*/ 304800 w 2302516"/>
                  <a:gd name="connsiteY3" fmla="*/ 1335372 h 1335372"/>
                  <a:gd name="connsiteX4" fmla="*/ 0 w 2302516"/>
                  <a:gd name="connsiteY4" fmla="*/ 863600 h 1335372"/>
                  <a:gd name="connsiteX0" fmla="*/ 0 w 2302516"/>
                  <a:gd name="connsiteY0" fmla="*/ 830262 h 1302034"/>
                  <a:gd name="connsiteX1" fmla="*/ 2302516 w 2302516"/>
                  <a:gd name="connsiteY1" fmla="*/ 0 h 1302034"/>
                  <a:gd name="connsiteX2" fmla="*/ 2302516 w 2302516"/>
                  <a:gd name="connsiteY2" fmla="*/ 825784 h 1302034"/>
                  <a:gd name="connsiteX3" fmla="*/ 304800 w 2302516"/>
                  <a:gd name="connsiteY3" fmla="*/ 1302034 h 1302034"/>
                  <a:gd name="connsiteX4" fmla="*/ 0 w 2302516"/>
                  <a:gd name="connsiteY4" fmla="*/ 830262 h 1302034"/>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25846"/>
                  <a:gd name="connsiteX1" fmla="*/ 2302516 w 2302516"/>
                  <a:gd name="connsiteY1" fmla="*/ 0 h 1325846"/>
                  <a:gd name="connsiteX2" fmla="*/ 2302516 w 2302516"/>
                  <a:gd name="connsiteY2" fmla="*/ 835309 h 1325846"/>
                  <a:gd name="connsiteX3" fmla="*/ 295275 w 2302516"/>
                  <a:gd name="connsiteY3" fmla="*/ 1325846 h 1325846"/>
                  <a:gd name="connsiteX4" fmla="*/ 0 w 2302516"/>
                  <a:gd name="connsiteY4" fmla="*/ 839787 h 1325846"/>
                  <a:gd name="connsiteX0" fmla="*/ 42863 w 2007241"/>
                  <a:gd name="connsiteY0" fmla="*/ 392112 h 1325846"/>
                  <a:gd name="connsiteX1" fmla="*/ 2007241 w 2007241"/>
                  <a:gd name="connsiteY1" fmla="*/ 0 h 1325846"/>
                  <a:gd name="connsiteX2" fmla="*/ 2007241 w 2007241"/>
                  <a:gd name="connsiteY2" fmla="*/ 835309 h 1325846"/>
                  <a:gd name="connsiteX3" fmla="*/ 0 w 2007241"/>
                  <a:gd name="connsiteY3" fmla="*/ 1325846 h 1325846"/>
                  <a:gd name="connsiteX4" fmla="*/ 42863 w 2007241"/>
                  <a:gd name="connsiteY4" fmla="*/ 392112 h 1325846"/>
                  <a:gd name="connsiteX0" fmla="*/ 0 w 1964378"/>
                  <a:gd name="connsiteY0" fmla="*/ 392112 h 959134"/>
                  <a:gd name="connsiteX1" fmla="*/ 1964378 w 1964378"/>
                  <a:gd name="connsiteY1" fmla="*/ 0 h 959134"/>
                  <a:gd name="connsiteX2" fmla="*/ 1964378 w 1964378"/>
                  <a:gd name="connsiteY2" fmla="*/ 835309 h 959134"/>
                  <a:gd name="connsiteX3" fmla="*/ 414337 w 1964378"/>
                  <a:gd name="connsiteY3" fmla="*/ 959134 h 959134"/>
                  <a:gd name="connsiteX4" fmla="*/ 0 w 1964378"/>
                  <a:gd name="connsiteY4" fmla="*/ 392112 h 959134"/>
                  <a:gd name="connsiteX0" fmla="*/ 0 w 1964378"/>
                  <a:gd name="connsiteY0" fmla="*/ 392112 h 897221"/>
                  <a:gd name="connsiteX1" fmla="*/ 1964378 w 1964378"/>
                  <a:gd name="connsiteY1" fmla="*/ 0 h 897221"/>
                  <a:gd name="connsiteX2" fmla="*/ 1964378 w 1964378"/>
                  <a:gd name="connsiteY2" fmla="*/ 835309 h 897221"/>
                  <a:gd name="connsiteX3" fmla="*/ 404812 w 1964378"/>
                  <a:gd name="connsiteY3" fmla="*/ 897221 h 897221"/>
                  <a:gd name="connsiteX4" fmla="*/ 0 w 1964378"/>
                  <a:gd name="connsiteY4" fmla="*/ 392112 h 897221"/>
                  <a:gd name="connsiteX0" fmla="*/ 0 w 1964378"/>
                  <a:gd name="connsiteY0" fmla="*/ 392112 h 863884"/>
                  <a:gd name="connsiteX1" fmla="*/ 1964378 w 1964378"/>
                  <a:gd name="connsiteY1" fmla="*/ 0 h 863884"/>
                  <a:gd name="connsiteX2" fmla="*/ 1964378 w 1964378"/>
                  <a:gd name="connsiteY2" fmla="*/ 835309 h 863884"/>
                  <a:gd name="connsiteX3" fmla="*/ 404812 w 1964378"/>
                  <a:gd name="connsiteY3" fmla="*/ 863884 h 863884"/>
                  <a:gd name="connsiteX4" fmla="*/ 0 w 1964378"/>
                  <a:gd name="connsiteY4" fmla="*/ 392112 h 863884"/>
                  <a:gd name="connsiteX0" fmla="*/ 0 w 1964378"/>
                  <a:gd name="connsiteY0" fmla="*/ 392112 h 835309"/>
                  <a:gd name="connsiteX1" fmla="*/ 1964378 w 1964378"/>
                  <a:gd name="connsiteY1" fmla="*/ 0 h 835309"/>
                  <a:gd name="connsiteX2" fmla="*/ 1964378 w 1964378"/>
                  <a:gd name="connsiteY2" fmla="*/ 835309 h 835309"/>
                  <a:gd name="connsiteX3" fmla="*/ 404812 w 1964378"/>
                  <a:gd name="connsiteY3" fmla="*/ 806734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400050 w 1964378"/>
                  <a:gd name="connsiteY3" fmla="*/ 716247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392112 h 835309"/>
                  <a:gd name="connsiteX0" fmla="*/ 0 w 1964378"/>
                  <a:gd name="connsiteY0" fmla="*/ 415924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415924 h 835309"/>
                  <a:gd name="connsiteX0" fmla="*/ 0 w 1964378"/>
                  <a:gd name="connsiteY0" fmla="*/ 420687 h 840072"/>
                  <a:gd name="connsiteX1" fmla="*/ 1964378 w 1964378"/>
                  <a:gd name="connsiteY1" fmla="*/ 0 h 840072"/>
                  <a:gd name="connsiteX2" fmla="*/ 1964378 w 1964378"/>
                  <a:gd name="connsiteY2" fmla="*/ 840072 h 840072"/>
                  <a:gd name="connsiteX3" fmla="*/ 371475 w 1964378"/>
                  <a:gd name="connsiteY3" fmla="*/ 830547 h 840072"/>
                  <a:gd name="connsiteX4" fmla="*/ 0 w 1964378"/>
                  <a:gd name="connsiteY4" fmla="*/ 420687 h 84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378" h="840072">
                    <a:moveTo>
                      <a:pt x="0" y="420687"/>
                    </a:moveTo>
                    <a:lnTo>
                      <a:pt x="1964378" y="0"/>
                    </a:lnTo>
                    <a:lnTo>
                      <a:pt x="1964378" y="840072"/>
                    </a:lnTo>
                    <a:lnTo>
                      <a:pt x="371475" y="830547"/>
                    </a:lnTo>
                    <a:lnTo>
                      <a:pt x="0" y="420687"/>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1" name="Rectangle 105">
                <a:extLst>
                  <a:ext uri="{FF2B5EF4-FFF2-40B4-BE49-F238E27FC236}">
                    <a16:creationId xmlns:a16="http://schemas.microsoft.com/office/drawing/2014/main" id="{15ACD03F-5C10-70CA-539F-59D5546B2A3B}"/>
                  </a:ext>
                </a:extLst>
              </p:cNvPr>
              <p:cNvSpPr/>
              <p:nvPr/>
            </p:nvSpPr>
            <p:spPr>
              <a:xfrm flipH="1">
                <a:off x="3928008" y="3329331"/>
                <a:ext cx="1671635" cy="843508"/>
              </a:xfrm>
              <a:custGeom>
                <a:avLst/>
                <a:gdLst>
                  <a:gd name="connsiteX0" fmla="*/ 0 w 1959616"/>
                  <a:gd name="connsiteY0" fmla="*/ 0 h 840072"/>
                  <a:gd name="connsiteX1" fmla="*/ 1959616 w 1959616"/>
                  <a:gd name="connsiteY1" fmla="*/ 0 h 840072"/>
                  <a:gd name="connsiteX2" fmla="*/ 1959616 w 1959616"/>
                  <a:gd name="connsiteY2" fmla="*/ 840072 h 840072"/>
                  <a:gd name="connsiteX3" fmla="*/ 0 w 1959616"/>
                  <a:gd name="connsiteY3" fmla="*/ 840072 h 840072"/>
                  <a:gd name="connsiteX4" fmla="*/ 0 w 1959616"/>
                  <a:gd name="connsiteY4" fmla="*/ 0 h 840072"/>
                  <a:gd name="connsiteX0" fmla="*/ 38100 w 1997716"/>
                  <a:gd name="connsiteY0" fmla="*/ 0 h 1316322"/>
                  <a:gd name="connsiteX1" fmla="*/ 1997716 w 1997716"/>
                  <a:gd name="connsiteY1" fmla="*/ 0 h 1316322"/>
                  <a:gd name="connsiteX2" fmla="*/ 1997716 w 1997716"/>
                  <a:gd name="connsiteY2" fmla="*/ 840072 h 1316322"/>
                  <a:gd name="connsiteX3" fmla="*/ 0 w 1997716"/>
                  <a:gd name="connsiteY3" fmla="*/ 1316322 h 1316322"/>
                  <a:gd name="connsiteX4" fmla="*/ 38100 w 1997716"/>
                  <a:gd name="connsiteY4" fmla="*/ 0 h 1316322"/>
                  <a:gd name="connsiteX0" fmla="*/ 0 w 2302516"/>
                  <a:gd name="connsiteY0" fmla="*/ 87630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76300 h 1316322"/>
                  <a:gd name="connsiteX0" fmla="*/ 0 w 2302516"/>
                  <a:gd name="connsiteY0" fmla="*/ 84455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44550 h 1316322"/>
                  <a:gd name="connsiteX0" fmla="*/ 0 w 2302516"/>
                  <a:gd name="connsiteY0" fmla="*/ 863600 h 1335372"/>
                  <a:gd name="connsiteX1" fmla="*/ 2302516 w 2302516"/>
                  <a:gd name="connsiteY1" fmla="*/ 0 h 1335372"/>
                  <a:gd name="connsiteX2" fmla="*/ 2302516 w 2302516"/>
                  <a:gd name="connsiteY2" fmla="*/ 859122 h 1335372"/>
                  <a:gd name="connsiteX3" fmla="*/ 304800 w 2302516"/>
                  <a:gd name="connsiteY3" fmla="*/ 1335372 h 1335372"/>
                  <a:gd name="connsiteX4" fmla="*/ 0 w 2302516"/>
                  <a:gd name="connsiteY4" fmla="*/ 863600 h 1335372"/>
                  <a:gd name="connsiteX0" fmla="*/ 0 w 2302516"/>
                  <a:gd name="connsiteY0" fmla="*/ 830262 h 1302034"/>
                  <a:gd name="connsiteX1" fmla="*/ 2302516 w 2302516"/>
                  <a:gd name="connsiteY1" fmla="*/ 0 h 1302034"/>
                  <a:gd name="connsiteX2" fmla="*/ 2302516 w 2302516"/>
                  <a:gd name="connsiteY2" fmla="*/ 825784 h 1302034"/>
                  <a:gd name="connsiteX3" fmla="*/ 304800 w 2302516"/>
                  <a:gd name="connsiteY3" fmla="*/ 1302034 h 1302034"/>
                  <a:gd name="connsiteX4" fmla="*/ 0 w 2302516"/>
                  <a:gd name="connsiteY4" fmla="*/ 830262 h 1302034"/>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25846"/>
                  <a:gd name="connsiteX1" fmla="*/ 2302516 w 2302516"/>
                  <a:gd name="connsiteY1" fmla="*/ 0 h 1325846"/>
                  <a:gd name="connsiteX2" fmla="*/ 2302516 w 2302516"/>
                  <a:gd name="connsiteY2" fmla="*/ 835309 h 1325846"/>
                  <a:gd name="connsiteX3" fmla="*/ 295275 w 2302516"/>
                  <a:gd name="connsiteY3" fmla="*/ 1325846 h 1325846"/>
                  <a:gd name="connsiteX4" fmla="*/ 0 w 2302516"/>
                  <a:gd name="connsiteY4" fmla="*/ 839787 h 1325846"/>
                  <a:gd name="connsiteX0" fmla="*/ 42863 w 2007241"/>
                  <a:gd name="connsiteY0" fmla="*/ 392112 h 1325846"/>
                  <a:gd name="connsiteX1" fmla="*/ 2007241 w 2007241"/>
                  <a:gd name="connsiteY1" fmla="*/ 0 h 1325846"/>
                  <a:gd name="connsiteX2" fmla="*/ 2007241 w 2007241"/>
                  <a:gd name="connsiteY2" fmla="*/ 835309 h 1325846"/>
                  <a:gd name="connsiteX3" fmla="*/ 0 w 2007241"/>
                  <a:gd name="connsiteY3" fmla="*/ 1325846 h 1325846"/>
                  <a:gd name="connsiteX4" fmla="*/ 42863 w 2007241"/>
                  <a:gd name="connsiteY4" fmla="*/ 392112 h 1325846"/>
                  <a:gd name="connsiteX0" fmla="*/ 0 w 1964378"/>
                  <a:gd name="connsiteY0" fmla="*/ 392112 h 959134"/>
                  <a:gd name="connsiteX1" fmla="*/ 1964378 w 1964378"/>
                  <a:gd name="connsiteY1" fmla="*/ 0 h 959134"/>
                  <a:gd name="connsiteX2" fmla="*/ 1964378 w 1964378"/>
                  <a:gd name="connsiteY2" fmla="*/ 835309 h 959134"/>
                  <a:gd name="connsiteX3" fmla="*/ 414337 w 1964378"/>
                  <a:gd name="connsiteY3" fmla="*/ 959134 h 959134"/>
                  <a:gd name="connsiteX4" fmla="*/ 0 w 1964378"/>
                  <a:gd name="connsiteY4" fmla="*/ 392112 h 959134"/>
                  <a:gd name="connsiteX0" fmla="*/ 0 w 1964378"/>
                  <a:gd name="connsiteY0" fmla="*/ 392112 h 897221"/>
                  <a:gd name="connsiteX1" fmla="*/ 1964378 w 1964378"/>
                  <a:gd name="connsiteY1" fmla="*/ 0 h 897221"/>
                  <a:gd name="connsiteX2" fmla="*/ 1964378 w 1964378"/>
                  <a:gd name="connsiteY2" fmla="*/ 835309 h 897221"/>
                  <a:gd name="connsiteX3" fmla="*/ 404812 w 1964378"/>
                  <a:gd name="connsiteY3" fmla="*/ 897221 h 897221"/>
                  <a:gd name="connsiteX4" fmla="*/ 0 w 1964378"/>
                  <a:gd name="connsiteY4" fmla="*/ 392112 h 897221"/>
                  <a:gd name="connsiteX0" fmla="*/ 0 w 1964378"/>
                  <a:gd name="connsiteY0" fmla="*/ 392112 h 863884"/>
                  <a:gd name="connsiteX1" fmla="*/ 1964378 w 1964378"/>
                  <a:gd name="connsiteY1" fmla="*/ 0 h 863884"/>
                  <a:gd name="connsiteX2" fmla="*/ 1964378 w 1964378"/>
                  <a:gd name="connsiteY2" fmla="*/ 835309 h 863884"/>
                  <a:gd name="connsiteX3" fmla="*/ 404812 w 1964378"/>
                  <a:gd name="connsiteY3" fmla="*/ 863884 h 863884"/>
                  <a:gd name="connsiteX4" fmla="*/ 0 w 1964378"/>
                  <a:gd name="connsiteY4" fmla="*/ 392112 h 863884"/>
                  <a:gd name="connsiteX0" fmla="*/ 0 w 1964378"/>
                  <a:gd name="connsiteY0" fmla="*/ 392112 h 835309"/>
                  <a:gd name="connsiteX1" fmla="*/ 1964378 w 1964378"/>
                  <a:gd name="connsiteY1" fmla="*/ 0 h 835309"/>
                  <a:gd name="connsiteX2" fmla="*/ 1964378 w 1964378"/>
                  <a:gd name="connsiteY2" fmla="*/ 835309 h 835309"/>
                  <a:gd name="connsiteX3" fmla="*/ 404812 w 1964378"/>
                  <a:gd name="connsiteY3" fmla="*/ 806734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400050 w 1964378"/>
                  <a:gd name="connsiteY3" fmla="*/ 716247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392112 h 835309"/>
                  <a:gd name="connsiteX0" fmla="*/ 0 w 1964378"/>
                  <a:gd name="connsiteY0" fmla="*/ 415924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415924 h 835309"/>
                  <a:gd name="connsiteX0" fmla="*/ 0 w 1964378"/>
                  <a:gd name="connsiteY0" fmla="*/ 420687 h 840072"/>
                  <a:gd name="connsiteX1" fmla="*/ 1964378 w 1964378"/>
                  <a:gd name="connsiteY1" fmla="*/ 0 h 840072"/>
                  <a:gd name="connsiteX2" fmla="*/ 1964378 w 1964378"/>
                  <a:gd name="connsiteY2" fmla="*/ 840072 h 840072"/>
                  <a:gd name="connsiteX3" fmla="*/ 371475 w 1964378"/>
                  <a:gd name="connsiteY3" fmla="*/ 830547 h 840072"/>
                  <a:gd name="connsiteX4" fmla="*/ 0 w 1964378"/>
                  <a:gd name="connsiteY4" fmla="*/ 420687 h 840072"/>
                  <a:gd name="connsiteX0" fmla="*/ 0 w 1964378"/>
                  <a:gd name="connsiteY0" fmla="*/ 420687 h 840072"/>
                  <a:gd name="connsiteX1" fmla="*/ 1964378 w 1964378"/>
                  <a:gd name="connsiteY1" fmla="*/ 0 h 840072"/>
                  <a:gd name="connsiteX2" fmla="*/ 1964378 w 1964378"/>
                  <a:gd name="connsiteY2" fmla="*/ 840072 h 840072"/>
                  <a:gd name="connsiteX3" fmla="*/ 371475 w 1964378"/>
                  <a:gd name="connsiteY3" fmla="*/ 830547 h 840072"/>
                  <a:gd name="connsiteX4" fmla="*/ 0 w 1964378"/>
                  <a:gd name="connsiteY4" fmla="*/ 420687 h 840072"/>
                  <a:gd name="connsiteX0" fmla="*/ 0 w 1764353"/>
                  <a:gd name="connsiteY0" fmla="*/ 11112 h 840072"/>
                  <a:gd name="connsiteX1" fmla="*/ 1764353 w 1764353"/>
                  <a:gd name="connsiteY1" fmla="*/ 0 h 840072"/>
                  <a:gd name="connsiteX2" fmla="*/ 1764353 w 1764353"/>
                  <a:gd name="connsiteY2" fmla="*/ 840072 h 840072"/>
                  <a:gd name="connsiteX3" fmla="*/ 171450 w 1764353"/>
                  <a:gd name="connsiteY3" fmla="*/ 830547 h 840072"/>
                  <a:gd name="connsiteX4" fmla="*/ 0 w 1764353"/>
                  <a:gd name="connsiteY4" fmla="*/ 11112 h 840072"/>
                  <a:gd name="connsiteX0" fmla="*/ 0 w 1764353"/>
                  <a:gd name="connsiteY0" fmla="*/ 11112 h 840072"/>
                  <a:gd name="connsiteX1" fmla="*/ 1764353 w 1764353"/>
                  <a:gd name="connsiteY1" fmla="*/ 0 h 840072"/>
                  <a:gd name="connsiteX2" fmla="*/ 1764353 w 1764353"/>
                  <a:gd name="connsiteY2" fmla="*/ 840072 h 840072"/>
                  <a:gd name="connsiteX3" fmla="*/ 366712 w 1764353"/>
                  <a:gd name="connsiteY3" fmla="*/ 559085 h 840072"/>
                  <a:gd name="connsiteX4" fmla="*/ 0 w 1764353"/>
                  <a:gd name="connsiteY4" fmla="*/ 11112 h 840072"/>
                  <a:gd name="connsiteX0" fmla="*/ 0 w 1764353"/>
                  <a:gd name="connsiteY0" fmla="*/ 11112 h 840072"/>
                  <a:gd name="connsiteX1" fmla="*/ 1764353 w 1764353"/>
                  <a:gd name="connsiteY1" fmla="*/ 0 h 840072"/>
                  <a:gd name="connsiteX2" fmla="*/ 1764353 w 1764353"/>
                  <a:gd name="connsiteY2" fmla="*/ 840072 h 840072"/>
                  <a:gd name="connsiteX3" fmla="*/ 366712 w 1764353"/>
                  <a:gd name="connsiteY3" fmla="*/ 554322 h 840072"/>
                  <a:gd name="connsiteX4" fmla="*/ 0 w 1764353"/>
                  <a:gd name="connsiteY4" fmla="*/ 11112 h 840072"/>
                  <a:gd name="connsiteX0" fmla="*/ 0 w 1726253"/>
                  <a:gd name="connsiteY0" fmla="*/ 0 h 871822"/>
                  <a:gd name="connsiteX1" fmla="*/ 1726253 w 1726253"/>
                  <a:gd name="connsiteY1" fmla="*/ 31750 h 871822"/>
                  <a:gd name="connsiteX2" fmla="*/ 1726253 w 1726253"/>
                  <a:gd name="connsiteY2" fmla="*/ 871822 h 871822"/>
                  <a:gd name="connsiteX3" fmla="*/ 328612 w 1726253"/>
                  <a:gd name="connsiteY3" fmla="*/ 586072 h 871822"/>
                  <a:gd name="connsiteX4" fmla="*/ 0 w 1726253"/>
                  <a:gd name="connsiteY4" fmla="*/ 0 h 871822"/>
                  <a:gd name="connsiteX0" fmla="*/ 0 w 1726253"/>
                  <a:gd name="connsiteY0" fmla="*/ 0 h 871822"/>
                  <a:gd name="connsiteX1" fmla="*/ 1726253 w 1726253"/>
                  <a:gd name="connsiteY1" fmla="*/ 31750 h 871822"/>
                  <a:gd name="connsiteX2" fmla="*/ 1726253 w 1726253"/>
                  <a:gd name="connsiteY2" fmla="*/ 871822 h 871822"/>
                  <a:gd name="connsiteX3" fmla="*/ 280987 w 1726253"/>
                  <a:gd name="connsiteY3" fmla="*/ 543209 h 871822"/>
                  <a:gd name="connsiteX4" fmla="*/ 0 w 1726253"/>
                  <a:gd name="connsiteY4" fmla="*/ 0 h 871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253" h="871822">
                    <a:moveTo>
                      <a:pt x="0" y="0"/>
                    </a:moveTo>
                    <a:lnTo>
                      <a:pt x="1726253" y="31750"/>
                    </a:lnTo>
                    <a:lnTo>
                      <a:pt x="1726253" y="871822"/>
                    </a:lnTo>
                    <a:lnTo>
                      <a:pt x="280987" y="54320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2" name="Rectangle 105">
                <a:extLst>
                  <a:ext uri="{FF2B5EF4-FFF2-40B4-BE49-F238E27FC236}">
                    <a16:creationId xmlns:a16="http://schemas.microsoft.com/office/drawing/2014/main" id="{5AC9791D-CD38-2058-BBB3-25FA8B952B2D}"/>
                  </a:ext>
                </a:extLst>
              </p:cNvPr>
              <p:cNvSpPr/>
              <p:nvPr/>
            </p:nvSpPr>
            <p:spPr>
              <a:xfrm flipH="1">
                <a:off x="3928009" y="3858271"/>
                <a:ext cx="2252724" cy="1231631"/>
              </a:xfrm>
              <a:custGeom>
                <a:avLst/>
                <a:gdLst>
                  <a:gd name="connsiteX0" fmla="*/ 0 w 1959616"/>
                  <a:gd name="connsiteY0" fmla="*/ 0 h 840072"/>
                  <a:gd name="connsiteX1" fmla="*/ 1959616 w 1959616"/>
                  <a:gd name="connsiteY1" fmla="*/ 0 h 840072"/>
                  <a:gd name="connsiteX2" fmla="*/ 1959616 w 1959616"/>
                  <a:gd name="connsiteY2" fmla="*/ 840072 h 840072"/>
                  <a:gd name="connsiteX3" fmla="*/ 0 w 1959616"/>
                  <a:gd name="connsiteY3" fmla="*/ 840072 h 840072"/>
                  <a:gd name="connsiteX4" fmla="*/ 0 w 1959616"/>
                  <a:gd name="connsiteY4" fmla="*/ 0 h 840072"/>
                  <a:gd name="connsiteX0" fmla="*/ 38100 w 1997716"/>
                  <a:gd name="connsiteY0" fmla="*/ 0 h 1316322"/>
                  <a:gd name="connsiteX1" fmla="*/ 1997716 w 1997716"/>
                  <a:gd name="connsiteY1" fmla="*/ 0 h 1316322"/>
                  <a:gd name="connsiteX2" fmla="*/ 1997716 w 1997716"/>
                  <a:gd name="connsiteY2" fmla="*/ 840072 h 1316322"/>
                  <a:gd name="connsiteX3" fmla="*/ 0 w 1997716"/>
                  <a:gd name="connsiteY3" fmla="*/ 1316322 h 1316322"/>
                  <a:gd name="connsiteX4" fmla="*/ 38100 w 1997716"/>
                  <a:gd name="connsiteY4" fmla="*/ 0 h 1316322"/>
                  <a:gd name="connsiteX0" fmla="*/ 0 w 2302516"/>
                  <a:gd name="connsiteY0" fmla="*/ 87630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76300 h 1316322"/>
                  <a:gd name="connsiteX0" fmla="*/ 0 w 2302516"/>
                  <a:gd name="connsiteY0" fmla="*/ 844550 h 1316322"/>
                  <a:gd name="connsiteX1" fmla="*/ 2302516 w 2302516"/>
                  <a:gd name="connsiteY1" fmla="*/ 0 h 1316322"/>
                  <a:gd name="connsiteX2" fmla="*/ 2302516 w 2302516"/>
                  <a:gd name="connsiteY2" fmla="*/ 840072 h 1316322"/>
                  <a:gd name="connsiteX3" fmla="*/ 304800 w 2302516"/>
                  <a:gd name="connsiteY3" fmla="*/ 1316322 h 1316322"/>
                  <a:gd name="connsiteX4" fmla="*/ 0 w 2302516"/>
                  <a:gd name="connsiteY4" fmla="*/ 844550 h 1316322"/>
                  <a:gd name="connsiteX0" fmla="*/ 0 w 2302516"/>
                  <a:gd name="connsiteY0" fmla="*/ 863600 h 1335372"/>
                  <a:gd name="connsiteX1" fmla="*/ 2302516 w 2302516"/>
                  <a:gd name="connsiteY1" fmla="*/ 0 h 1335372"/>
                  <a:gd name="connsiteX2" fmla="*/ 2302516 w 2302516"/>
                  <a:gd name="connsiteY2" fmla="*/ 859122 h 1335372"/>
                  <a:gd name="connsiteX3" fmla="*/ 304800 w 2302516"/>
                  <a:gd name="connsiteY3" fmla="*/ 1335372 h 1335372"/>
                  <a:gd name="connsiteX4" fmla="*/ 0 w 2302516"/>
                  <a:gd name="connsiteY4" fmla="*/ 863600 h 1335372"/>
                  <a:gd name="connsiteX0" fmla="*/ 0 w 2302516"/>
                  <a:gd name="connsiteY0" fmla="*/ 830262 h 1302034"/>
                  <a:gd name="connsiteX1" fmla="*/ 2302516 w 2302516"/>
                  <a:gd name="connsiteY1" fmla="*/ 0 h 1302034"/>
                  <a:gd name="connsiteX2" fmla="*/ 2302516 w 2302516"/>
                  <a:gd name="connsiteY2" fmla="*/ 825784 h 1302034"/>
                  <a:gd name="connsiteX3" fmla="*/ 304800 w 2302516"/>
                  <a:gd name="connsiteY3" fmla="*/ 1302034 h 1302034"/>
                  <a:gd name="connsiteX4" fmla="*/ 0 w 2302516"/>
                  <a:gd name="connsiteY4" fmla="*/ 830262 h 1302034"/>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11559"/>
                  <a:gd name="connsiteX1" fmla="*/ 2302516 w 2302516"/>
                  <a:gd name="connsiteY1" fmla="*/ 0 h 1311559"/>
                  <a:gd name="connsiteX2" fmla="*/ 2302516 w 2302516"/>
                  <a:gd name="connsiteY2" fmla="*/ 835309 h 1311559"/>
                  <a:gd name="connsiteX3" fmla="*/ 304800 w 2302516"/>
                  <a:gd name="connsiteY3" fmla="*/ 1311559 h 1311559"/>
                  <a:gd name="connsiteX4" fmla="*/ 0 w 2302516"/>
                  <a:gd name="connsiteY4" fmla="*/ 839787 h 1311559"/>
                  <a:gd name="connsiteX0" fmla="*/ 0 w 2302516"/>
                  <a:gd name="connsiteY0" fmla="*/ 839787 h 1325846"/>
                  <a:gd name="connsiteX1" fmla="*/ 2302516 w 2302516"/>
                  <a:gd name="connsiteY1" fmla="*/ 0 h 1325846"/>
                  <a:gd name="connsiteX2" fmla="*/ 2302516 w 2302516"/>
                  <a:gd name="connsiteY2" fmla="*/ 835309 h 1325846"/>
                  <a:gd name="connsiteX3" fmla="*/ 295275 w 2302516"/>
                  <a:gd name="connsiteY3" fmla="*/ 1325846 h 1325846"/>
                  <a:gd name="connsiteX4" fmla="*/ 0 w 2302516"/>
                  <a:gd name="connsiteY4" fmla="*/ 839787 h 1325846"/>
                  <a:gd name="connsiteX0" fmla="*/ 42863 w 2007241"/>
                  <a:gd name="connsiteY0" fmla="*/ 392112 h 1325846"/>
                  <a:gd name="connsiteX1" fmla="*/ 2007241 w 2007241"/>
                  <a:gd name="connsiteY1" fmla="*/ 0 h 1325846"/>
                  <a:gd name="connsiteX2" fmla="*/ 2007241 w 2007241"/>
                  <a:gd name="connsiteY2" fmla="*/ 835309 h 1325846"/>
                  <a:gd name="connsiteX3" fmla="*/ 0 w 2007241"/>
                  <a:gd name="connsiteY3" fmla="*/ 1325846 h 1325846"/>
                  <a:gd name="connsiteX4" fmla="*/ 42863 w 2007241"/>
                  <a:gd name="connsiteY4" fmla="*/ 392112 h 1325846"/>
                  <a:gd name="connsiteX0" fmla="*/ 0 w 1964378"/>
                  <a:gd name="connsiteY0" fmla="*/ 392112 h 959134"/>
                  <a:gd name="connsiteX1" fmla="*/ 1964378 w 1964378"/>
                  <a:gd name="connsiteY1" fmla="*/ 0 h 959134"/>
                  <a:gd name="connsiteX2" fmla="*/ 1964378 w 1964378"/>
                  <a:gd name="connsiteY2" fmla="*/ 835309 h 959134"/>
                  <a:gd name="connsiteX3" fmla="*/ 414337 w 1964378"/>
                  <a:gd name="connsiteY3" fmla="*/ 959134 h 959134"/>
                  <a:gd name="connsiteX4" fmla="*/ 0 w 1964378"/>
                  <a:gd name="connsiteY4" fmla="*/ 392112 h 959134"/>
                  <a:gd name="connsiteX0" fmla="*/ 0 w 1964378"/>
                  <a:gd name="connsiteY0" fmla="*/ 392112 h 897221"/>
                  <a:gd name="connsiteX1" fmla="*/ 1964378 w 1964378"/>
                  <a:gd name="connsiteY1" fmla="*/ 0 h 897221"/>
                  <a:gd name="connsiteX2" fmla="*/ 1964378 w 1964378"/>
                  <a:gd name="connsiteY2" fmla="*/ 835309 h 897221"/>
                  <a:gd name="connsiteX3" fmla="*/ 404812 w 1964378"/>
                  <a:gd name="connsiteY3" fmla="*/ 897221 h 897221"/>
                  <a:gd name="connsiteX4" fmla="*/ 0 w 1964378"/>
                  <a:gd name="connsiteY4" fmla="*/ 392112 h 897221"/>
                  <a:gd name="connsiteX0" fmla="*/ 0 w 1964378"/>
                  <a:gd name="connsiteY0" fmla="*/ 392112 h 863884"/>
                  <a:gd name="connsiteX1" fmla="*/ 1964378 w 1964378"/>
                  <a:gd name="connsiteY1" fmla="*/ 0 h 863884"/>
                  <a:gd name="connsiteX2" fmla="*/ 1964378 w 1964378"/>
                  <a:gd name="connsiteY2" fmla="*/ 835309 h 863884"/>
                  <a:gd name="connsiteX3" fmla="*/ 404812 w 1964378"/>
                  <a:gd name="connsiteY3" fmla="*/ 863884 h 863884"/>
                  <a:gd name="connsiteX4" fmla="*/ 0 w 1964378"/>
                  <a:gd name="connsiteY4" fmla="*/ 392112 h 863884"/>
                  <a:gd name="connsiteX0" fmla="*/ 0 w 1964378"/>
                  <a:gd name="connsiteY0" fmla="*/ 392112 h 835309"/>
                  <a:gd name="connsiteX1" fmla="*/ 1964378 w 1964378"/>
                  <a:gd name="connsiteY1" fmla="*/ 0 h 835309"/>
                  <a:gd name="connsiteX2" fmla="*/ 1964378 w 1964378"/>
                  <a:gd name="connsiteY2" fmla="*/ 835309 h 835309"/>
                  <a:gd name="connsiteX3" fmla="*/ 404812 w 1964378"/>
                  <a:gd name="connsiteY3" fmla="*/ 806734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400050 w 1964378"/>
                  <a:gd name="connsiteY3" fmla="*/ 716247 h 835309"/>
                  <a:gd name="connsiteX4" fmla="*/ 0 w 1964378"/>
                  <a:gd name="connsiteY4" fmla="*/ 392112 h 835309"/>
                  <a:gd name="connsiteX0" fmla="*/ 0 w 1964378"/>
                  <a:gd name="connsiteY0" fmla="*/ 392112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392112 h 835309"/>
                  <a:gd name="connsiteX0" fmla="*/ 0 w 1964378"/>
                  <a:gd name="connsiteY0" fmla="*/ 415924 h 835309"/>
                  <a:gd name="connsiteX1" fmla="*/ 1964378 w 1964378"/>
                  <a:gd name="connsiteY1" fmla="*/ 0 h 835309"/>
                  <a:gd name="connsiteX2" fmla="*/ 1964378 w 1964378"/>
                  <a:gd name="connsiteY2" fmla="*/ 835309 h 835309"/>
                  <a:gd name="connsiteX3" fmla="*/ 371475 w 1964378"/>
                  <a:gd name="connsiteY3" fmla="*/ 825784 h 835309"/>
                  <a:gd name="connsiteX4" fmla="*/ 0 w 1964378"/>
                  <a:gd name="connsiteY4" fmla="*/ 415924 h 835309"/>
                  <a:gd name="connsiteX0" fmla="*/ 0 w 1964378"/>
                  <a:gd name="connsiteY0" fmla="*/ 420687 h 840072"/>
                  <a:gd name="connsiteX1" fmla="*/ 1964378 w 1964378"/>
                  <a:gd name="connsiteY1" fmla="*/ 0 h 840072"/>
                  <a:gd name="connsiteX2" fmla="*/ 1964378 w 1964378"/>
                  <a:gd name="connsiteY2" fmla="*/ 840072 h 840072"/>
                  <a:gd name="connsiteX3" fmla="*/ 371475 w 1964378"/>
                  <a:gd name="connsiteY3" fmla="*/ 830547 h 840072"/>
                  <a:gd name="connsiteX4" fmla="*/ 0 w 1964378"/>
                  <a:gd name="connsiteY4" fmla="*/ 420687 h 840072"/>
                  <a:gd name="connsiteX0" fmla="*/ 0 w 1964378"/>
                  <a:gd name="connsiteY0" fmla="*/ 420687 h 840072"/>
                  <a:gd name="connsiteX1" fmla="*/ 1964378 w 1964378"/>
                  <a:gd name="connsiteY1" fmla="*/ 0 h 840072"/>
                  <a:gd name="connsiteX2" fmla="*/ 1964378 w 1964378"/>
                  <a:gd name="connsiteY2" fmla="*/ 840072 h 840072"/>
                  <a:gd name="connsiteX3" fmla="*/ 371475 w 1964378"/>
                  <a:gd name="connsiteY3" fmla="*/ 830547 h 840072"/>
                  <a:gd name="connsiteX4" fmla="*/ 0 w 1964378"/>
                  <a:gd name="connsiteY4" fmla="*/ 420687 h 840072"/>
                  <a:gd name="connsiteX0" fmla="*/ 0 w 1764353"/>
                  <a:gd name="connsiteY0" fmla="*/ 11112 h 840072"/>
                  <a:gd name="connsiteX1" fmla="*/ 1764353 w 1764353"/>
                  <a:gd name="connsiteY1" fmla="*/ 0 h 840072"/>
                  <a:gd name="connsiteX2" fmla="*/ 1764353 w 1764353"/>
                  <a:gd name="connsiteY2" fmla="*/ 840072 h 840072"/>
                  <a:gd name="connsiteX3" fmla="*/ 171450 w 1764353"/>
                  <a:gd name="connsiteY3" fmla="*/ 830547 h 840072"/>
                  <a:gd name="connsiteX4" fmla="*/ 0 w 1764353"/>
                  <a:gd name="connsiteY4" fmla="*/ 11112 h 840072"/>
                  <a:gd name="connsiteX0" fmla="*/ 0 w 1764353"/>
                  <a:gd name="connsiteY0" fmla="*/ 11112 h 840072"/>
                  <a:gd name="connsiteX1" fmla="*/ 1764353 w 1764353"/>
                  <a:gd name="connsiteY1" fmla="*/ 0 h 840072"/>
                  <a:gd name="connsiteX2" fmla="*/ 1764353 w 1764353"/>
                  <a:gd name="connsiteY2" fmla="*/ 840072 h 840072"/>
                  <a:gd name="connsiteX3" fmla="*/ 366712 w 1764353"/>
                  <a:gd name="connsiteY3" fmla="*/ 559085 h 840072"/>
                  <a:gd name="connsiteX4" fmla="*/ 0 w 1764353"/>
                  <a:gd name="connsiteY4" fmla="*/ 11112 h 840072"/>
                  <a:gd name="connsiteX0" fmla="*/ 0 w 1764353"/>
                  <a:gd name="connsiteY0" fmla="*/ 11112 h 840072"/>
                  <a:gd name="connsiteX1" fmla="*/ 1764353 w 1764353"/>
                  <a:gd name="connsiteY1" fmla="*/ 0 h 840072"/>
                  <a:gd name="connsiteX2" fmla="*/ 1764353 w 1764353"/>
                  <a:gd name="connsiteY2" fmla="*/ 840072 h 840072"/>
                  <a:gd name="connsiteX3" fmla="*/ 366712 w 1764353"/>
                  <a:gd name="connsiteY3" fmla="*/ 554322 h 840072"/>
                  <a:gd name="connsiteX4" fmla="*/ 0 w 1764353"/>
                  <a:gd name="connsiteY4" fmla="*/ 11112 h 840072"/>
                  <a:gd name="connsiteX0" fmla="*/ 0 w 1726253"/>
                  <a:gd name="connsiteY0" fmla="*/ 0 h 871822"/>
                  <a:gd name="connsiteX1" fmla="*/ 1726253 w 1726253"/>
                  <a:gd name="connsiteY1" fmla="*/ 31750 h 871822"/>
                  <a:gd name="connsiteX2" fmla="*/ 1726253 w 1726253"/>
                  <a:gd name="connsiteY2" fmla="*/ 871822 h 871822"/>
                  <a:gd name="connsiteX3" fmla="*/ 328612 w 1726253"/>
                  <a:gd name="connsiteY3" fmla="*/ 586072 h 871822"/>
                  <a:gd name="connsiteX4" fmla="*/ 0 w 1726253"/>
                  <a:gd name="connsiteY4" fmla="*/ 0 h 871822"/>
                  <a:gd name="connsiteX0" fmla="*/ 0 w 1650053"/>
                  <a:gd name="connsiteY0" fmla="*/ 0 h 1262347"/>
                  <a:gd name="connsiteX1" fmla="*/ 1650053 w 1650053"/>
                  <a:gd name="connsiteY1" fmla="*/ 422275 h 1262347"/>
                  <a:gd name="connsiteX2" fmla="*/ 1650053 w 1650053"/>
                  <a:gd name="connsiteY2" fmla="*/ 1262347 h 1262347"/>
                  <a:gd name="connsiteX3" fmla="*/ 252412 w 1650053"/>
                  <a:gd name="connsiteY3" fmla="*/ 976597 h 1262347"/>
                  <a:gd name="connsiteX4" fmla="*/ 0 w 1650053"/>
                  <a:gd name="connsiteY4" fmla="*/ 0 h 1262347"/>
                  <a:gd name="connsiteX0" fmla="*/ 614363 w 2264416"/>
                  <a:gd name="connsiteY0" fmla="*/ 0 h 1262347"/>
                  <a:gd name="connsiteX1" fmla="*/ 2264416 w 2264416"/>
                  <a:gd name="connsiteY1" fmla="*/ 422275 h 1262347"/>
                  <a:gd name="connsiteX2" fmla="*/ 2264416 w 2264416"/>
                  <a:gd name="connsiteY2" fmla="*/ 1262347 h 1262347"/>
                  <a:gd name="connsiteX3" fmla="*/ 0 w 2264416"/>
                  <a:gd name="connsiteY3" fmla="*/ 352709 h 1262347"/>
                  <a:gd name="connsiteX4" fmla="*/ 614363 w 2264416"/>
                  <a:gd name="connsiteY4" fmla="*/ 0 h 1262347"/>
                  <a:gd name="connsiteX0" fmla="*/ 642938 w 2292991"/>
                  <a:gd name="connsiteY0" fmla="*/ 0 h 1262347"/>
                  <a:gd name="connsiteX1" fmla="*/ 2292991 w 2292991"/>
                  <a:gd name="connsiteY1" fmla="*/ 422275 h 1262347"/>
                  <a:gd name="connsiteX2" fmla="*/ 2292991 w 2292991"/>
                  <a:gd name="connsiteY2" fmla="*/ 1262347 h 1262347"/>
                  <a:gd name="connsiteX3" fmla="*/ 0 w 2292991"/>
                  <a:gd name="connsiteY3" fmla="*/ 309847 h 1262347"/>
                  <a:gd name="connsiteX4" fmla="*/ 642938 w 2292991"/>
                  <a:gd name="connsiteY4" fmla="*/ 0 h 1262347"/>
                  <a:gd name="connsiteX0" fmla="*/ 676275 w 2326328"/>
                  <a:gd name="connsiteY0" fmla="*/ 0 h 1262347"/>
                  <a:gd name="connsiteX1" fmla="*/ 2326328 w 2326328"/>
                  <a:gd name="connsiteY1" fmla="*/ 422275 h 1262347"/>
                  <a:gd name="connsiteX2" fmla="*/ 2326328 w 2326328"/>
                  <a:gd name="connsiteY2" fmla="*/ 1262347 h 1262347"/>
                  <a:gd name="connsiteX3" fmla="*/ 0 w 2326328"/>
                  <a:gd name="connsiteY3" fmla="*/ 352710 h 1262347"/>
                  <a:gd name="connsiteX4" fmla="*/ 676275 w 2326328"/>
                  <a:gd name="connsiteY4" fmla="*/ 0 h 1262347"/>
                  <a:gd name="connsiteX0" fmla="*/ 676275 w 2326328"/>
                  <a:gd name="connsiteY0" fmla="*/ 0 h 1271872"/>
                  <a:gd name="connsiteX1" fmla="*/ 2326328 w 2326328"/>
                  <a:gd name="connsiteY1" fmla="*/ 431800 h 1271872"/>
                  <a:gd name="connsiteX2" fmla="*/ 2326328 w 2326328"/>
                  <a:gd name="connsiteY2" fmla="*/ 1271872 h 1271872"/>
                  <a:gd name="connsiteX3" fmla="*/ 0 w 2326328"/>
                  <a:gd name="connsiteY3" fmla="*/ 362235 h 1271872"/>
                  <a:gd name="connsiteX4" fmla="*/ 676275 w 2326328"/>
                  <a:gd name="connsiteY4" fmla="*/ 0 h 127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328" h="1271872">
                    <a:moveTo>
                      <a:pt x="676275" y="0"/>
                    </a:moveTo>
                    <a:lnTo>
                      <a:pt x="2326328" y="431800"/>
                    </a:lnTo>
                    <a:lnTo>
                      <a:pt x="2326328" y="1271872"/>
                    </a:lnTo>
                    <a:lnTo>
                      <a:pt x="0" y="362235"/>
                    </a:lnTo>
                    <a:lnTo>
                      <a:pt x="676275"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4" name="Oval 63">
              <a:extLst>
                <a:ext uri="{FF2B5EF4-FFF2-40B4-BE49-F238E27FC236}">
                  <a16:creationId xmlns:a16="http://schemas.microsoft.com/office/drawing/2014/main" id="{5597CE9C-90F0-1850-D947-B6EBF8750DBE}"/>
                </a:ext>
              </a:extLst>
            </p:cNvPr>
            <p:cNvSpPr>
              <a:spLocks noChangeArrowheads="1"/>
            </p:cNvSpPr>
            <p:nvPr/>
          </p:nvSpPr>
          <p:spPr bwMode="auto">
            <a:xfrm>
              <a:off x="4691881" y="1988386"/>
              <a:ext cx="2808197" cy="2508186"/>
            </a:xfrm>
            <a:prstGeom prst="ellipse">
              <a:avLst/>
            </a:prstGeom>
            <a:solidFill>
              <a:schemeClr val="accent6">
                <a:lumMod val="75000"/>
              </a:schemeClr>
            </a:solidFill>
            <a:ln w="9525">
              <a:no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p>
              <a:endParaRPr lang="en-US" sz="2400"/>
            </a:p>
          </p:txBody>
        </p:sp>
        <p:sp>
          <p:nvSpPr>
            <p:cNvPr id="55" name="Flowchart: Connector 54">
              <a:extLst>
                <a:ext uri="{FF2B5EF4-FFF2-40B4-BE49-F238E27FC236}">
                  <a16:creationId xmlns:a16="http://schemas.microsoft.com/office/drawing/2014/main" id="{B00583B6-1DCD-5C90-DF70-5EB6D6A27150}"/>
                </a:ext>
              </a:extLst>
            </p:cNvPr>
            <p:cNvSpPr/>
            <p:nvPr/>
          </p:nvSpPr>
          <p:spPr>
            <a:xfrm>
              <a:off x="1077238" y="1768816"/>
              <a:ext cx="347983" cy="279221"/>
            </a:xfrm>
            <a:prstGeom prst="flowChartConnector">
              <a:avLst/>
            </a:prstGeom>
            <a:solidFill>
              <a:schemeClr val="bg1"/>
            </a:solidFill>
            <a:ln w="9525">
              <a:noFill/>
              <a:round/>
              <a:headEnd/>
              <a:tailEnd/>
            </a:ln>
            <a:effectLst>
              <a:outerShdw blurRad="1041400" dist="25400" dir="6600000" sx="89000" sy="89000" algn="ctr" rotWithShape="0">
                <a:schemeClr val="tx1">
                  <a:alpha val="25000"/>
                </a:scheme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a:solidFill>
                  <a:schemeClr val="tx1"/>
                </a:solidFill>
              </a:endParaRPr>
            </a:p>
          </p:txBody>
        </p:sp>
        <p:sp>
          <p:nvSpPr>
            <p:cNvPr id="56" name="TextBox 55">
              <a:extLst>
                <a:ext uri="{FF2B5EF4-FFF2-40B4-BE49-F238E27FC236}">
                  <a16:creationId xmlns:a16="http://schemas.microsoft.com/office/drawing/2014/main" id="{E4FE9C26-0755-30F9-C6EC-E7706DDF7EF0}"/>
                </a:ext>
              </a:extLst>
            </p:cNvPr>
            <p:cNvSpPr txBox="1"/>
            <p:nvPr/>
          </p:nvSpPr>
          <p:spPr>
            <a:xfrm>
              <a:off x="4964900" y="2788869"/>
              <a:ext cx="2290466" cy="922370"/>
            </a:xfrm>
            <a:prstGeom prst="rect">
              <a:avLst/>
            </a:prstGeom>
            <a:noFill/>
          </p:spPr>
          <p:txBody>
            <a:bodyPr wrap="square" rtlCol="0">
              <a:spAutoFit/>
            </a:bodyPr>
            <a:lstStyle/>
            <a:p>
              <a:pPr algn="ctr"/>
              <a:r>
                <a:rPr lang="en-GB" sz="2400" b="1">
                  <a:solidFill>
                    <a:schemeClr val="bg1"/>
                  </a:solidFill>
                  <a:latin typeface="+mj-lt"/>
                </a:rPr>
                <a:t>Challenges in establishing the NSSPS</a:t>
              </a:r>
              <a:endParaRPr lang="id-ID" sz="2400" b="1">
                <a:solidFill>
                  <a:schemeClr val="bg1"/>
                </a:solidFill>
                <a:latin typeface="+mj-lt"/>
              </a:endParaRPr>
            </a:p>
          </p:txBody>
        </p:sp>
        <p:sp>
          <p:nvSpPr>
            <p:cNvPr id="57" name="TextBox 56">
              <a:extLst>
                <a:ext uri="{FF2B5EF4-FFF2-40B4-BE49-F238E27FC236}">
                  <a16:creationId xmlns:a16="http://schemas.microsoft.com/office/drawing/2014/main" id="{F7EB044A-112E-9F57-9EBF-10A698D152DF}"/>
                </a:ext>
              </a:extLst>
            </p:cNvPr>
            <p:cNvSpPr txBox="1"/>
            <p:nvPr/>
          </p:nvSpPr>
          <p:spPr>
            <a:xfrm>
              <a:off x="1114179" y="1790173"/>
              <a:ext cx="275393" cy="236505"/>
            </a:xfrm>
            <a:prstGeom prst="rect">
              <a:avLst/>
            </a:prstGeom>
            <a:noFill/>
          </p:spPr>
          <p:txBody>
            <a:bodyPr wrap="none" rtlCol="0">
              <a:spAutoFit/>
            </a:bodyPr>
            <a:lstStyle/>
            <a:p>
              <a:r>
                <a:rPr lang="pt-BR" sz="1400" b="1">
                  <a:solidFill>
                    <a:schemeClr val="accent6">
                      <a:lumMod val="50000"/>
                    </a:schemeClr>
                  </a:solidFill>
                  <a:latin typeface="+mj-lt"/>
                </a:rPr>
                <a:t>a</a:t>
              </a:r>
              <a:endParaRPr lang="id-ID" sz="1400" b="1">
                <a:solidFill>
                  <a:schemeClr val="accent6">
                    <a:lumMod val="50000"/>
                  </a:schemeClr>
                </a:solidFill>
                <a:latin typeface="+mj-lt"/>
              </a:endParaRPr>
            </a:p>
          </p:txBody>
        </p:sp>
        <p:sp>
          <p:nvSpPr>
            <p:cNvPr id="58" name="TextBox 57">
              <a:extLst>
                <a:ext uri="{FF2B5EF4-FFF2-40B4-BE49-F238E27FC236}">
                  <a16:creationId xmlns:a16="http://schemas.microsoft.com/office/drawing/2014/main" id="{130114E6-A8D6-3295-C094-09EF250A275A}"/>
                </a:ext>
              </a:extLst>
            </p:cNvPr>
            <p:cNvSpPr txBox="1"/>
            <p:nvPr/>
          </p:nvSpPr>
          <p:spPr>
            <a:xfrm flipH="1">
              <a:off x="1507224" y="1586615"/>
              <a:ext cx="2339207" cy="648665"/>
            </a:xfrm>
            <a:prstGeom prst="rect">
              <a:avLst/>
            </a:prstGeom>
            <a:noFill/>
          </p:spPr>
          <p:txBody>
            <a:bodyPr wrap="square" rtlCol="0">
              <a:spAutoFit/>
            </a:bodyPr>
            <a:lstStyle/>
            <a:p>
              <a:pPr algn="r">
                <a:lnSpc>
                  <a:spcPct val="120000"/>
                </a:lnSpc>
              </a:pPr>
              <a:r>
                <a:rPr lang="en" sz="1400" b="1" i="0" u="none" strike="noStrike">
                  <a:solidFill>
                    <a:schemeClr val="bg1"/>
                  </a:solidFill>
                  <a:highlight>
                    <a:srgbClr val="000000">
                      <a:alpha val="0"/>
                    </a:srgbClr>
                  </a:highlight>
                  <a:latin typeface="Arial"/>
                </a:rPr>
                <a:t>Limited political culture </a:t>
              </a:r>
              <a:r>
                <a:rPr lang="en" sz="1400" i="0" u="none" strike="noStrike">
                  <a:solidFill>
                    <a:schemeClr val="bg1"/>
                  </a:solidFill>
                  <a:highlight>
                    <a:srgbClr val="000000">
                      <a:alpha val="0"/>
                    </a:srgbClr>
                  </a:highlight>
                  <a:latin typeface="Arial"/>
                </a:rPr>
                <a:t>regarding evidence-based decision making</a:t>
              </a:r>
              <a:endParaRPr lang="id-ID" sz="1400">
                <a:solidFill>
                  <a:schemeClr val="bg1"/>
                </a:solidFill>
              </a:endParaRPr>
            </a:p>
          </p:txBody>
        </p:sp>
        <p:sp>
          <p:nvSpPr>
            <p:cNvPr id="74" name="TextBox 73">
              <a:extLst>
                <a:ext uri="{FF2B5EF4-FFF2-40B4-BE49-F238E27FC236}">
                  <a16:creationId xmlns:a16="http://schemas.microsoft.com/office/drawing/2014/main" id="{E5FA6934-750E-2F33-BEF1-9C41E1EECDE0}"/>
                </a:ext>
              </a:extLst>
            </p:cNvPr>
            <p:cNvSpPr txBox="1"/>
            <p:nvPr/>
          </p:nvSpPr>
          <p:spPr>
            <a:xfrm flipH="1">
              <a:off x="1381504" y="2486475"/>
              <a:ext cx="2462362" cy="648665"/>
            </a:xfrm>
            <a:prstGeom prst="rect">
              <a:avLst/>
            </a:prstGeom>
            <a:noFill/>
          </p:spPr>
          <p:txBody>
            <a:bodyPr wrap="square" rtlCol="0">
              <a:spAutoFit/>
            </a:bodyPr>
            <a:lstStyle/>
            <a:p>
              <a:pPr algn="r">
                <a:lnSpc>
                  <a:spcPct val="120000"/>
                </a:lnSpc>
              </a:pPr>
              <a:r>
                <a:rPr lang="en" sz="1400" b="1" i="0" u="none" strike="noStrike">
                  <a:solidFill>
                    <a:schemeClr val="bg1"/>
                  </a:solidFill>
                  <a:highlight>
                    <a:srgbClr val="000000">
                      <a:alpha val="0"/>
                    </a:srgbClr>
                  </a:highlight>
                  <a:latin typeface="Arial"/>
                </a:rPr>
                <a:t>High informality and lack of traceability </a:t>
              </a:r>
              <a:r>
                <a:rPr lang="en" sz="1400" b="0" i="0" u="none" strike="noStrike">
                  <a:solidFill>
                    <a:schemeClr val="bg1"/>
                  </a:solidFill>
                  <a:highlight>
                    <a:srgbClr val="000000">
                      <a:alpha val="0"/>
                    </a:srgbClr>
                  </a:highlight>
                  <a:latin typeface="Arial"/>
                </a:rPr>
                <a:t>of the degree of social protection coverage (%)</a:t>
              </a:r>
              <a:endParaRPr lang="id-ID" sz="1400">
                <a:solidFill>
                  <a:schemeClr val="bg1"/>
                </a:solidFill>
              </a:endParaRPr>
            </a:p>
          </p:txBody>
        </p:sp>
        <p:sp>
          <p:nvSpPr>
            <p:cNvPr id="75" name="TextBox 74">
              <a:extLst>
                <a:ext uri="{FF2B5EF4-FFF2-40B4-BE49-F238E27FC236}">
                  <a16:creationId xmlns:a16="http://schemas.microsoft.com/office/drawing/2014/main" id="{9D700BCD-89E1-EF4B-AB36-02445AC40DFE}"/>
                </a:ext>
              </a:extLst>
            </p:cNvPr>
            <p:cNvSpPr txBox="1"/>
            <p:nvPr/>
          </p:nvSpPr>
          <p:spPr>
            <a:xfrm flipH="1">
              <a:off x="1733778" y="3526084"/>
              <a:ext cx="2100533" cy="450001"/>
            </a:xfrm>
            <a:prstGeom prst="rect">
              <a:avLst/>
            </a:prstGeom>
            <a:noFill/>
          </p:spPr>
          <p:txBody>
            <a:bodyPr wrap="square" rtlCol="0">
              <a:spAutoFit/>
            </a:bodyPr>
            <a:lstStyle/>
            <a:p>
              <a:pPr algn="r">
                <a:lnSpc>
                  <a:spcPct val="120000"/>
                </a:lnSpc>
              </a:pPr>
              <a:r>
                <a:rPr lang="en-GB" sz="1400" b="1">
                  <a:solidFill>
                    <a:schemeClr val="bg1"/>
                  </a:solidFill>
                  <a:highlight>
                    <a:srgbClr val="000000">
                      <a:alpha val="0"/>
                    </a:srgbClr>
                  </a:highlight>
                  <a:latin typeface="Arial"/>
                </a:rPr>
                <a:t>Lack of information management systems</a:t>
              </a:r>
              <a:endParaRPr lang="id-ID" sz="1400" b="1">
                <a:solidFill>
                  <a:schemeClr val="bg1"/>
                </a:solidFill>
                <a:highlight>
                  <a:srgbClr val="000000">
                    <a:alpha val="0"/>
                  </a:srgbClr>
                </a:highlight>
                <a:latin typeface="Arial"/>
              </a:endParaRPr>
            </a:p>
          </p:txBody>
        </p:sp>
        <p:sp>
          <p:nvSpPr>
            <p:cNvPr id="76" name="TextBox 75">
              <a:extLst>
                <a:ext uri="{FF2B5EF4-FFF2-40B4-BE49-F238E27FC236}">
                  <a16:creationId xmlns:a16="http://schemas.microsoft.com/office/drawing/2014/main" id="{7F9EDB0A-0670-DDBB-8301-AC80B9081F52}"/>
                </a:ext>
              </a:extLst>
            </p:cNvPr>
            <p:cNvSpPr txBox="1"/>
            <p:nvPr/>
          </p:nvSpPr>
          <p:spPr>
            <a:xfrm flipH="1">
              <a:off x="1675285" y="4372903"/>
              <a:ext cx="2210410" cy="648665"/>
            </a:xfrm>
            <a:prstGeom prst="rect">
              <a:avLst/>
            </a:prstGeom>
            <a:noFill/>
          </p:spPr>
          <p:txBody>
            <a:bodyPr wrap="square" rtlCol="0">
              <a:spAutoFit/>
            </a:bodyPr>
            <a:lstStyle/>
            <a:p>
              <a:pPr algn="r">
                <a:lnSpc>
                  <a:spcPct val="120000"/>
                </a:lnSpc>
              </a:pPr>
              <a:r>
                <a:rPr kumimoji="0" lang="en" sz="1400" b="1" i="0" u="none" strike="noStrike" kern="0" cap="none" spc="0" normalizeH="0" baseline="0" noProof="0">
                  <a:ln>
                    <a:noFill/>
                  </a:ln>
                  <a:solidFill>
                    <a:schemeClr val="bg1"/>
                  </a:solidFill>
                  <a:effectLst/>
                  <a:highlight>
                    <a:srgbClr val="000000">
                      <a:alpha val="0"/>
                    </a:srgbClr>
                  </a:highlight>
                  <a:uLnTx/>
                  <a:uFillTx/>
                  <a:latin typeface="Arial"/>
                  <a:cs typeface="Arial" panose="020B0604020202020204" pitchFamily="34" charset="0"/>
                </a:rPr>
                <a:t>Fragmentation of social protection systems </a:t>
              </a:r>
              <a:r>
                <a:rPr kumimoji="0" lang="en" sz="1400" b="0" i="0" u="none" strike="noStrike" kern="0" cap="none" spc="0" normalizeH="0" baseline="0" noProof="0">
                  <a:ln>
                    <a:noFill/>
                  </a:ln>
                  <a:solidFill>
                    <a:schemeClr val="bg1"/>
                  </a:solidFill>
                  <a:effectLst/>
                  <a:highlight>
                    <a:srgbClr val="000000">
                      <a:alpha val="0"/>
                    </a:srgbClr>
                  </a:highlight>
                  <a:uLnTx/>
                  <a:uFillTx/>
                  <a:latin typeface="Arial"/>
                  <a:cs typeface="Arial" panose="020B0604020202020204" pitchFamily="34" charset="0"/>
                </a:rPr>
                <a:t>and their databases</a:t>
              </a:r>
              <a:endParaRPr lang="id-ID" sz="1400">
                <a:solidFill>
                  <a:schemeClr val="bg1"/>
                </a:solidFill>
              </a:endParaRPr>
            </a:p>
          </p:txBody>
        </p:sp>
        <p:sp>
          <p:nvSpPr>
            <p:cNvPr id="77" name="TextBox 76">
              <a:extLst>
                <a:ext uri="{FF2B5EF4-FFF2-40B4-BE49-F238E27FC236}">
                  <a16:creationId xmlns:a16="http://schemas.microsoft.com/office/drawing/2014/main" id="{8ACEA5CE-3CC9-51E8-BCB9-44AFA57E5D97}"/>
                </a:ext>
              </a:extLst>
            </p:cNvPr>
            <p:cNvSpPr txBox="1"/>
            <p:nvPr/>
          </p:nvSpPr>
          <p:spPr>
            <a:xfrm flipH="1">
              <a:off x="8263971" y="1509350"/>
              <a:ext cx="2618874" cy="847329"/>
            </a:xfrm>
            <a:prstGeom prst="rect">
              <a:avLst/>
            </a:prstGeom>
            <a:noFill/>
          </p:spPr>
          <p:txBody>
            <a:bodyPr wrap="square" rtlCol="0">
              <a:spAutoFit/>
            </a:bodyPr>
            <a:lstStyle/>
            <a:p>
              <a:pPr>
                <a:lnSpc>
                  <a:spcPct val="120000"/>
                </a:lnSpc>
              </a:pPr>
              <a:r>
                <a:rPr lang="en" sz="1400" b="1">
                  <a:solidFill>
                    <a:schemeClr val="bg1"/>
                  </a:solidFill>
                  <a:highlight>
                    <a:srgbClr val="000000">
                      <a:alpha val="0"/>
                    </a:srgbClr>
                  </a:highlight>
                  <a:latin typeface="Arial"/>
                </a:rPr>
                <a:t>Technical and methodological differences </a:t>
              </a:r>
              <a:r>
                <a:rPr lang="en" sz="1400">
                  <a:solidFill>
                    <a:schemeClr val="bg1"/>
                  </a:solidFill>
                  <a:highlight>
                    <a:srgbClr val="000000">
                      <a:alpha val="0"/>
                    </a:srgbClr>
                  </a:highlight>
                  <a:latin typeface="Arial"/>
                </a:rPr>
                <a:t>in data collection, disaggregation and processing between institutions</a:t>
              </a:r>
              <a:endParaRPr lang="id-ID" sz="1400">
                <a:solidFill>
                  <a:schemeClr val="bg1"/>
                </a:solidFill>
              </a:endParaRPr>
            </a:p>
          </p:txBody>
        </p:sp>
        <p:sp>
          <p:nvSpPr>
            <p:cNvPr id="78" name="TextBox 77">
              <a:extLst>
                <a:ext uri="{FF2B5EF4-FFF2-40B4-BE49-F238E27FC236}">
                  <a16:creationId xmlns:a16="http://schemas.microsoft.com/office/drawing/2014/main" id="{5E335C4B-FD25-BD93-A12D-E6A7AECF585B}"/>
                </a:ext>
              </a:extLst>
            </p:cNvPr>
            <p:cNvSpPr txBox="1"/>
            <p:nvPr/>
          </p:nvSpPr>
          <p:spPr>
            <a:xfrm flipH="1">
              <a:off x="8270488" y="2422296"/>
              <a:ext cx="2567112" cy="847329"/>
            </a:xfrm>
            <a:prstGeom prst="rect">
              <a:avLst/>
            </a:prstGeom>
            <a:noFill/>
          </p:spPr>
          <p:txBody>
            <a:bodyPr wrap="square" rtlCol="0">
              <a:spAutoFit/>
            </a:bodyPr>
            <a:lstStyle/>
            <a:p>
              <a:pPr>
                <a:lnSpc>
                  <a:spcPct val="120000"/>
                </a:lnSpc>
              </a:pPr>
              <a:r>
                <a:rPr lang="en" sz="1400" b="1">
                  <a:solidFill>
                    <a:schemeClr val="bg1"/>
                  </a:solidFill>
                  <a:highlight>
                    <a:srgbClr val="000000">
                      <a:alpha val="0"/>
                    </a:srgbClr>
                  </a:highlight>
                  <a:latin typeface="Arial"/>
                </a:rPr>
                <a:t>Differences in the capacity</a:t>
              </a:r>
              <a:r>
                <a:rPr lang="en" sz="1400">
                  <a:solidFill>
                    <a:schemeClr val="bg1"/>
                  </a:solidFill>
                  <a:highlight>
                    <a:srgbClr val="000000">
                      <a:alpha val="0"/>
                    </a:srgbClr>
                  </a:highlight>
                  <a:latin typeface="Arial"/>
                </a:rPr>
                <a:t> and agility of national institutions to produce and make available administrative data</a:t>
              </a:r>
              <a:endParaRPr lang="id-ID" sz="1400">
                <a:solidFill>
                  <a:schemeClr val="bg1"/>
                </a:solidFill>
              </a:endParaRPr>
            </a:p>
          </p:txBody>
        </p:sp>
        <p:sp>
          <p:nvSpPr>
            <p:cNvPr id="79" name="TextBox 78">
              <a:extLst>
                <a:ext uri="{FF2B5EF4-FFF2-40B4-BE49-F238E27FC236}">
                  <a16:creationId xmlns:a16="http://schemas.microsoft.com/office/drawing/2014/main" id="{7FFFB34E-6B9A-CAD1-CBC5-661626AD86F1}"/>
                </a:ext>
              </a:extLst>
            </p:cNvPr>
            <p:cNvSpPr txBox="1"/>
            <p:nvPr/>
          </p:nvSpPr>
          <p:spPr>
            <a:xfrm flipH="1">
              <a:off x="8270488" y="3426752"/>
              <a:ext cx="2493965" cy="648665"/>
            </a:xfrm>
            <a:prstGeom prst="rect">
              <a:avLst/>
            </a:prstGeom>
            <a:noFill/>
          </p:spPr>
          <p:txBody>
            <a:bodyPr wrap="square" rtlCol="0">
              <a:spAutoFit/>
            </a:bodyPr>
            <a:lstStyle/>
            <a:p>
              <a:pPr>
                <a:lnSpc>
                  <a:spcPct val="120000"/>
                </a:lnSpc>
              </a:pPr>
              <a:r>
                <a:rPr lang="en" sz="1400" b="1">
                  <a:solidFill>
                    <a:schemeClr val="bg1"/>
                  </a:solidFill>
                  <a:highlight>
                    <a:srgbClr val="000000">
                      <a:alpha val="0"/>
                    </a:srgbClr>
                  </a:highlight>
                  <a:latin typeface="Arial"/>
                </a:rPr>
                <a:t>Lack of communication and coordination </a:t>
              </a:r>
              <a:r>
                <a:rPr lang="en" sz="1400">
                  <a:solidFill>
                    <a:schemeClr val="bg1"/>
                  </a:solidFill>
                  <a:highlight>
                    <a:srgbClr val="000000">
                      <a:alpha val="0"/>
                    </a:srgbClr>
                  </a:highlight>
                  <a:latin typeface="Arial"/>
                </a:rPr>
                <a:t>among SP institutions</a:t>
              </a:r>
              <a:endParaRPr lang="id-ID" sz="1400">
                <a:solidFill>
                  <a:schemeClr val="bg1"/>
                </a:solidFill>
              </a:endParaRPr>
            </a:p>
          </p:txBody>
        </p:sp>
        <p:sp>
          <p:nvSpPr>
            <p:cNvPr id="80" name="TextBox 79">
              <a:extLst>
                <a:ext uri="{FF2B5EF4-FFF2-40B4-BE49-F238E27FC236}">
                  <a16:creationId xmlns:a16="http://schemas.microsoft.com/office/drawing/2014/main" id="{96DB4DAB-78E7-852B-C8DD-A458A5E37C51}"/>
                </a:ext>
              </a:extLst>
            </p:cNvPr>
            <p:cNvSpPr txBox="1"/>
            <p:nvPr/>
          </p:nvSpPr>
          <p:spPr>
            <a:xfrm flipH="1">
              <a:off x="8242323" y="4252822"/>
              <a:ext cx="2548983" cy="847329"/>
            </a:xfrm>
            <a:prstGeom prst="rect">
              <a:avLst/>
            </a:prstGeom>
            <a:noFill/>
          </p:spPr>
          <p:txBody>
            <a:bodyPr wrap="square" rtlCol="0">
              <a:spAutoFit/>
            </a:bodyPr>
            <a:lstStyle/>
            <a:p>
              <a:pPr>
                <a:lnSpc>
                  <a:spcPct val="120000"/>
                </a:lnSpc>
              </a:pPr>
              <a:r>
                <a:rPr lang="en" sz="1400" b="1">
                  <a:solidFill>
                    <a:schemeClr val="bg1"/>
                  </a:solidFill>
                  <a:highlight>
                    <a:srgbClr val="000000">
                      <a:alpha val="0"/>
                    </a:srgbClr>
                  </a:highlight>
                  <a:latin typeface="Arial"/>
                </a:rPr>
                <a:t>Lack of leadership </a:t>
              </a:r>
              <a:r>
                <a:rPr lang="en" sz="1400">
                  <a:solidFill>
                    <a:schemeClr val="bg1"/>
                  </a:solidFill>
                  <a:highlight>
                    <a:srgbClr val="000000">
                      <a:alpha val="0"/>
                    </a:srgbClr>
                  </a:highlight>
                  <a:latin typeface="Arial"/>
                </a:rPr>
                <a:t>on of social protection statistics in the strategic planning of the ministries involved</a:t>
              </a:r>
              <a:endParaRPr lang="id-ID" sz="1400">
                <a:solidFill>
                  <a:schemeClr val="bg1"/>
                </a:solidFill>
              </a:endParaRPr>
            </a:p>
          </p:txBody>
        </p:sp>
      </p:grpSp>
      <p:sp>
        <p:nvSpPr>
          <p:cNvPr id="117" name="Flowchart: Connector 116">
            <a:extLst>
              <a:ext uri="{FF2B5EF4-FFF2-40B4-BE49-F238E27FC236}">
                <a16:creationId xmlns:a16="http://schemas.microsoft.com/office/drawing/2014/main" id="{D356CDCF-AEDD-9F13-50DC-208972F6FEEE}"/>
              </a:ext>
            </a:extLst>
          </p:cNvPr>
          <p:cNvSpPr/>
          <p:nvPr/>
        </p:nvSpPr>
        <p:spPr>
          <a:xfrm>
            <a:off x="539348" y="2940475"/>
            <a:ext cx="385258" cy="340952"/>
          </a:xfrm>
          <a:prstGeom prst="flowChartConnector">
            <a:avLst/>
          </a:prstGeom>
          <a:solidFill>
            <a:schemeClr val="bg1"/>
          </a:solidFill>
          <a:ln w="9525">
            <a:noFill/>
            <a:round/>
            <a:headEnd/>
            <a:tailEnd/>
          </a:ln>
          <a:effectLst>
            <a:outerShdw blurRad="1041400" dist="25400" dir="6600000" sx="89000" sy="89000" algn="ctr" rotWithShape="0">
              <a:schemeClr val="tx1">
                <a:alpha val="25000"/>
              </a:scheme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a:solidFill>
                <a:schemeClr val="tx1"/>
              </a:solidFill>
            </a:endParaRPr>
          </a:p>
        </p:txBody>
      </p:sp>
      <p:sp>
        <p:nvSpPr>
          <p:cNvPr id="118" name="TextBox 117">
            <a:extLst>
              <a:ext uri="{FF2B5EF4-FFF2-40B4-BE49-F238E27FC236}">
                <a16:creationId xmlns:a16="http://schemas.microsoft.com/office/drawing/2014/main" id="{AAABD22B-7DFE-8BE8-057C-3BFC848A8266}"/>
              </a:ext>
            </a:extLst>
          </p:cNvPr>
          <p:cNvSpPr txBox="1"/>
          <p:nvPr/>
        </p:nvSpPr>
        <p:spPr>
          <a:xfrm>
            <a:off x="589439" y="2938058"/>
            <a:ext cx="309700" cy="307777"/>
          </a:xfrm>
          <a:prstGeom prst="rect">
            <a:avLst/>
          </a:prstGeom>
          <a:noFill/>
        </p:spPr>
        <p:txBody>
          <a:bodyPr wrap="square" rtlCol="0">
            <a:spAutoFit/>
          </a:bodyPr>
          <a:lstStyle/>
          <a:p>
            <a:r>
              <a:rPr lang="pt-BR" sz="1400" b="1">
                <a:solidFill>
                  <a:schemeClr val="accent6">
                    <a:lumMod val="50000"/>
                  </a:schemeClr>
                </a:solidFill>
                <a:latin typeface="+mj-lt"/>
              </a:rPr>
              <a:t>b</a:t>
            </a:r>
            <a:endParaRPr lang="id-ID" sz="1400" b="1">
              <a:solidFill>
                <a:schemeClr val="accent6">
                  <a:lumMod val="50000"/>
                </a:schemeClr>
              </a:solidFill>
              <a:latin typeface="+mj-lt"/>
            </a:endParaRPr>
          </a:p>
        </p:txBody>
      </p:sp>
      <p:sp>
        <p:nvSpPr>
          <p:cNvPr id="119" name="Flowchart: Connector 118">
            <a:extLst>
              <a:ext uri="{FF2B5EF4-FFF2-40B4-BE49-F238E27FC236}">
                <a16:creationId xmlns:a16="http://schemas.microsoft.com/office/drawing/2014/main" id="{0A00CF4A-17EA-50AD-523D-44D6E4F4E199}"/>
              </a:ext>
            </a:extLst>
          </p:cNvPr>
          <p:cNvSpPr/>
          <p:nvPr/>
        </p:nvSpPr>
        <p:spPr>
          <a:xfrm>
            <a:off x="534540" y="4155128"/>
            <a:ext cx="385258" cy="340952"/>
          </a:xfrm>
          <a:prstGeom prst="flowChartConnector">
            <a:avLst/>
          </a:prstGeom>
          <a:solidFill>
            <a:schemeClr val="bg1"/>
          </a:solidFill>
          <a:ln w="9525">
            <a:noFill/>
            <a:round/>
            <a:headEnd/>
            <a:tailEnd/>
          </a:ln>
          <a:effectLst>
            <a:outerShdw blurRad="1041400" dist="25400" dir="6600000" sx="89000" sy="89000" algn="ctr" rotWithShape="0">
              <a:schemeClr val="tx1">
                <a:alpha val="25000"/>
              </a:scheme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a:solidFill>
                <a:schemeClr val="tx1"/>
              </a:solidFill>
            </a:endParaRPr>
          </a:p>
        </p:txBody>
      </p:sp>
      <p:sp>
        <p:nvSpPr>
          <p:cNvPr id="120" name="TextBox 119">
            <a:extLst>
              <a:ext uri="{FF2B5EF4-FFF2-40B4-BE49-F238E27FC236}">
                <a16:creationId xmlns:a16="http://schemas.microsoft.com/office/drawing/2014/main" id="{55D21339-43DA-117C-2FC2-3782AD2D488E}"/>
              </a:ext>
            </a:extLst>
          </p:cNvPr>
          <p:cNvSpPr txBox="1"/>
          <p:nvPr/>
        </p:nvSpPr>
        <p:spPr>
          <a:xfrm>
            <a:off x="584631" y="4152711"/>
            <a:ext cx="290464" cy="307777"/>
          </a:xfrm>
          <a:prstGeom prst="rect">
            <a:avLst/>
          </a:prstGeom>
          <a:noFill/>
        </p:spPr>
        <p:txBody>
          <a:bodyPr wrap="square" rtlCol="0">
            <a:spAutoFit/>
          </a:bodyPr>
          <a:lstStyle/>
          <a:p>
            <a:r>
              <a:rPr lang="pt-BR" sz="1400" b="1">
                <a:solidFill>
                  <a:schemeClr val="accent6">
                    <a:lumMod val="50000"/>
                  </a:schemeClr>
                </a:solidFill>
                <a:latin typeface="+mj-lt"/>
              </a:rPr>
              <a:t>c</a:t>
            </a:r>
            <a:endParaRPr lang="id-ID" sz="1400" b="1">
              <a:solidFill>
                <a:schemeClr val="accent6">
                  <a:lumMod val="50000"/>
                </a:schemeClr>
              </a:solidFill>
              <a:latin typeface="+mj-lt"/>
            </a:endParaRPr>
          </a:p>
        </p:txBody>
      </p:sp>
      <p:sp>
        <p:nvSpPr>
          <p:cNvPr id="121" name="Flowchart: Connector 120">
            <a:extLst>
              <a:ext uri="{FF2B5EF4-FFF2-40B4-BE49-F238E27FC236}">
                <a16:creationId xmlns:a16="http://schemas.microsoft.com/office/drawing/2014/main" id="{D7A605BD-5FEE-68F2-CAC5-D9F37D871A2C}"/>
              </a:ext>
            </a:extLst>
          </p:cNvPr>
          <p:cNvSpPr/>
          <p:nvPr/>
        </p:nvSpPr>
        <p:spPr>
          <a:xfrm>
            <a:off x="542195" y="5331339"/>
            <a:ext cx="385258" cy="340952"/>
          </a:xfrm>
          <a:prstGeom prst="flowChartConnector">
            <a:avLst/>
          </a:prstGeom>
          <a:solidFill>
            <a:schemeClr val="bg1"/>
          </a:solidFill>
          <a:ln w="9525">
            <a:noFill/>
            <a:round/>
            <a:headEnd/>
            <a:tailEnd/>
          </a:ln>
          <a:effectLst>
            <a:outerShdw blurRad="1041400" dist="25400" dir="6600000" sx="89000" sy="89000" algn="ctr" rotWithShape="0">
              <a:schemeClr val="tx1">
                <a:alpha val="25000"/>
              </a:scheme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a:solidFill>
                <a:schemeClr val="tx1"/>
              </a:solidFill>
            </a:endParaRPr>
          </a:p>
        </p:txBody>
      </p:sp>
      <p:sp>
        <p:nvSpPr>
          <p:cNvPr id="122" name="TextBox 121">
            <a:extLst>
              <a:ext uri="{FF2B5EF4-FFF2-40B4-BE49-F238E27FC236}">
                <a16:creationId xmlns:a16="http://schemas.microsoft.com/office/drawing/2014/main" id="{C4F0C3E3-8CDE-2A70-8364-74D07555901F}"/>
              </a:ext>
            </a:extLst>
          </p:cNvPr>
          <p:cNvSpPr txBox="1"/>
          <p:nvPr/>
        </p:nvSpPr>
        <p:spPr>
          <a:xfrm>
            <a:off x="592286" y="5328922"/>
            <a:ext cx="309700" cy="307777"/>
          </a:xfrm>
          <a:prstGeom prst="rect">
            <a:avLst/>
          </a:prstGeom>
          <a:noFill/>
        </p:spPr>
        <p:txBody>
          <a:bodyPr wrap="square" rtlCol="0">
            <a:spAutoFit/>
          </a:bodyPr>
          <a:lstStyle/>
          <a:p>
            <a:r>
              <a:rPr lang="pt-BR" sz="1400" b="1">
                <a:solidFill>
                  <a:schemeClr val="accent6">
                    <a:lumMod val="50000"/>
                  </a:schemeClr>
                </a:solidFill>
                <a:latin typeface="+mj-lt"/>
              </a:rPr>
              <a:t>d</a:t>
            </a:r>
            <a:endParaRPr lang="id-ID" sz="1400" b="1">
              <a:solidFill>
                <a:schemeClr val="accent6">
                  <a:lumMod val="50000"/>
                </a:schemeClr>
              </a:solidFill>
              <a:latin typeface="+mj-lt"/>
            </a:endParaRPr>
          </a:p>
        </p:txBody>
      </p:sp>
      <p:sp>
        <p:nvSpPr>
          <p:cNvPr id="123" name="Flowchart: Connector 122">
            <a:extLst>
              <a:ext uri="{FF2B5EF4-FFF2-40B4-BE49-F238E27FC236}">
                <a16:creationId xmlns:a16="http://schemas.microsoft.com/office/drawing/2014/main" id="{33509A1A-5FDB-0394-D36F-73369EEF96F4}"/>
              </a:ext>
            </a:extLst>
          </p:cNvPr>
          <p:cNvSpPr/>
          <p:nvPr/>
        </p:nvSpPr>
        <p:spPr>
          <a:xfrm>
            <a:off x="11323248" y="1732738"/>
            <a:ext cx="385258" cy="340952"/>
          </a:xfrm>
          <a:prstGeom prst="flowChartConnector">
            <a:avLst/>
          </a:prstGeom>
          <a:solidFill>
            <a:schemeClr val="bg1"/>
          </a:solidFill>
          <a:ln w="9525">
            <a:noFill/>
            <a:round/>
            <a:headEnd/>
            <a:tailEnd/>
          </a:ln>
          <a:effectLst>
            <a:outerShdw blurRad="1041400" dist="25400" dir="6600000" sx="89000" sy="89000" algn="ctr" rotWithShape="0">
              <a:schemeClr val="tx1">
                <a:alpha val="25000"/>
              </a:scheme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a:solidFill>
                <a:schemeClr val="tx1"/>
              </a:solidFill>
            </a:endParaRPr>
          </a:p>
        </p:txBody>
      </p:sp>
      <p:sp>
        <p:nvSpPr>
          <p:cNvPr id="124" name="TextBox 123">
            <a:extLst>
              <a:ext uri="{FF2B5EF4-FFF2-40B4-BE49-F238E27FC236}">
                <a16:creationId xmlns:a16="http://schemas.microsoft.com/office/drawing/2014/main" id="{E2E7F416-B010-E0A0-ECFA-DC9408C01EDD}"/>
              </a:ext>
            </a:extLst>
          </p:cNvPr>
          <p:cNvSpPr txBox="1"/>
          <p:nvPr/>
        </p:nvSpPr>
        <p:spPr>
          <a:xfrm>
            <a:off x="11373339" y="1730321"/>
            <a:ext cx="303288" cy="307777"/>
          </a:xfrm>
          <a:prstGeom prst="rect">
            <a:avLst/>
          </a:prstGeom>
          <a:noFill/>
        </p:spPr>
        <p:txBody>
          <a:bodyPr wrap="none" rtlCol="0">
            <a:spAutoFit/>
          </a:bodyPr>
          <a:lstStyle/>
          <a:p>
            <a:r>
              <a:rPr lang="pt-BR" sz="1400" b="1">
                <a:solidFill>
                  <a:schemeClr val="accent6">
                    <a:lumMod val="50000"/>
                  </a:schemeClr>
                </a:solidFill>
                <a:latin typeface="+mj-lt"/>
              </a:rPr>
              <a:t>e</a:t>
            </a:r>
            <a:endParaRPr lang="id-ID" sz="1400" b="1">
              <a:solidFill>
                <a:schemeClr val="accent6">
                  <a:lumMod val="50000"/>
                </a:schemeClr>
              </a:solidFill>
              <a:latin typeface="+mj-lt"/>
            </a:endParaRPr>
          </a:p>
        </p:txBody>
      </p:sp>
      <p:sp>
        <p:nvSpPr>
          <p:cNvPr id="125" name="Flowchart: Connector 124">
            <a:extLst>
              <a:ext uri="{FF2B5EF4-FFF2-40B4-BE49-F238E27FC236}">
                <a16:creationId xmlns:a16="http://schemas.microsoft.com/office/drawing/2014/main" id="{5F9941E9-EEE5-0AA7-BD76-B35D5820FC42}"/>
              </a:ext>
            </a:extLst>
          </p:cNvPr>
          <p:cNvSpPr/>
          <p:nvPr/>
        </p:nvSpPr>
        <p:spPr>
          <a:xfrm>
            <a:off x="11327075" y="2939786"/>
            <a:ext cx="385258" cy="340952"/>
          </a:xfrm>
          <a:prstGeom prst="flowChartConnector">
            <a:avLst/>
          </a:prstGeom>
          <a:solidFill>
            <a:schemeClr val="bg1"/>
          </a:solidFill>
          <a:ln w="9525">
            <a:noFill/>
            <a:round/>
            <a:headEnd/>
            <a:tailEnd/>
          </a:ln>
          <a:effectLst>
            <a:outerShdw blurRad="1041400" dist="25400" dir="6600000" sx="89000" sy="89000" algn="ctr" rotWithShape="0">
              <a:schemeClr val="tx1">
                <a:alpha val="25000"/>
              </a:scheme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a:solidFill>
                <a:schemeClr val="tx1"/>
              </a:solidFill>
            </a:endParaRPr>
          </a:p>
        </p:txBody>
      </p:sp>
      <p:sp>
        <p:nvSpPr>
          <p:cNvPr id="126" name="TextBox 125">
            <a:extLst>
              <a:ext uri="{FF2B5EF4-FFF2-40B4-BE49-F238E27FC236}">
                <a16:creationId xmlns:a16="http://schemas.microsoft.com/office/drawing/2014/main" id="{4DA73697-E91D-E0F8-3094-70392BF01B89}"/>
              </a:ext>
            </a:extLst>
          </p:cNvPr>
          <p:cNvSpPr txBox="1"/>
          <p:nvPr/>
        </p:nvSpPr>
        <p:spPr>
          <a:xfrm>
            <a:off x="11377166" y="2937369"/>
            <a:ext cx="260008" cy="307777"/>
          </a:xfrm>
          <a:prstGeom prst="rect">
            <a:avLst/>
          </a:prstGeom>
          <a:noFill/>
        </p:spPr>
        <p:txBody>
          <a:bodyPr wrap="none" rtlCol="0">
            <a:spAutoFit/>
          </a:bodyPr>
          <a:lstStyle/>
          <a:p>
            <a:r>
              <a:rPr lang="pt-BR" sz="1400" b="1">
                <a:solidFill>
                  <a:schemeClr val="accent6">
                    <a:lumMod val="50000"/>
                  </a:schemeClr>
                </a:solidFill>
                <a:latin typeface="+mj-lt"/>
              </a:rPr>
              <a:t>f</a:t>
            </a:r>
            <a:endParaRPr lang="id-ID" sz="1400" b="1">
              <a:solidFill>
                <a:schemeClr val="accent6">
                  <a:lumMod val="50000"/>
                </a:schemeClr>
              </a:solidFill>
              <a:latin typeface="+mj-lt"/>
            </a:endParaRPr>
          </a:p>
        </p:txBody>
      </p:sp>
      <p:sp>
        <p:nvSpPr>
          <p:cNvPr id="127" name="Flowchart: Connector 126">
            <a:extLst>
              <a:ext uri="{FF2B5EF4-FFF2-40B4-BE49-F238E27FC236}">
                <a16:creationId xmlns:a16="http://schemas.microsoft.com/office/drawing/2014/main" id="{AFD546FF-C5D3-CACB-1BD1-53CF412FD41F}"/>
              </a:ext>
            </a:extLst>
          </p:cNvPr>
          <p:cNvSpPr/>
          <p:nvPr/>
        </p:nvSpPr>
        <p:spPr>
          <a:xfrm>
            <a:off x="11323248" y="4137205"/>
            <a:ext cx="385258" cy="340952"/>
          </a:xfrm>
          <a:prstGeom prst="flowChartConnector">
            <a:avLst/>
          </a:prstGeom>
          <a:solidFill>
            <a:schemeClr val="bg1"/>
          </a:solidFill>
          <a:ln w="9525">
            <a:noFill/>
            <a:round/>
            <a:headEnd/>
            <a:tailEnd/>
          </a:ln>
          <a:effectLst>
            <a:outerShdw blurRad="1041400" dist="25400" dir="6600000" sx="89000" sy="89000" algn="ctr" rotWithShape="0">
              <a:schemeClr val="tx1">
                <a:alpha val="25000"/>
              </a:scheme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a:solidFill>
                <a:schemeClr val="tx1"/>
              </a:solidFill>
            </a:endParaRPr>
          </a:p>
        </p:txBody>
      </p:sp>
      <p:sp>
        <p:nvSpPr>
          <p:cNvPr id="128" name="TextBox 127">
            <a:extLst>
              <a:ext uri="{FF2B5EF4-FFF2-40B4-BE49-F238E27FC236}">
                <a16:creationId xmlns:a16="http://schemas.microsoft.com/office/drawing/2014/main" id="{66EB5979-AFB0-C7C6-47C8-65D354A96F0D}"/>
              </a:ext>
            </a:extLst>
          </p:cNvPr>
          <p:cNvSpPr txBox="1"/>
          <p:nvPr/>
        </p:nvSpPr>
        <p:spPr>
          <a:xfrm>
            <a:off x="11373339" y="4134788"/>
            <a:ext cx="309700" cy="307777"/>
          </a:xfrm>
          <a:prstGeom prst="rect">
            <a:avLst/>
          </a:prstGeom>
          <a:noFill/>
        </p:spPr>
        <p:txBody>
          <a:bodyPr wrap="none" rtlCol="0">
            <a:spAutoFit/>
          </a:bodyPr>
          <a:lstStyle/>
          <a:p>
            <a:r>
              <a:rPr lang="pt-BR" sz="1400" b="1">
                <a:solidFill>
                  <a:schemeClr val="accent6">
                    <a:lumMod val="50000"/>
                  </a:schemeClr>
                </a:solidFill>
                <a:latin typeface="+mj-lt"/>
              </a:rPr>
              <a:t>g</a:t>
            </a:r>
            <a:endParaRPr lang="id-ID" sz="1400" b="1">
              <a:solidFill>
                <a:schemeClr val="accent6">
                  <a:lumMod val="50000"/>
                </a:schemeClr>
              </a:solidFill>
              <a:latin typeface="+mj-lt"/>
            </a:endParaRPr>
          </a:p>
        </p:txBody>
      </p:sp>
      <p:sp>
        <p:nvSpPr>
          <p:cNvPr id="129" name="Flowchart: Connector 128">
            <a:extLst>
              <a:ext uri="{FF2B5EF4-FFF2-40B4-BE49-F238E27FC236}">
                <a16:creationId xmlns:a16="http://schemas.microsoft.com/office/drawing/2014/main" id="{0DDE1CA8-3F2C-4C47-6E9C-43E20D4EA807}"/>
              </a:ext>
            </a:extLst>
          </p:cNvPr>
          <p:cNvSpPr/>
          <p:nvPr/>
        </p:nvSpPr>
        <p:spPr>
          <a:xfrm>
            <a:off x="11345509" y="5333408"/>
            <a:ext cx="385258" cy="340952"/>
          </a:xfrm>
          <a:prstGeom prst="flowChartConnector">
            <a:avLst/>
          </a:prstGeom>
          <a:solidFill>
            <a:schemeClr val="bg1"/>
          </a:solidFill>
          <a:ln w="9525">
            <a:noFill/>
            <a:round/>
            <a:headEnd/>
            <a:tailEnd/>
          </a:ln>
          <a:effectLst>
            <a:outerShdw blurRad="1041400" dist="25400" dir="6600000" sx="89000" sy="89000" algn="ctr" rotWithShape="0">
              <a:schemeClr val="tx1">
                <a:alpha val="25000"/>
              </a:schemeClr>
            </a:outerShd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lang="id-ID" sz="2400">
              <a:solidFill>
                <a:schemeClr val="tx1"/>
              </a:solidFill>
            </a:endParaRPr>
          </a:p>
        </p:txBody>
      </p:sp>
      <p:sp>
        <p:nvSpPr>
          <p:cNvPr id="130" name="TextBox 129">
            <a:extLst>
              <a:ext uri="{FF2B5EF4-FFF2-40B4-BE49-F238E27FC236}">
                <a16:creationId xmlns:a16="http://schemas.microsoft.com/office/drawing/2014/main" id="{AAC563A5-80AF-B762-6224-94470DA28201}"/>
              </a:ext>
            </a:extLst>
          </p:cNvPr>
          <p:cNvSpPr txBox="1"/>
          <p:nvPr/>
        </p:nvSpPr>
        <p:spPr>
          <a:xfrm>
            <a:off x="11395600" y="5330991"/>
            <a:ext cx="312906" cy="307777"/>
          </a:xfrm>
          <a:prstGeom prst="rect">
            <a:avLst/>
          </a:prstGeom>
          <a:noFill/>
        </p:spPr>
        <p:txBody>
          <a:bodyPr wrap="none" rtlCol="0">
            <a:spAutoFit/>
          </a:bodyPr>
          <a:lstStyle/>
          <a:p>
            <a:r>
              <a:rPr lang="pt-BR" sz="1400" b="1">
                <a:solidFill>
                  <a:schemeClr val="accent6">
                    <a:lumMod val="50000"/>
                  </a:schemeClr>
                </a:solidFill>
                <a:latin typeface="+mj-lt"/>
              </a:rPr>
              <a:t>h</a:t>
            </a:r>
            <a:endParaRPr lang="id-ID" sz="1400" b="1">
              <a:solidFill>
                <a:schemeClr val="accent6">
                  <a:lumMod val="50000"/>
                </a:schemeClr>
              </a:solidFill>
              <a:latin typeface="+mj-lt"/>
            </a:endParaRPr>
          </a:p>
        </p:txBody>
      </p:sp>
    </p:spTree>
    <p:extLst>
      <p:ext uri="{BB962C8B-B14F-4D97-AF65-F5344CB8AC3E}">
        <p14:creationId xmlns:p14="http://schemas.microsoft.com/office/powerpoint/2010/main" val="2238302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156A5D-0FCC-B377-2BBD-DB3364C9E03B}"/>
              </a:ext>
            </a:extLst>
          </p:cNvPr>
          <p:cNvSpPr>
            <a:spLocks noGrp="1"/>
          </p:cNvSpPr>
          <p:nvPr>
            <p:ph type="dt" sz="half" idx="10"/>
          </p:nvPr>
        </p:nvSpPr>
        <p:spPr>
          <a:xfrm>
            <a:off x="534489" y="6872292"/>
            <a:ext cx="27432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sp>
        <p:nvSpPr>
          <p:cNvPr id="3" name="Footer Placeholder 2">
            <a:extLst>
              <a:ext uri="{FF2B5EF4-FFF2-40B4-BE49-F238E27FC236}">
                <a16:creationId xmlns:a16="http://schemas.microsoft.com/office/drawing/2014/main" id="{1A7D70D1-76F9-B547-9785-AF9BEC340DB6}"/>
              </a:ext>
            </a:extLst>
          </p:cNvPr>
          <p:cNvSpPr>
            <a:spLocks noGrp="1"/>
          </p:cNvSpPr>
          <p:nvPr>
            <p:ph type="ftr" sz="quarter" idx="11"/>
          </p:nvPr>
        </p:nvSpPr>
        <p:spPr>
          <a:xfrm>
            <a:off x="175850" y="6376159"/>
            <a:ext cx="3222901" cy="3247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30050"/>
                </a:solidFill>
                <a:effectLst/>
                <a:uLnTx/>
                <a:uFillTx/>
                <a:latin typeface="Arial" panose="020B0604020202020204"/>
                <a:ea typeface="+mn-ea"/>
                <a:cs typeface="+mn-cs"/>
              </a:rPr>
              <a:t>*Donor-funded programmes anchored in legislation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30050"/>
                </a:solidFill>
                <a:effectLst/>
                <a:uLnTx/>
                <a:uFillTx/>
                <a:latin typeface="Arial" panose="020B0604020202020204"/>
                <a:ea typeface="+mn-ea"/>
                <a:cs typeface="+mn-cs"/>
              </a:rPr>
              <a:t>**This may concern different age groups</a:t>
            </a:r>
          </a:p>
        </p:txBody>
      </p:sp>
      <p:grpSp>
        <p:nvGrpSpPr>
          <p:cNvPr id="134" name="Group 133">
            <a:extLst>
              <a:ext uri="{FF2B5EF4-FFF2-40B4-BE49-F238E27FC236}">
                <a16:creationId xmlns:a16="http://schemas.microsoft.com/office/drawing/2014/main" id="{656DC711-F3FF-30B5-194D-199ECE6C47AA}"/>
              </a:ext>
            </a:extLst>
          </p:cNvPr>
          <p:cNvGrpSpPr/>
          <p:nvPr/>
        </p:nvGrpSpPr>
        <p:grpSpPr>
          <a:xfrm>
            <a:off x="315800" y="1895889"/>
            <a:ext cx="5833105" cy="4014949"/>
            <a:chOff x="305187" y="1254013"/>
            <a:chExt cx="5934685" cy="4446321"/>
          </a:xfrm>
        </p:grpSpPr>
        <p:grpSp>
          <p:nvGrpSpPr>
            <p:cNvPr id="8" name="Group 7">
              <a:extLst>
                <a:ext uri="{FF2B5EF4-FFF2-40B4-BE49-F238E27FC236}">
                  <a16:creationId xmlns:a16="http://schemas.microsoft.com/office/drawing/2014/main" id="{4B08B973-EF0A-1B0A-6A29-7BD7331AB126}"/>
                </a:ext>
              </a:extLst>
            </p:cNvPr>
            <p:cNvGrpSpPr/>
            <p:nvPr/>
          </p:nvGrpSpPr>
          <p:grpSpPr>
            <a:xfrm>
              <a:off x="305187" y="3138043"/>
              <a:ext cx="1556951" cy="581914"/>
              <a:chOff x="504761" y="3311612"/>
              <a:chExt cx="1556951" cy="581914"/>
            </a:xfrm>
          </p:grpSpPr>
          <p:sp>
            <p:nvSpPr>
              <p:cNvPr id="5" name="Rounded Rectangle 4">
                <a:extLst>
                  <a:ext uri="{FF2B5EF4-FFF2-40B4-BE49-F238E27FC236}">
                    <a16:creationId xmlns:a16="http://schemas.microsoft.com/office/drawing/2014/main" id="{C85E0C05-3732-D849-8954-77095DE0C763}"/>
                  </a:ext>
                </a:extLst>
              </p:cNvPr>
              <p:cNvSpPr/>
              <p:nvPr/>
            </p:nvSpPr>
            <p:spPr>
              <a:xfrm>
                <a:off x="504761" y="3311612"/>
                <a:ext cx="1556950" cy="581914"/>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D0ADD48-A642-52F3-6A10-CE7D96ABB6C4}"/>
                  </a:ext>
                </a:extLst>
              </p:cNvPr>
              <p:cNvSpPr txBox="1"/>
              <p:nvPr/>
            </p:nvSpPr>
            <p:spPr>
              <a:xfrm>
                <a:off x="504761" y="3448681"/>
                <a:ext cx="1556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SP System </a:t>
                </a:r>
              </a:p>
            </p:txBody>
          </p:sp>
        </p:grpSp>
        <p:grpSp>
          <p:nvGrpSpPr>
            <p:cNvPr id="21" name="Group 20">
              <a:extLst>
                <a:ext uri="{FF2B5EF4-FFF2-40B4-BE49-F238E27FC236}">
                  <a16:creationId xmlns:a16="http://schemas.microsoft.com/office/drawing/2014/main" id="{1028069F-060E-BE7E-1B78-ED57CC4901F8}"/>
                </a:ext>
              </a:extLst>
            </p:cNvPr>
            <p:cNvGrpSpPr/>
            <p:nvPr/>
          </p:nvGrpSpPr>
          <p:grpSpPr>
            <a:xfrm>
              <a:off x="1137400" y="4347916"/>
              <a:ext cx="1449474" cy="444843"/>
              <a:chOff x="2193324" y="5002199"/>
              <a:chExt cx="1449474" cy="444843"/>
            </a:xfrm>
          </p:grpSpPr>
          <p:sp>
            <p:nvSpPr>
              <p:cNvPr id="11" name="Rounded Rectangle 10">
                <a:extLst>
                  <a:ext uri="{FF2B5EF4-FFF2-40B4-BE49-F238E27FC236}">
                    <a16:creationId xmlns:a16="http://schemas.microsoft.com/office/drawing/2014/main" id="{0B7E3D3E-4D85-5C49-FF3F-7F7461D72457}"/>
                  </a:ext>
                </a:extLst>
              </p:cNvPr>
              <p:cNvSpPr/>
              <p:nvPr/>
            </p:nvSpPr>
            <p:spPr>
              <a:xfrm>
                <a:off x="2193324" y="5002199"/>
                <a:ext cx="1449474" cy="444843"/>
              </a:xfrm>
              <a:prstGeom prst="roundRect">
                <a:avLst>
                  <a:gd name="adj" fmla="val 5000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4D9FDFB3-2842-83CE-FD18-ED9DF8AECA64}"/>
                  </a:ext>
                </a:extLst>
              </p:cNvPr>
              <p:cNvSpPr txBox="1"/>
              <p:nvPr/>
            </p:nvSpPr>
            <p:spPr>
              <a:xfrm>
                <a:off x="2233532" y="5070732"/>
                <a:ext cx="13690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Non-statutory </a:t>
                </a:r>
              </a:p>
            </p:txBody>
          </p:sp>
        </p:grpSp>
        <p:grpSp>
          <p:nvGrpSpPr>
            <p:cNvPr id="22" name="Group 21">
              <a:extLst>
                <a:ext uri="{FF2B5EF4-FFF2-40B4-BE49-F238E27FC236}">
                  <a16:creationId xmlns:a16="http://schemas.microsoft.com/office/drawing/2014/main" id="{CA30B7D4-1B19-9430-E481-FA0E468D5D9D}"/>
                </a:ext>
              </a:extLst>
            </p:cNvPr>
            <p:cNvGrpSpPr/>
            <p:nvPr/>
          </p:nvGrpSpPr>
          <p:grpSpPr>
            <a:xfrm>
              <a:off x="1137400" y="2065241"/>
              <a:ext cx="1449474" cy="444843"/>
              <a:chOff x="1960992" y="2225134"/>
              <a:chExt cx="1449474" cy="444843"/>
            </a:xfrm>
          </p:grpSpPr>
          <p:sp>
            <p:nvSpPr>
              <p:cNvPr id="18" name="TextBox 17">
                <a:extLst>
                  <a:ext uri="{FF2B5EF4-FFF2-40B4-BE49-F238E27FC236}">
                    <a16:creationId xmlns:a16="http://schemas.microsoft.com/office/drawing/2014/main" id="{A5974B05-D3B1-276E-12AE-963C3A07D36B}"/>
                  </a:ext>
                </a:extLst>
              </p:cNvPr>
              <p:cNvSpPr txBox="1"/>
              <p:nvPr/>
            </p:nvSpPr>
            <p:spPr>
              <a:xfrm>
                <a:off x="2123786" y="2293667"/>
                <a:ext cx="11238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Statutory </a:t>
                </a:r>
              </a:p>
            </p:txBody>
          </p:sp>
          <p:sp>
            <p:nvSpPr>
              <p:cNvPr id="20" name="Rounded Rectangle 19">
                <a:extLst>
                  <a:ext uri="{FF2B5EF4-FFF2-40B4-BE49-F238E27FC236}">
                    <a16:creationId xmlns:a16="http://schemas.microsoft.com/office/drawing/2014/main" id="{29E53565-E181-1EDC-B241-E79241F6796A}"/>
                  </a:ext>
                </a:extLst>
              </p:cNvPr>
              <p:cNvSpPr/>
              <p:nvPr/>
            </p:nvSpPr>
            <p:spPr>
              <a:xfrm>
                <a:off x="1960992" y="2225134"/>
                <a:ext cx="1449474" cy="444843"/>
              </a:xfrm>
              <a:prstGeom prst="roundRect">
                <a:avLst>
                  <a:gd name="adj" fmla="val 5000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2870C0B3-0648-F816-245B-3ADE14AC55B8}"/>
                </a:ext>
              </a:extLst>
            </p:cNvPr>
            <p:cNvGrpSpPr/>
            <p:nvPr/>
          </p:nvGrpSpPr>
          <p:grpSpPr>
            <a:xfrm>
              <a:off x="2586874" y="1489671"/>
              <a:ext cx="1449474" cy="444843"/>
              <a:chOff x="1960992" y="2225134"/>
              <a:chExt cx="1449474" cy="444843"/>
            </a:xfrm>
          </p:grpSpPr>
          <p:sp>
            <p:nvSpPr>
              <p:cNvPr id="24" name="TextBox 23">
                <a:extLst>
                  <a:ext uri="{FF2B5EF4-FFF2-40B4-BE49-F238E27FC236}">
                    <a16:creationId xmlns:a16="http://schemas.microsoft.com/office/drawing/2014/main" id="{E88AB640-4FC9-AB23-1829-26F766964900}"/>
                  </a:ext>
                </a:extLst>
              </p:cNvPr>
              <p:cNvSpPr txBox="1"/>
              <p:nvPr/>
            </p:nvSpPr>
            <p:spPr>
              <a:xfrm>
                <a:off x="2123786" y="2293667"/>
                <a:ext cx="11238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Public </a:t>
                </a:r>
              </a:p>
            </p:txBody>
          </p:sp>
          <p:sp>
            <p:nvSpPr>
              <p:cNvPr id="25" name="Rounded Rectangle 24">
                <a:extLst>
                  <a:ext uri="{FF2B5EF4-FFF2-40B4-BE49-F238E27FC236}">
                    <a16:creationId xmlns:a16="http://schemas.microsoft.com/office/drawing/2014/main" id="{FFE073C9-3469-4DD0-A895-BAA35A1A5F4A}"/>
                  </a:ext>
                </a:extLst>
              </p:cNvPr>
              <p:cNvSpPr/>
              <p:nvPr/>
            </p:nvSpPr>
            <p:spPr>
              <a:xfrm>
                <a:off x="1960992" y="2225134"/>
                <a:ext cx="1449474" cy="444843"/>
              </a:xfrm>
              <a:prstGeom prst="roundRect">
                <a:avLst>
                  <a:gd name="adj" fmla="val 50000"/>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6" name="Group 25">
              <a:extLst>
                <a:ext uri="{FF2B5EF4-FFF2-40B4-BE49-F238E27FC236}">
                  <a16:creationId xmlns:a16="http://schemas.microsoft.com/office/drawing/2014/main" id="{8188CAA3-F2FB-D568-35AB-224819AB0A9D}"/>
                </a:ext>
              </a:extLst>
            </p:cNvPr>
            <p:cNvGrpSpPr/>
            <p:nvPr/>
          </p:nvGrpSpPr>
          <p:grpSpPr>
            <a:xfrm>
              <a:off x="2586874" y="2641467"/>
              <a:ext cx="1449474" cy="444843"/>
              <a:chOff x="1960992" y="2225134"/>
              <a:chExt cx="1449474" cy="444843"/>
            </a:xfrm>
          </p:grpSpPr>
          <p:sp>
            <p:nvSpPr>
              <p:cNvPr id="27" name="TextBox 26">
                <a:extLst>
                  <a:ext uri="{FF2B5EF4-FFF2-40B4-BE49-F238E27FC236}">
                    <a16:creationId xmlns:a16="http://schemas.microsoft.com/office/drawing/2014/main" id="{12A74CF0-F244-70D5-2C9D-1DF623A2FD5C}"/>
                  </a:ext>
                </a:extLst>
              </p:cNvPr>
              <p:cNvSpPr txBox="1"/>
              <p:nvPr/>
            </p:nvSpPr>
            <p:spPr>
              <a:xfrm>
                <a:off x="2123786" y="2293667"/>
                <a:ext cx="11238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Private</a:t>
                </a:r>
              </a:p>
            </p:txBody>
          </p:sp>
          <p:sp>
            <p:nvSpPr>
              <p:cNvPr id="28" name="Rounded Rectangle 27">
                <a:extLst>
                  <a:ext uri="{FF2B5EF4-FFF2-40B4-BE49-F238E27FC236}">
                    <a16:creationId xmlns:a16="http://schemas.microsoft.com/office/drawing/2014/main" id="{45F13C85-E86D-9EE5-35CA-6E6B697F7850}"/>
                  </a:ext>
                </a:extLst>
              </p:cNvPr>
              <p:cNvSpPr/>
              <p:nvPr/>
            </p:nvSpPr>
            <p:spPr>
              <a:xfrm>
                <a:off x="1960992" y="2225134"/>
                <a:ext cx="1449474" cy="444843"/>
              </a:xfrm>
              <a:prstGeom prst="roundRect">
                <a:avLst>
                  <a:gd name="adj" fmla="val 50000"/>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9" name="Group 28">
              <a:extLst>
                <a:ext uri="{FF2B5EF4-FFF2-40B4-BE49-F238E27FC236}">
                  <a16:creationId xmlns:a16="http://schemas.microsoft.com/office/drawing/2014/main" id="{20F75BC5-355A-AE17-5233-C992924F2EBE}"/>
                </a:ext>
              </a:extLst>
            </p:cNvPr>
            <p:cNvGrpSpPr/>
            <p:nvPr/>
          </p:nvGrpSpPr>
          <p:grpSpPr>
            <a:xfrm>
              <a:off x="2586874" y="3771691"/>
              <a:ext cx="1449474" cy="444843"/>
              <a:chOff x="1960992" y="2225134"/>
              <a:chExt cx="1449474" cy="444843"/>
            </a:xfrm>
          </p:grpSpPr>
          <p:sp>
            <p:nvSpPr>
              <p:cNvPr id="30" name="TextBox 29">
                <a:extLst>
                  <a:ext uri="{FF2B5EF4-FFF2-40B4-BE49-F238E27FC236}">
                    <a16:creationId xmlns:a16="http://schemas.microsoft.com/office/drawing/2014/main" id="{F431211D-4D72-EE70-02DE-8FD232A1E4DB}"/>
                  </a:ext>
                </a:extLst>
              </p:cNvPr>
              <p:cNvSpPr txBox="1"/>
              <p:nvPr/>
            </p:nvSpPr>
            <p:spPr>
              <a:xfrm>
                <a:off x="2123786" y="2293667"/>
                <a:ext cx="11238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Public </a:t>
                </a:r>
              </a:p>
            </p:txBody>
          </p:sp>
          <p:sp>
            <p:nvSpPr>
              <p:cNvPr id="31" name="Rounded Rectangle 30">
                <a:extLst>
                  <a:ext uri="{FF2B5EF4-FFF2-40B4-BE49-F238E27FC236}">
                    <a16:creationId xmlns:a16="http://schemas.microsoft.com/office/drawing/2014/main" id="{A1DE52E6-CE25-FA93-E97F-651184990403}"/>
                  </a:ext>
                </a:extLst>
              </p:cNvPr>
              <p:cNvSpPr/>
              <p:nvPr/>
            </p:nvSpPr>
            <p:spPr>
              <a:xfrm>
                <a:off x="1960992" y="2225134"/>
                <a:ext cx="1449474" cy="444843"/>
              </a:xfrm>
              <a:prstGeom prst="roundRect">
                <a:avLst>
                  <a:gd name="adj" fmla="val 50000"/>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2" name="Group 31">
              <a:extLst>
                <a:ext uri="{FF2B5EF4-FFF2-40B4-BE49-F238E27FC236}">
                  <a16:creationId xmlns:a16="http://schemas.microsoft.com/office/drawing/2014/main" id="{AA9B61DC-3987-B738-00AB-6B595C620E09}"/>
                </a:ext>
              </a:extLst>
            </p:cNvPr>
            <p:cNvGrpSpPr/>
            <p:nvPr/>
          </p:nvGrpSpPr>
          <p:grpSpPr>
            <a:xfrm>
              <a:off x="2586874" y="4923487"/>
              <a:ext cx="1449474" cy="444843"/>
              <a:chOff x="1960992" y="2225134"/>
              <a:chExt cx="1449474" cy="444843"/>
            </a:xfrm>
          </p:grpSpPr>
          <p:sp>
            <p:nvSpPr>
              <p:cNvPr id="33" name="TextBox 32">
                <a:extLst>
                  <a:ext uri="{FF2B5EF4-FFF2-40B4-BE49-F238E27FC236}">
                    <a16:creationId xmlns:a16="http://schemas.microsoft.com/office/drawing/2014/main" id="{B7FE6234-708A-9628-4945-FFE0750E356E}"/>
                  </a:ext>
                </a:extLst>
              </p:cNvPr>
              <p:cNvSpPr txBox="1"/>
              <p:nvPr/>
            </p:nvSpPr>
            <p:spPr>
              <a:xfrm>
                <a:off x="2123786" y="2293667"/>
                <a:ext cx="11238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Private</a:t>
                </a:r>
              </a:p>
            </p:txBody>
          </p:sp>
          <p:sp>
            <p:nvSpPr>
              <p:cNvPr id="34" name="Rounded Rectangle 33">
                <a:extLst>
                  <a:ext uri="{FF2B5EF4-FFF2-40B4-BE49-F238E27FC236}">
                    <a16:creationId xmlns:a16="http://schemas.microsoft.com/office/drawing/2014/main" id="{CA9A0934-5CBE-FEAF-AE72-E5BF35DAEDA8}"/>
                  </a:ext>
                </a:extLst>
              </p:cNvPr>
              <p:cNvSpPr/>
              <p:nvPr/>
            </p:nvSpPr>
            <p:spPr>
              <a:xfrm>
                <a:off x="1960992" y="2225134"/>
                <a:ext cx="1449474" cy="444843"/>
              </a:xfrm>
              <a:prstGeom prst="roundRect">
                <a:avLst>
                  <a:gd name="adj" fmla="val 50000"/>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05" name="Group 104">
              <a:extLst>
                <a:ext uri="{FF2B5EF4-FFF2-40B4-BE49-F238E27FC236}">
                  <a16:creationId xmlns:a16="http://schemas.microsoft.com/office/drawing/2014/main" id="{2345F33A-E2D3-01D5-C477-9088F9143033}"/>
                </a:ext>
              </a:extLst>
            </p:cNvPr>
            <p:cNvGrpSpPr/>
            <p:nvPr/>
          </p:nvGrpSpPr>
          <p:grpSpPr>
            <a:xfrm>
              <a:off x="4215712" y="1254013"/>
              <a:ext cx="1905002" cy="980053"/>
              <a:chOff x="4199142" y="1192229"/>
              <a:chExt cx="1905002" cy="980053"/>
            </a:xfrm>
          </p:grpSpPr>
          <p:sp>
            <p:nvSpPr>
              <p:cNvPr id="36" name="TextBox 35">
                <a:extLst>
                  <a:ext uri="{FF2B5EF4-FFF2-40B4-BE49-F238E27FC236}">
                    <a16:creationId xmlns:a16="http://schemas.microsoft.com/office/drawing/2014/main" id="{E1D5A733-9064-B018-171E-75A329CA2627}"/>
                  </a:ext>
                </a:extLst>
              </p:cNvPr>
              <p:cNvSpPr txBox="1"/>
              <p:nvPr/>
            </p:nvSpPr>
            <p:spPr>
              <a:xfrm>
                <a:off x="4414591" y="1260762"/>
                <a:ext cx="1239602" cy="307777"/>
              </a:xfrm>
              <a:prstGeom prst="rect">
                <a:avLst/>
              </a:prstGeom>
              <a:noFill/>
              <a:ln>
                <a:solidFill>
                  <a:schemeClr val="accent1">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Public </a:t>
                </a:r>
              </a:p>
            </p:txBody>
          </p:sp>
          <p:sp>
            <p:nvSpPr>
              <p:cNvPr id="37" name="Rounded Rectangle 36">
                <a:extLst>
                  <a:ext uri="{FF2B5EF4-FFF2-40B4-BE49-F238E27FC236}">
                    <a16:creationId xmlns:a16="http://schemas.microsoft.com/office/drawing/2014/main" id="{297DD07D-0D06-F951-A51E-7D44A07FF58C}"/>
                  </a:ext>
                </a:extLst>
              </p:cNvPr>
              <p:cNvSpPr/>
              <p:nvPr/>
            </p:nvSpPr>
            <p:spPr>
              <a:xfrm>
                <a:off x="4205515" y="1192229"/>
                <a:ext cx="1898629" cy="444843"/>
              </a:xfrm>
              <a:prstGeom prst="roundRect">
                <a:avLst>
                  <a:gd name="adj" fmla="val 50000"/>
                </a:avLst>
              </a:prstGeom>
              <a:solidFill>
                <a:schemeClr val="accent1">
                  <a:lumMod val="20000"/>
                  <a:lumOff val="80000"/>
                </a:schemeClr>
              </a:solidFill>
              <a:ln w="1905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4A175EE3-4D30-AB4A-E647-EEBAD5CDE254}"/>
                  </a:ext>
                </a:extLst>
              </p:cNvPr>
              <p:cNvSpPr txBox="1"/>
              <p:nvPr/>
            </p:nvSpPr>
            <p:spPr>
              <a:xfrm>
                <a:off x="4516492" y="1260762"/>
                <a:ext cx="12396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Contributory </a:t>
                </a:r>
              </a:p>
            </p:txBody>
          </p:sp>
          <p:grpSp>
            <p:nvGrpSpPr>
              <p:cNvPr id="49" name="Group 48">
                <a:extLst>
                  <a:ext uri="{FF2B5EF4-FFF2-40B4-BE49-F238E27FC236}">
                    <a16:creationId xmlns:a16="http://schemas.microsoft.com/office/drawing/2014/main" id="{80F521E5-EAEB-0F56-7851-197F5CE16421}"/>
                  </a:ext>
                </a:extLst>
              </p:cNvPr>
              <p:cNvGrpSpPr/>
              <p:nvPr/>
            </p:nvGrpSpPr>
            <p:grpSpPr>
              <a:xfrm>
                <a:off x="4262986" y="1260761"/>
                <a:ext cx="308919" cy="307777"/>
                <a:chOff x="4234483" y="806591"/>
                <a:chExt cx="308919" cy="307777"/>
              </a:xfrm>
            </p:grpSpPr>
            <p:sp>
              <p:nvSpPr>
                <p:cNvPr id="41" name="Oval 40">
                  <a:extLst>
                    <a:ext uri="{FF2B5EF4-FFF2-40B4-BE49-F238E27FC236}">
                      <a16:creationId xmlns:a16="http://schemas.microsoft.com/office/drawing/2014/main" id="{3076CBBE-F79B-E204-84F2-584365BF98C0}"/>
                    </a:ext>
                  </a:extLst>
                </p:cNvPr>
                <p:cNvSpPr/>
                <p:nvPr/>
              </p:nvSpPr>
              <p:spPr>
                <a:xfrm>
                  <a:off x="4246840" y="818377"/>
                  <a:ext cx="284205" cy="2842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638BC244-CB9C-15C6-D0C7-BD1069024977}"/>
                    </a:ext>
                  </a:extLst>
                </p:cNvPr>
                <p:cNvSpPr txBox="1"/>
                <p:nvPr/>
              </p:nvSpPr>
              <p:spPr>
                <a:xfrm>
                  <a:off x="4234483" y="806591"/>
                  <a:ext cx="308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C</a:t>
                  </a:r>
                </a:p>
              </p:txBody>
            </p:sp>
          </p:grpSp>
          <p:sp>
            <p:nvSpPr>
              <p:cNvPr id="44" name="TextBox 43">
                <a:extLst>
                  <a:ext uri="{FF2B5EF4-FFF2-40B4-BE49-F238E27FC236}">
                    <a16:creationId xmlns:a16="http://schemas.microsoft.com/office/drawing/2014/main" id="{5BB394AC-3C0A-7DFE-01C5-CFEE013D7190}"/>
                  </a:ext>
                </a:extLst>
              </p:cNvPr>
              <p:cNvSpPr txBox="1"/>
              <p:nvPr/>
            </p:nvSpPr>
            <p:spPr>
              <a:xfrm>
                <a:off x="4516493" y="1795972"/>
                <a:ext cx="1239601" cy="307777"/>
              </a:xfrm>
              <a:prstGeom prst="rect">
                <a:avLst/>
              </a:prstGeom>
              <a:noFill/>
              <a:ln>
                <a:solidFill>
                  <a:schemeClr val="accent1">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Public </a:t>
                </a:r>
              </a:p>
            </p:txBody>
          </p:sp>
          <p:sp>
            <p:nvSpPr>
              <p:cNvPr id="45" name="Rounded Rectangle 44">
                <a:extLst>
                  <a:ext uri="{FF2B5EF4-FFF2-40B4-BE49-F238E27FC236}">
                    <a16:creationId xmlns:a16="http://schemas.microsoft.com/office/drawing/2014/main" id="{B98F5009-84FF-8152-6156-25066F02AA47}"/>
                  </a:ext>
                </a:extLst>
              </p:cNvPr>
              <p:cNvSpPr/>
              <p:nvPr/>
            </p:nvSpPr>
            <p:spPr>
              <a:xfrm>
                <a:off x="4205514" y="1727439"/>
                <a:ext cx="1898630" cy="444843"/>
              </a:xfrm>
              <a:prstGeom prst="roundRect">
                <a:avLst>
                  <a:gd name="adj" fmla="val 50000"/>
                </a:avLst>
              </a:prstGeom>
              <a:solidFill>
                <a:schemeClr val="accent1">
                  <a:lumMod val="20000"/>
                  <a:lumOff val="80000"/>
                </a:schemeClr>
              </a:solidFill>
              <a:ln w="1905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D6E74F72-4DB6-8637-4530-5A2A616E6C27}"/>
                  </a:ext>
                </a:extLst>
              </p:cNvPr>
              <p:cNvSpPr txBox="1"/>
              <p:nvPr/>
            </p:nvSpPr>
            <p:spPr>
              <a:xfrm>
                <a:off x="4553564" y="1780625"/>
                <a:ext cx="15505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Non-contributory </a:t>
                </a:r>
              </a:p>
            </p:txBody>
          </p:sp>
          <p:sp>
            <p:nvSpPr>
              <p:cNvPr id="47" name="Oval 46">
                <a:extLst>
                  <a:ext uri="{FF2B5EF4-FFF2-40B4-BE49-F238E27FC236}">
                    <a16:creationId xmlns:a16="http://schemas.microsoft.com/office/drawing/2014/main" id="{C0A3F925-82DE-A4B9-881C-5481F49B83CF}"/>
                  </a:ext>
                </a:extLst>
              </p:cNvPr>
              <p:cNvSpPr/>
              <p:nvPr/>
            </p:nvSpPr>
            <p:spPr>
              <a:xfrm>
                <a:off x="4273284" y="1811815"/>
                <a:ext cx="284205" cy="2842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1A7DC331-E8DB-412E-00AA-7146B4BAA468}"/>
                  </a:ext>
                </a:extLst>
              </p:cNvPr>
              <p:cNvSpPr txBox="1"/>
              <p:nvPr/>
            </p:nvSpPr>
            <p:spPr>
              <a:xfrm>
                <a:off x="4199142" y="1788298"/>
                <a:ext cx="4551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NC</a:t>
                </a:r>
              </a:p>
            </p:txBody>
          </p:sp>
        </p:grpSp>
        <p:grpSp>
          <p:nvGrpSpPr>
            <p:cNvPr id="108" name="Group 107">
              <a:extLst>
                <a:ext uri="{FF2B5EF4-FFF2-40B4-BE49-F238E27FC236}">
                  <a16:creationId xmlns:a16="http://schemas.microsoft.com/office/drawing/2014/main" id="{1793031D-F45E-0D9B-3B14-522B8290D787}"/>
                </a:ext>
              </a:extLst>
            </p:cNvPr>
            <p:cNvGrpSpPr/>
            <p:nvPr/>
          </p:nvGrpSpPr>
          <p:grpSpPr>
            <a:xfrm>
              <a:off x="4215712" y="4720281"/>
              <a:ext cx="1905002" cy="980053"/>
              <a:chOff x="4199142" y="4658497"/>
              <a:chExt cx="1905002" cy="980053"/>
            </a:xfrm>
          </p:grpSpPr>
          <p:sp>
            <p:nvSpPr>
              <p:cNvPr id="50" name="TextBox 49">
                <a:extLst>
                  <a:ext uri="{FF2B5EF4-FFF2-40B4-BE49-F238E27FC236}">
                    <a16:creationId xmlns:a16="http://schemas.microsoft.com/office/drawing/2014/main" id="{3BBE9003-7DAC-0096-1E12-516D8928A2ED}"/>
                  </a:ext>
                </a:extLst>
              </p:cNvPr>
              <p:cNvSpPr txBox="1"/>
              <p:nvPr/>
            </p:nvSpPr>
            <p:spPr>
              <a:xfrm>
                <a:off x="4414591" y="4727030"/>
                <a:ext cx="1239602" cy="307777"/>
              </a:xfrm>
              <a:prstGeom prst="rect">
                <a:avLst/>
              </a:prstGeom>
              <a:noFill/>
              <a:ln>
                <a:solidFill>
                  <a:schemeClr val="accent1">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Public </a:t>
                </a:r>
              </a:p>
            </p:txBody>
          </p:sp>
          <p:sp>
            <p:nvSpPr>
              <p:cNvPr id="51" name="Rounded Rectangle 50">
                <a:extLst>
                  <a:ext uri="{FF2B5EF4-FFF2-40B4-BE49-F238E27FC236}">
                    <a16:creationId xmlns:a16="http://schemas.microsoft.com/office/drawing/2014/main" id="{E46E2FF0-B5B1-2629-F40A-5B4AC0628E70}"/>
                  </a:ext>
                </a:extLst>
              </p:cNvPr>
              <p:cNvSpPr/>
              <p:nvPr/>
            </p:nvSpPr>
            <p:spPr>
              <a:xfrm>
                <a:off x="4205515" y="4658497"/>
                <a:ext cx="1898629" cy="444843"/>
              </a:xfrm>
              <a:prstGeom prst="roundRect">
                <a:avLst>
                  <a:gd name="adj" fmla="val 50000"/>
                </a:avLst>
              </a:prstGeom>
              <a:solidFill>
                <a:schemeClr val="accent1">
                  <a:lumMod val="20000"/>
                  <a:lumOff val="80000"/>
                </a:schemeClr>
              </a:solidFill>
              <a:ln w="1905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6BE7D437-759F-14F4-F992-00C819CD32BA}"/>
                  </a:ext>
                </a:extLst>
              </p:cNvPr>
              <p:cNvSpPr txBox="1"/>
              <p:nvPr/>
            </p:nvSpPr>
            <p:spPr>
              <a:xfrm>
                <a:off x="4516492" y="4727030"/>
                <a:ext cx="12396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Contributory </a:t>
                </a:r>
              </a:p>
            </p:txBody>
          </p:sp>
          <p:grpSp>
            <p:nvGrpSpPr>
              <p:cNvPr id="53" name="Group 52">
                <a:extLst>
                  <a:ext uri="{FF2B5EF4-FFF2-40B4-BE49-F238E27FC236}">
                    <a16:creationId xmlns:a16="http://schemas.microsoft.com/office/drawing/2014/main" id="{8AB0C89F-7574-9282-A43E-CBB0654BA809}"/>
                  </a:ext>
                </a:extLst>
              </p:cNvPr>
              <p:cNvGrpSpPr/>
              <p:nvPr/>
            </p:nvGrpSpPr>
            <p:grpSpPr>
              <a:xfrm>
                <a:off x="4262986" y="4727029"/>
                <a:ext cx="308919" cy="307777"/>
                <a:chOff x="4234483" y="806591"/>
                <a:chExt cx="308919" cy="307777"/>
              </a:xfrm>
            </p:grpSpPr>
            <p:sp>
              <p:nvSpPr>
                <p:cNvPr id="54" name="Oval 53">
                  <a:extLst>
                    <a:ext uri="{FF2B5EF4-FFF2-40B4-BE49-F238E27FC236}">
                      <a16:creationId xmlns:a16="http://schemas.microsoft.com/office/drawing/2014/main" id="{DE0FA30B-D19A-6C03-0594-2F12008BF0B8}"/>
                    </a:ext>
                  </a:extLst>
                </p:cNvPr>
                <p:cNvSpPr/>
                <p:nvPr/>
              </p:nvSpPr>
              <p:spPr>
                <a:xfrm>
                  <a:off x="4246840" y="818377"/>
                  <a:ext cx="284205" cy="2842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90DC5FA5-18A4-9781-B6BF-D4B3F8567D2A}"/>
                    </a:ext>
                  </a:extLst>
                </p:cNvPr>
                <p:cNvSpPr txBox="1"/>
                <p:nvPr/>
              </p:nvSpPr>
              <p:spPr>
                <a:xfrm>
                  <a:off x="4234483" y="806591"/>
                  <a:ext cx="308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C</a:t>
                  </a:r>
                </a:p>
              </p:txBody>
            </p:sp>
          </p:grpSp>
          <p:sp>
            <p:nvSpPr>
              <p:cNvPr id="56" name="TextBox 55">
                <a:extLst>
                  <a:ext uri="{FF2B5EF4-FFF2-40B4-BE49-F238E27FC236}">
                    <a16:creationId xmlns:a16="http://schemas.microsoft.com/office/drawing/2014/main" id="{D687DCB7-BE89-0583-1359-D20CF07F55F2}"/>
                  </a:ext>
                </a:extLst>
              </p:cNvPr>
              <p:cNvSpPr txBox="1"/>
              <p:nvPr/>
            </p:nvSpPr>
            <p:spPr>
              <a:xfrm>
                <a:off x="4516493" y="5262240"/>
                <a:ext cx="1239601" cy="307777"/>
              </a:xfrm>
              <a:prstGeom prst="rect">
                <a:avLst/>
              </a:prstGeom>
              <a:noFill/>
              <a:ln>
                <a:solidFill>
                  <a:schemeClr val="accent1">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Public </a:t>
                </a:r>
              </a:p>
            </p:txBody>
          </p:sp>
          <p:sp>
            <p:nvSpPr>
              <p:cNvPr id="57" name="Rounded Rectangle 56">
                <a:extLst>
                  <a:ext uri="{FF2B5EF4-FFF2-40B4-BE49-F238E27FC236}">
                    <a16:creationId xmlns:a16="http://schemas.microsoft.com/office/drawing/2014/main" id="{A3342BC3-8CE6-0EE9-0E39-03801C70E2FA}"/>
                  </a:ext>
                </a:extLst>
              </p:cNvPr>
              <p:cNvSpPr/>
              <p:nvPr/>
            </p:nvSpPr>
            <p:spPr>
              <a:xfrm>
                <a:off x="4205514" y="5193707"/>
                <a:ext cx="1898630" cy="444843"/>
              </a:xfrm>
              <a:prstGeom prst="roundRect">
                <a:avLst>
                  <a:gd name="adj" fmla="val 50000"/>
                </a:avLst>
              </a:prstGeom>
              <a:solidFill>
                <a:schemeClr val="accent1">
                  <a:lumMod val="20000"/>
                  <a:lumOff val="80000"/>
                </a:schemeClr>
              </a:solidFill>
              <a:ln w="1905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TextBox 57">
                <a:extLst>
                  <a:ext uri="{FF2B5EF4-FFF2-40B4-BE49-F238E27FC236}">
                    <a16:creationId xmlns:a16="http://schemas.microsoft.com/office/drawing/2014/main" id="{017F9E62-EEDF-2FDD-0AB2-DA4D19AC0DB9}"/>
                  </a:ext>
                </a:extLst>
              </p:cNvPr>
              <p:cNvSpPr txBox="1"/>
              <p:nvPr/>
            </p:nvSpPr>
            <p:spPr>
              <a:xfrm>
                <a:off x="4553564" y="5246893"/>
                <a:ext cx="15505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Non-contributory </a:t>
                </a:r>
              </a:p>
            </p:txBody>
          </p:sp>
          <p:sp>
            <p:nvSpPr>
              <p:cNvPr id="59" name="Oval 58">
                <a:extLst>
                  <a:ext uri="{FF2B5EF4-FFF2-40B4-BE49-F238E27FC236}">
                    <a16:creationId xmlns:a16="http://schemas.microsoft.com/office/drawing/2014/main" id="{8A4B6215-2AC3-8C40-5633-5DF80C03E05D}"/>
                  </a:ext>
                </a:extLst>
              </p:cNvPr>
              <p:cNvSpPr/>
              <p:nvPr/>
            </p:nvSpPr>
            <p:spPr>
              <a:xfrm>
                <a:off x="4273284" y="5278083"/>
                <a:ext cx="284205" cy="2842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0" name="TextBox 59">
                <a:extLst>
                  <a:ext uri="{FF2B5EF4-FFF2-40B4-BE49-F238E27FC236}">
                    <a16:creationId xmlns:a16="http://schemas.microsoft.com/office/drawing/2014/main" id="{38186BA1-3499-CB26-6B03-39DDAC084FAE}"/>
                  </a:ext>
                </a:extLst>
              </p:cNvPr>
              <p:cNvSpPr txBox="1"/>
              <p:nvPr/>
            </p:nvSpPr>
            <p:spPr>
              <a:xfrm>
                <a:off x="4199142" y="5254566"/>
                <a:ext cx="4551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NC</a:t>
                </a:r>
              </a:p>
            </p:txBody>
          </p:sp>
        </p:grpSp>
        <p:grpSp>
          <p:nvGrpSpPr>
            <p:cNvPr id="106" name="Group 105">
              <a:extLst>
                <a:ext uri="{FF2B5EF4-FFF2-40B4-BE49-F238E27FC236}">
                  <a16:creationId xmlns:a16="http://schemas.microsoft.com/office/drawing/2014/main" id="{7EA8DB3A-70BA-602B-8F4D-56AC7650270E}"/>
                </a:ext>
              </a:extLst>
            </p:cNvPr>
            <p:cNvGrpSpPr/>
            <p:nvPr/>
          </p:nvGrpSpPr>
          <p:grpSpPr>
            <a:xfrm>
              <a:off x="4222084" y="2409436"/>
              <a:ext cx="2017788" cy="980053"/>
              <a:chOff x="4205514" y="2371266"/>
              <a:chExt cx="2017788" cy="980053"/>
            </a:xfrm>
          </p:grpSpPr>
          <p:sp>
            <p:nvSpPr>
              <p:cNvPr id="83" name="TextBox 82">
                <a:extLst>
                  <a:ext uri="{FF2B5EF4-FFF2-40B4-BE49-F238E27FC236}">
                    <a16:creationId xmlns:a16="http://schemas.microsoft.com/office/drawing/2014/main" id="{9ED0EBD1-E628-CACB-CDA6-1AEEB6E5F47E}"/>
                  </a:ext>
                </a:extLst>
              </p:cNvPr>
              <p:cNvSpPr txBox="1"/>
              <p:nvPr/>
            </p:nvSpPr>
            <p:spPr>
              <a:xfrm>
                <a:off x="4420963" y="2439799"/>
                <a:ext cx="1239602" cy="307777"/>
              </a:xfrm>
              <a:prstGeom prst="rect">
                <a:avLst/>
              </a:prstGeom>
              <a:noFill/>
              <a:ln>
                <a:solidFill>
                  <a:schemeClr val="accent1">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Public </a:t>
                </a:r>
              </a:p>
            </p:txBody>
          </p:sp>
          <p:sp>
            <p:nvSpPr>
              <p:cNvPr id="84" name="Rounded Rectangle 83">
                <a:extLst>
                  <a:ext uri="{FF2B5EF4-FFF2-40B4-BE49-F238E27FC236}">
                    <a16:creationId xmlns:a16="http://schemas.microsoft.com/office/drawing/2014/main" id="{4625AA29-A320-2563-7A23-9B0B0E17111C}"/>
                  </a:ext>
                </a:extLst>
              </p:cNvPr>
              <p:cNvSpPr/>
              <p:nvPr/>
            </p:nvSpPr>
            <p:spPr>
              <a:xfrm>
                <a:off x="4211887" y="2371266"/>
                <a:ext cx="1898629" cy="444843"/>
              </a:xfrm>
              <a:prstGeom prst="roundRect">
                <a:avLst>
                  <a:gd name="adj" fmla="val 50000"/>
                </a:avLst>
              </a:prstGeom>
              <a:solidFill>
                <a:schemeClr val="accent1">
                  <a:lumMod val="20000"/>
                  <a:lumOff val="80000"/>
                </a:schemeClr>
              </a:solidFill>
              <a:ln w="1905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5" name="TextBox 84">
                <a:extLst>
                  <a:ext uri="{FF2B5EF4-FFF2-40B4-BE49-F238E27FC236}">
                    <a16:creationId xmlns:a16="http://schemas.microsoft.com/office/drawing/2014/main" id="{7CA82298-D8D7-28AB-EB9D-D1B1005A0877}"/>
                  </a:ext>
                </a:extLst>
              </p:cNvPr>
              <p:cNvSpPr txBox="1"/>
              <p:nvPr/>
            </p:nvSpPr>
            <p:spPr>
              <a:xfrm>
                <a:off x="4522864" y="2439799"/>
                <a:ext cx="12396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Contributory </a:t>
                </a:r>
              </a:p>
            </p:txBody>
          </p:sp>
          <p:grpSp>
            <p:nvGrpSpPr>
              <p:cNvPr id="86" name="Group 85">
                <a:extLst>
                  <a:ext uri="{FF2B5EF4-FFF2-40B4-BE49-F238E27FC236}">
                    <a16:creationId xmlns:a16="http://schemas.microsoft.com/office/drawing/2014/main" id="{CA8D649F-6263-CE8B-77C6-B37241DB4D30}"/>
                  </a:ext>
                </a:extLst>
              </p:cNvPr>
              <p:cNvGrpSpPr/>
              <p:nvPr/>
            </p:nvGrpSpPr>
            <p:grpSpPr>
              <a:xfrm>
                <a:off x="4269358" y="2439798"/>
                <a:ext cx="308919" cy="307777"/>
                <a:chOff x="4234483" y="806591"/>
                <a:chExt cx="308919" cy="307777"/>
              </a:xfrm>
            </p:grpSpPr>
            <p:sp>
              <p:nvSpPr>
                <p:cNvPr id="87" name="Oval 86">
                  <a:extLst>
                    <a:ext uri="{FF2B5EF4-FFF2-40B4-BE49-F238E27FC236}">
                      <a16:creationId xmlns:a16="http://schemas.microsoft.com/office/drawing/2014/main" id="{865B063F-0C0C-4E93-5DBD-E8D39EDEADB0}"/>
                    </a:ext>
                  </a:extLst>
                </p:cNvPr>
                <p:cNvSpPr/>
                <p:nvPr/>
              </p:nvSpPr>
              <p:spPr>
                <a:xfrm>
                  <a:off x="4246840" y="818377"/>
                  <a:ext cx="284205" cy="2842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8" name="TextBox 87">
                  <a:extLst>
                    <a:ext uri="{FF2B5EF4-FFF2-40B4-BE49-F238E27FC236}">
                      <a16:creationId xmlns:a16="http://schemas.microsoft.com/office/drawing/2014/main" id="{DF21E361-7100-0FBA-B3D4-65063713B168}"/>
                    </a:ext>
                  </a:extLst>
                </p:cNvPr>
                <p:cNvSpPr txBox="1"/>
                <p:nvPr/>
              </p:nvSpPr>
              <p:spPr>
                <a:xfrm>
                  <a:off x="4234483" y="806591"/>
                  <a:ext cx="308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C</a:t>
                  </a:r>
                </a:p>
              </p:txBody>
            </p:sp>
          </p:grpSp>
          <p:sp>
            <p:nvSpPr>
              <p:cNvPr id="89" name="TextBox 88">
                <a:extLst>
                  <a:ext uri="{FF2B5EF4-FFF2-40B4-BE49-F238E27FC236}">
                    <a16:creationId xmlns:a16="http://schemas.microsoft.com/office/drawing/2014/main" id="{6BD44693-7DF1-7DFF-B188-8518261BE1C4}"/>
                  </a:ext>
                </a:extLst>
              </p:cNvPr>
              <p:cNvSpPr txBox="1"/>
              <p:nvPr/>
            </p:nvSpPr>
            <p:spPr>
              <a:xfrm>
                <a:off x="4522865" y="2975009"/>
                <a:ext cx="1239601" cy="307777"/>
              </a:xfrm>
              <a:prstGeom prst="rect">
                <a:avLst/>
              </a:prstGeom>
              <a:noFill/>
              <a:ln>
                <a:solidFill>
                  <a:schemeClr val="accent1">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Public </a:t>
                </a:r>
              </a:p>
            </p:txBody>
          </p:sp>
          <p:sp>
            <p:nvSpPr>
              <p:cNvPr id="90" name="Rounded Rectangle 89">
                <a:extLst>
                  <a:ext uri="{FF2B5EF4-FFF2-40B4-BE49-F238E27FC236}">
                    <a16:creationId xmlns:a16="http://schemas.microsoft.com/office/drawing/2014/main" id="{CF0A4C1A-F58B-5F4A-720F-8F149F71B101}"/>
                  </a:ext>
                </a:extLst>
              </p:cNvPr>
              <p:cNvSpPr/>
              <p:nvPr/>
            </p:nvSpPr>
            <p:spPr>
              <a:xfrm>
                <a:off x="4211886" y="2906476"/>
                <a:ext cx="1898630" cy="444843"/>
              </a:xfrm>
              <a:prstGeom prst="roundRect">
                <a:avLst>
                  <a:gd name="adj" fmla="val 50000"/>
                </a:avLst>
              </a:prstGeom>
              <a:solidFill>
                <a:schemeClr val="accent1">
                  <a:lumMod val="20000"/>
                  <a:lumOff val="80000"/>
                </a:schemeClr>
              </a:solidFill>
              <a:ln w="1905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1" name="TextBox 90">
                <a:extLst>
                  <a:ext uri="{FF2B5EF4-FFF2-40B4-BE49-F238E27FC236}">
                    <a16:creationId xmlns:a16="http://schemas.microsoft.com/office/drawing/2014/main" id="{5ACC7613-D6AC-79A9-37BD-F5FCFA8D400C}"/>
                  </a:ext>
                </a:extLst>
              </p:cNvPr>
              <p:cNvSpPr txBox="1"/>
              <p:nvPr/>
            </p:nvSpPr>
            <p:spPr>
              <a:xfrm>
                <a:off x="4559936" y="2959662"/>
                <a:ext cx="166336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Non-contributory* </a:t>
                </a:r>
              </a:p>
            </p:txBody>
          </p:sp>
          <p:sp>
            <p:nvSpPr>
              <p:cNvPr id="92" name="Oval 91">
                <a:extLst>
                  <a:ext uri="{FF2B5EF4-FFF2-40B4-BE49-F238E27FC236}">
                    <a16:creationId xmlns:a16="http://schemas.microsoft.com/office/drawing/2014/main" id="{87E7755C-F3CD-A3E9-0198-4E864A7F033E}"/>
                  </a:ext>
                </a:extLst>
              </p:cNvPr>
              <p:cNvSpPr/>
              <p:nvPr/>
            </p:nvSpPr>
            <p:spPr>
              <a:xfrm>
                <a:off x="4279656" y="2990852"/>
                <a:ext cx="284205" cy="2842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3" name="TextBox 92">
                <a:extLst>
                  <a:ext uri="{FF2B5EF4-FFF2-40B4-BE49-F238E27FC236}">
                    <a16:creationId xmlns:a16="http://schemas.microsoft.com/office/drawing/2014/main" id="{B9A5547C-2A6D-83B7-F14E-F654027A7904}"/>
                  </a:ext>
                </a:extLst>
              </p:cNvPr>
              <p:cNvSpPr txBox="1"/>
              <p:nvPr/>
            </p:nvSpPr>
            <p:spPr>
              <a:xfrm>
                <a:off x="4205514" y="2967335"/>
                <a:ext cx="4551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NC</a:t>
                </a:r>
              </a:p>
            </p:txBody>
          </p:sp>
        </p:grpSp>
        <p:grpSp>
          <p:nvGrpSpPr>
            <p:cNvPr id="107" name="Group 106">
              <a:extLst>
                <a:ext uri="{FF2B5EF4-FFF2-40B4-BE49-F238E27FC236}">
                  <a16:creationId xmlns:a16="http://schemas.microsoft.com/office/drawing/2014/main" id="{0D79E012-D349-CDDC-915F-FAED8F82E664}"/>
                </a:ext>
              </a:extLst>
            </p:cNvPr>
            <p:cNvGrpSpPr/>
            <p:nvPr/>
          </p:nvGrpSpPr>
          <p:grpSpPr>
            <a:xfrm>
              <a:off x="4222084" y="3564859"/>
              <a:ext cx="1905002" cy="980053"/>
              <a:chOff x="4205514" y="3508305"/>
              <a:chExt cx="1905002" cy="980053"/>
            </a:xfrm>
          </p:grpSpPr>
          <p:sp>
            <p:nvSpPr>
              <p:cNvPr id="94" name="TextBox 93">
                <a:extLst>
                  <a:ext uri="{FF2B5EF4-FFF2-40B4-BE49-F238E27FC236}">
                    <a16:creationId xmlns:a16="http://schemas.microsoft.com/office/drawing/2014/main" id="{974F004B-BECA-7971-3AD9-0C3FF861BAA3}"/>
                  </a:ext>
                </a:extLst>
              </p:cNvPr>
              <p:cNvSpPr txBox="1"/>
              <p:nvPr/>
            </p:nvSpPr>
            <p:spPr>
              <a:xfrm>
                <a:off x="4420963" y="3576838"/>
                <a:ext cx="1239602" cy="307777"/>
              </a:xfrm>
              <a:prstGeom prst="rect">
                <a:avLst/>
              </a:prstGeom>
              <a:noFill/>
              <a:ln>
                <a:solidFill>
                  <a:schemeClr val="accent1">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Public </a:t>
                </a:r>
              </a:p>
            </p:txBody>
          </p:sp>
          <p:sp>
            <p:nvSpPr>
              <p:cNvPr id="95" name="Rounded Rectangle 94">
                <a:extLst>
                  <a:ext uri="{FF2B5EF4-FFF2-40B4-BE49-F238E27FC236}">
                    <a16:creationId xmlns:a16="http://schemas.microsoft.com/office/drawing/2014/main" id="{99A71902-8E85-6C0C-902C-A973AB811477}"/>
                  </a:ext>
                </a:extLst>
              </p:cNvPr>
              <p:cNvSpPr/>
              <p:nvPr/>
            </p:nvSpPr>
            <p:spPr>
              <a:xfrm>
                <a:off x="4211887" y="3508305"/>
                <a:ext cx="1898629" cy="444843"/>
              </a:xfrm>
              <a:prstGeom prst="roundRect">
                <a:avLst>
                  <a:gd name="adj" fmla="val 50000"/>
                </a:avLst>
              </a:prstGeom>
              <a:solidFill>
                <a:schemeClr val="accent1">
                  <a:lumMod val="20000"/>
                  <a:lumOff val="80000"/>
                </a:schemeClr>
              </a:solidFill>
              <a:ln w="1905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6" name="TextBox 95">
                <a:extLst>
                  <a:ext uri="{FF2B5EF4-FFF2-40B4-BE49-F238E27FC236}">
                    <a16:creationId xmlns:a16="http://schemas.microsoft.com/office/drawing/2014/main" id="{85C8DD46-5C9B-241B-F083-3C9CA0DB9EFB}"/>
                  </a:ext>
                </a:extLst>
              </p:cNvPr>
              <p:cNvSpPr txBox="1"/>
              <p:nvPr/>
            </p:nvSpPr>
            <p:spPr>
              <a:xfrm>
                <a:off x="4522864" y="3576838"/>
                <a:ext cx="12396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Contributory </a:t>
                </a:r>
              </a:p>
            </p:txBody>
          </p:sp>
          <p:grpSp>
            <p:nvGrpSpPr>
              <p:cNvPr id="97" name="Group 96">
                <a:extLst>
                  <a:ext uri="{FF2B5EF4-FFF2-40B4-BE49-F238E27FC236}">
                    <a16:creationId xmlns:a16="http://schemas.microsoft.com/office/drawing/2014/main" id="{435502E8-2CD1-167B-8BEC-C81C078FF9E8}"/>
                  </a:ext>
                </a:extLst>
              </p:cNvPr>
              <p:cNvGrpSpPr/>
              <p:nvPr/>
            </p:nvGrpSpPr>
            <p:grpSpPr>
              <a:xfrm>
                <a:off x="4269358" y="3576837"/>
                <a:ext cx="308919" cy="307777"/>
                <a:chOff x="4234483" y="806591"/>
                <a:chExt cx="308919" cy="307777"/>
              </a:xfrm>
            </p:grpSpPr>
            <p:sp>
              <p:nvSpPr>
                <p:cNvPr id="98" name="Oval 97">
                  <a:extLst>
                    <a:ext uri="{FF2B5EF4-FFF2-40B4-BE49-F238E27FC236}">
                      <a16:creationId xmlns:a16="http://schemas.microsoft.com/office/drawing/2014/main" id="{E813864C-C8D4-7614-91B0-084EB5526AFF}"/>
                    </a:ext>
                  </a:extLst>
                </p:cNvPr>
                <p:cNvSpPr/>
                <p:nvPr/>
              </p:nvSpPr>
              <p:spPr>
                <a:xfrm>
                  <a:off x="4246840" y="818377"/>
                  <a:ext cx="284205" cy="2842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9" name="TextBox 98">
                  <a:extLst>
                    <a:ext uri="{FF2B5EF4-FFF2-40B4-BE49-F238E27FC236}">
                      <a16:creationId xmlns:a16="http://schemas.microsoft.com/office/drawing/2014/main" id="{529A97FD-9CE5-98AC-E1CF-987E1DBFD8ED}"/>
                    </a:ext>
                  </a:extLst>
                </p:cNvPr>
                <p:cNvSpPr txBox="1"/>
                <p:nvPr/>
              </p:nvSpPr>
              <p:spPr>
                <a:xfrm>
                  <a:off x="4234483" y="806591"/>
                  <a:ext cx="3089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C</a:t>
                  </a:r>
                </a:p>
              </p:txBody>
            </p:sp>
          </p:grpSp>
          <p:sp>
            <p:nvSpPr>
              <p:cNvPr id="100" name="TextBox 99">
                <a:extLst>
                  <a:ext uri="{FF2B5EF4-FFF2-40B4-BE49-F238E27FC236}">
                    <a16:creationId xmlns:a16="http://schemas.microsoft.com/office/drawing/2014/main" id="{71244EB0-5172-1ACA-2394-37E977BA62CE}"/>
                  </a:ext>
                </a:extLst>
              </p:cNvPr>
              <p:cNvSpPr txBox="1"/>
              <p:nvPr/>
            </p:nvSpPr>
            <p:spPr>
              <a:xfrm>
                <a:off x="4522865" y="4112048"/>
                <a:ext cx="1239601" cy="307777"/>
              </a:xfrm>
              <a:prstGeom prst="rect">
                <a:avLst/>
              </a:prstGeom>
              <a:noFill/>
              <a:ln>
                <a:solidFill>
                  <a:schemeClr val="accent1">
                    <a:lumMod val="20000"/>
                    <a:lumOff val="8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Public </a:t>
                </a:r>
              </a:p>
            </p:txBody>
          </p:sp>
          <p:sp>
            <p:nvSpPr>
              <p:cNvPr id="101" name="Rounded Rectangle 100">
                <a:extLst>
                  <a:ext uri="{FF2B5EF4-FFF2-40B4-BE49-F238E27FC236}">
                    <a16:creationId xmlns:a16="http://schemas.microsoft.com/office/drawing/2014/main" id="{45CC8224-0BC0-B868-0E02-FCDCEF93DF93}"/>
                  </a:ext>
                </a:extLst>
              </p:cNvPr>
              <p:cNvSpPr/>
              <p:nvPr/>
            </p:nvSpPr>
            <p:spPr>
              <a:xfrm>
                <a:off x="4211886" y="4043515"/>
                <a:ext cx="1898630" cy="444843"/>
              </a:xfrm>
              <a:prstGeom prst="roundRect">
                <a:avLst>
                  <a:gd name="adj" fmla="val 50000"/>
                </a:avLst>
              </a:prstGeom>
              <a:solidFill>
                <a:schemeClr val="accent1">
                  <a:lumMod val="20000"/>
                  <a:lumOff val="80000"/>
                </a:schemeClr>
              </a:solidFill>
              <a:ln w="1905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2" name="TextBox 101">
                <a:extLst>
                  <a:ext uri="{FF2B5EF4-FFF2-40B4-BE49-F238E27FC236}">
                    <a16:creationId xmlns:a16="http://schemas.microsoft.com/office/drawing/2014/main" id="{8F05239D-A500-33DA-859D-0D58DD13D096}"/>
                  </a:ext>
                </a:extLst>
              </p:cNvPr>
              <p:cNvSpPr txBox="1"/>
              <p:nvPr/>
            </p:nvSpPr>
            <p:spPr>
              <a:xfrm>
                <a:off x="4559936" y="4096701"/>
                <a:ext cx="15505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Non-contributory </a:t>
                </a:r>
              </a:p>
            </p:txBody>
          </p:sp>
          <p:sp>
            <p:nvSpPr>
              <p:cNvPr id="103" name="Oval 102">
                <a:extLst>
                  <a:ext uri="{FF2B5EF4-FFF2-40B4-BE49-F238E27FC236}">
                    <a16:creationId xmlns:a16="http://schemas.microsoft.com/office/drawing/2014/main" id="{18D11AD4-899C-B869-D1E5-2E96A8FEF457}"/>
                  </a:ext>
                </a:extLst>
              </p:cNvPr>
              <p:cNvSpPr/>
              <p:nvPr/>
            </p:nvSpPr>
            <p:spPr>
              <a:xfrm>
                <a:off x="4279656" y="4127891"/>
                <a:ext cx="284205" cy="2842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 name="TextBox 103">
                <a:extLst>
                  <a:ext uri="{FF2B5EF4-FFF2-40B4-BE49-F238E27FC236}">
                    <a16:creationId xmlns:a16="http://schemas.microsoft.com/office/drawing/2014/main" id="{F35700E3-2CF3-EBDA-4FE6-DA8782CCA796}"/>
                  </a:ext>
                </a:extLst>
              </p:cNvPr>
              <p:cNvSpPr txBox="1"/>
              <p:nvPr/>
            </p:nvSpPr>
            <p:spPr>
              <a:xfrm>
                <a:off x="4205514" y="4104374"/>
                <a:ext cx="4551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NC</a:t>
                </a:r>
              </a:p>
            </p:txBody>
          </p:sp>
        </p:grpSp>
        <p:cxnSp>
          <p:nvCxnSpPr>
            <p:cNvPr id="110" name="Straight Connector 109">
              <a:extLst>
                <a:ext uri="{FF2B5EF4-FFF2-40B4-BE49-F238E27FC236}">
                  <a16:creationId xmlns:a16="http://schemas.microsoft.com/office/drawing/2014/main" id="{1AE1EA60-A520-120A-DF48-E985FB70271B}"/>
                </a:ext>
              </a:extLst>
            </p:cNvPr>
            <p:cNvCxnSpPr>
              <a:stCxn id="5" idx="0"/>
              <a:endCxn id="20" idx="2"/>
            </p:cNvCxnSpPr>
            <p:nvPr/>
          </p:nvCxnSpPr>
          <p:spPr>
            <a:xfrm flipV="1">
              <a:off x="1083662" y="2510084"/>
              <a:ext cx="778475" cy="62795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96B3ACA-9147-15B4-F7C4-B291EA24FC24}"/>
                </a:ext>
              </a:extLst>
            </p:cNvPr>
            <p:cNvCxnSpPr>
              <a:stCxn id="5" idx="2"/>
              <a:endCxn id="11" idx="0"/>
            </p:cNvCxnSpPr>
            <p:nvPr/>
          </p:nvCxnSpPr>
          <p:spPr>
            <a:xfrm>
              <a:off x="1083662" y="3719957"/>
              <a:ext cx="778475" cy="62795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85F6E33-8707-5F51-C4A6-D59F43647DFB}"/>
                </a:ext>
              </a:extLst>
            </p:cNvPr>
            <p:cNvCxnSpPr>
              <a:stCxn id="20" idx="3"/>
              <a:endCxn id="25" idx="2"/>
            </p:cNvCxnSpPr>
            <p:nvPr/>
          </p:nvCxnSpPr>
          <p:spPr>
            <a:xfrm flipV="1">
              <a:off x="2586874" y="1934514"/>
              <a:ext cx="724737" cy="353149"/>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D18D293-B81C-D78C-8558-4DE0FBED637E}"/>
                </a:ext>
              </a:extLst>
            </p:cNvPr>
            <p:cNvCxnSpPr>
              <a:cxnSpLocks/>
              <a:stCxn id="20" idx="3"/>
              <a:endCxn id="28" idx="0"/>
            </p:cNvCxnSpPr>
            <p:nvPr/>
          </p:nvCxnSpPr>
          <p:spPr>
            <a:xfrm>
              <a:off x="2586874" y="2287663"/>
              <a:ext cx="724737" cy="35380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ED69F9-CC03-CED8-5E1B-D5F2DBE0F7A9}"/>
                </a:ext>
              </a:extLst>
            </p:cNvPr>
            <p:cNvCxnSpPr>
              <a:stCxn id="11" idx="3"/>
              <a:endCxn id="31" idx="2"/>
            </p:cNvCxnSpPr>
            <p:nvPr/>
          </p:nvCxnSpPr>
          <p:spPr>
            <a:xfrm flipV="1">
              <a:off x="2586874" y="4216534"/>
              <a:ext cx="724737" cy="35380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E84E3F1-84BC-3BEA-5D70-B5124A97AEB3}"/>
                </a:ext>
              </a:extLst>
            </p:cNvPr>
            <p:cNvCxnSpPr>
              <a:cxnSpLocks/>
            </p:cNvCxnSpPr>
            <p:nvPr/>
          </p:nvCxnSpPr>
          <p:spPr>
            <a:xfrm>
              <a:off x="2571381" y="4570338"/>
              <a:ext cx="764944" cy="353149"/>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C66AEC2-53BF-7728-F36F-D08A2A7109A6}"/>
                </a:ext>
              </a:extLst>
            </p:cNvPr>
            <p:cNvCxnSpPr>
              <a:stCxn id="25" idx="3"/>
              <a:endCxn id="37" idx="1"/>
            </p:cNvCxnSpPr>
            <p:nvPr/>
          </p:nvCxnSpPr>
          <p:spPr>
            <a:xfrm flipV="1">
              <a:off x="4036348" y="1476435"/>
              <a:ext cx="185737" cy="235658"/>
            </a:xfrm>
            <a:prstGeom prst="line">
              <a:avLst/>
            </a:prstGeom>
            <a:ln w="12700">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B71C03C-D1B2-E77F-9114-D0E2FB5B9474}"/>
                </a:ext>
              </a:extLst>
            </p:cNvPr>
            <p:cNvCxnSpPr>
              <a:stCxn id="25" idx="3"/>
              <a:endCxn id="48" idx="1"/>
            </p:cNvCxnSpPr>
            <p:nvPr/>
          </p:nvCxnSpPr>
          <p:spPr>
            <a:xfrm>
              <a:off x="4036348" y="1712093"/>
              <a:ext cx="179364" cy="291878"/>
            </a:xfrm>
            <a:prstGeom prst="line">
              <a:avLst/>
            </a:prstGeom>
            <a:ln w="12700">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F9E3E08-73C5-5EAF-D34D-C36FC845D091}"/>
                </a:ext>
              </a:extLst>
            </p:cNvPr>
            <p:cNvCxnSpPr/>
            <p:nvPr/>
          </p:nvCxnSpPr>
          <p:spPr>
            <a:xfrm flipV="1">
              <a:off x="4040464" y="2642093"/>
              <a:ext cx="185737" cy="235658"/>
            </a:xfrm>
            <a:prstGeom prst="line">
              <a:avLst/>
            </a:prstGeom>
            <a:ln w="12700">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383CF41-C467-8B85-7664-1D76A1A21F43}"/>
                </a:ext>
              </a:extLst>
            </p:cNvPr>
            <p:cNvCxnSpPr/>
            <p:nvPr/>
          </p:nvCxnSpPr>
          <p:spPr>
            <a:xfrm>
              <a:off x="4040464" y="2877751"/>
              <a:ext cx="179364" cy="291878"/>
            </a:xfrm>
            <a:prstGeom prst="line">
              <a:avLst/>
            </a:prstGeom>
            <a:ln w="12700">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70ED59D-5CA9-997C-B588-62285C1A0AB6}"/>
                </a:ext>
              </a:extLst>
            </p:cNvPr>
            <p:cNvCxnSpPr/>
            <p:nvPr/>
          </p:nvCxnSpPr>
          <p:spPr>
            <a:xfrm flipV="1">
              <a:off x="4040464" y="3778919"/>
              <a:ext cx="185737" cy="235658"/>
            </a:xfrm>
            <a:prstGeom prst="line">
              <a:avLst/>
            </a:prstGeom>
            <a:ln w="12700">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71DA10F-3382-4CED-DF17-8FF12BA26D60}"/>
                </a:ext>
              </a:extLst>
            </p:cNvPr>
            <p:cNvCxnSpPr/>
            <p:nvPr/>
          </p:nvCxnSpPr>
          <p:spPr>
            <a:xfrm>
              <a:off x="4040464" y="4014577"/>
              <a:ext cx="179364" cy="291878"/>
            </a:xfrm>
            <a:prstGeom prst="line">
              <a:avLst/>
            </a:prstGeom>
            <a:ln w="12700">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1434FD8-A24E-E0AD-8829-88D784DB67AA}"/>
                </a:ext>
              </a:extLst>
            </p:cNvPr>
            <p:cNvCxnSpPr/>
            <p:nvPr/>
          </p:nvCxnSpPr>
          <p:spPr>
            <a:xfrm flipV="1">
              <a:off x="4028107" y="4928100"/>
              <a:ext cx="185737" cy="235658"/>
            </a:xfrm>
            <a:prstGeom prst="line">
              <a:avLst/>
            </a:prstGeom>
            <a:ln w="12700">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BDD2113-D148-779E-9A7E-CEA97463DA60}"/>
                </a:ext>
              </a:extLst>
            </p:cNvPr>
            <p:cNvCxnSpPr/>
            <p:nvPr/>
          </p:nvCxnSpPr>
          <p:spPr>
            <a:xfrm>
              <a:off x="4028107" y="5163758"/>
              <a:ext cx="179364" cy="291878"/>
            </a:xfrm>
            <a:prstGeom prst="line">
              <a:avLst/>
            </a:prstGeom>
            <a:ln w="12700">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8A041B69-3AEE-B80C-5E70-D4F29A9C77C0}"/>
              </a:ext>
            </a:extLst>
          </p:cNvPr>
          <p:cNvGrpSpPr/>
          <p:nvPr/>
        </p:nvGrpSpPr>
        <p:grpSpPr>
          <a:xfrm>
            <a:off x="6485023" y="1272746"/>
            <a:ext cx="1934300" cy="5484552"/>
            <a:chOff x="6481967" y="1077956"/>
            <a:chExt cx="1934300" cy="5484552"/>
          </a:xfrm>
        </p:grpSpPr>
        <p:grpSp>
          <p:nvGrpSpPr>
            <p:cNvPr id="194" name="Group 193">
              <a:extLst>
                <a:ext uri="{FF2B5EF4-FFF2-40B4-BE49-F238E27FC236}">
                  <a16:creationId xmlns:a16="http://schemas.microsoft.com/office/drawing/2014/main" id="{C27DB550-ECBA-F1F7-6A17-5BFCD84FDDA3}"/>
                </a:ext>
              </a:extLst>
            </p:cNvPr>
            <p:cNvGrpSpPr/>
            <p:nvPr/>
          </p:nvGrpSpPr>
          <p:grpSpPr>
            <a:xfrm>
              <a:off x="6481967" y="1077956"/>
              <a:ext cx="1934300" cy="541640"/>
              <a:chOff x="6481967" y="1077956"/>
              <a:chExt cx="1934300" cy="541640"/>
            </a:xfrm>
          </p:grpSpPr>
          <p:sp>
            <p:nvSpPr>
              <p:cNvPr id="138" name="Rounded Rectangle 137">
                <a:extLst>
                  <a:ext uri="{FF2B5EF4-FFF2-40B4-BE49-F238E27FC236}">
                    <a16:creationId xmlns:a16="http://schemas.microsoft.com/office/drawing/2014/main" id="{870AFDE9-F9DE-9EB3-60F1-174594D81151}"/>
                  </a:ext>
                </a:extLst>
              </p:cNvPr>
              <p:cNvSpPr/>
              <p:nvPr/>
            </p:nvSpPr>
            <p:spPr>
              <a:xfrm>
                <a:off x="6481967" y="1077956"/>
                <a:ext cx="1934300" cy="541640"/>
              </a:xfrm>
              <a:prstGeom prst="roundRect">
                <a:avLst>
                  <a:gd name="adj" fmla="val 112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0" name="TextBox 139">
                <a:extLst>
                  <a:ext uri="{FF2B5EF4-FFF2-40B4-BE49-F238E27FC236}">
                    <a16:creationId xmlns:a16="http://schemas.microsoft.com/office/drawing/2014/main" id="{BAC06880-1488-626D-C09E-49BCDDEDAFFE}"/>
                  </a:ext>
                </a:extLst>
              </p:cNvPr>
              <p:cNvSpPr txBox="1"/>
              <p:nvPr/>
            </p:nvSpPr>
            <p:spPr>
              <a:xfrm>
                <a:off x="6886885" y="1179499"/>
                <a:ext cx="11244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a:ea typeface="+mn-ea"/>
                    <a:cs typeface="+mn-cs"/>
                  </a:rPr>
                  <a:t>Function</a:t>
                </a:r>
              </a:p>
            </p:txBody>
          </p:sp>
        </p:grpSp>
        <p:sp>
          <p:nvSpPr>
            <p:cNvPr id="141" name="Rounded Rectangle 140">
              <a:extLst>
                <a:ext uri="{FF2B5EF4-FFF2-40B4-BE49-F238E27FC236}">
                  <a16:creationId xmlns:a16="http://schemas.microsoft.com/office/drawing/2014/main" id="{4FF8B7DD-75FF-47F8-5745-AB04E945D9D2}"/>
                </a:ext>
              </a:extLst>
            </p:cNvPr>
            <p:cNvSpPr/>
            <p:nvPr/>
          </p:nvSpPr>
          <p:spPr>
            <a:xfrm>
              <a:off x="6481967" y="1660222"/>
              <a:ext cx="1934300" cy="863498"/>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2" name="TextBox 141">
              <a:extLst>
                <a:ext uri="{FF2B5EF4-FFF2-40B4-BE49-F238E27FC236}">
                  <a16:creationId xmlns:a16="http://schemas.microsoft.com/office/drawing/2014/main" id="{818C747C-886D-5790-1A55-6243401ED1E9}"/>
                </a:ext>
              </a:extLst>
            </p:cNvPr>
            <p:cNvSpPr txBox="1"/>
            <p:nvPr/>
          </p:nvSpPr>
          <p:spPr>
            <a:xfrm>
              <a:off x="6972007" y="1680254"/>
              <a:ext cx="9542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Elderly</a:t>
              </a:r>
            </a:p>
          </p:txBody>
        </p:sp>
        <p:sp>
          <p:nvSpPr>
            <p:cNvPr id="144" name="TextBox 143">
              <a:extLst>
                <a:ext uri="{FF2B5EF4-FFF2-40B4-BE49-F238E27FC236}">
                  <a16:creationId xmlns:a16="http://schemas.microsoft.com/office/drawing/2014/main" id="{4ABFCBC0-F595-900C-6DF9-6990AD3300B1}"/>
                </a:ext>
              </a:extLst>
            </p:cNvPr>
            <p:cNvSpPr txBox="1"/>
            <p:nvPr/>
          </p:nvSpPr>
          <p:spPr>
            <a:xfrm>
              <a:off x="6510311" y="1960325"/>
              <a:ext cx="1606379"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Old-age</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Survivors**</a:t>
              </a:r>
            </a:p>
          </p:txBody>
        </p:sp>
        <p:sp>
          <p:nvSpPr>
            <p:cNvPr id="145" name="Rounded Rectangle 144">
              <a:extLst>
                <a:ext uri="{FF2B5EF4-FFF2-40B4-BE49-F238E27FC236}">
                  <a16:creationId xmlns:a16="http://schemas.microsoft.com/office/drawing/2014/main" id="{40136329-4D94-840F-017C-67133335BFA4}"/>
                </a:ext>
              </a:extLst>
            </p:cNvPr>
            <p:cNvSpPr/>
            <p:nvPr/>
          </p:nvSpPr>
          <p:spPr>
            <a:xfrm>
              <a:off x="6481967" y="2564346"/>
              <a:ext cx="1934300" cy="2530069"/>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6" name="TextBox 145">
              <a:extLst>
                <a:ext uri="{FF2B5EF4-FFF2-40B4-BE49-F238E27FC236}">
                  <a16:creationId xmlns:a16="http://schemas.microsoft.com/office/drawing/2014/main" id="{0C878048-A9DE-0E65-BA2D-7CE8B1B7161A}"/>
                </a:ext>
              </a:extLst>
            </p:cNvPr>
            <p:cNvSpPr txBox="1"/>
            <p:nvPr/>
          </p:nvSpPr>
          <p:spPr>
            <a:xfrm>
              <a:off x="6512934" y="2579535"/>
              <a:ext cx="178607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A3C4B"/>
                  </a:solidFill>
                  <a:effectLst/>
                  <a:uLnTx/>
                  <a:uFillTx/>
                  <a:latin typeface="Arial" panose="020B0604020202020204"/>
                  <a:ea typeface="+mn-ea"/>
                  <a:cs typeface="+mn-cs"/>
                </a:rPr>
                <a:t>Working age</a:t>
              </a:r>
            </a:p>
          </p:txBody>
        </p:sp>
        <p:sp>
          <p:nvSpPr>
            <p:cNvPr id="148" name="TextBox 147">
              <a:extLst>
                <a:ext uri="{FF2B5EF4-FFF2-40B4-BE49-F238E27FC236}">
                  <a16:creationId xmlns:a16="http://schemas.microsoft.com/office/drawing/2014/main" id="{B6520796-FF40-4841-9A61-E401A18E147F}"/>
                </a:ext>
              </a:extLst>
            </p:cNvPr>
            <p:cNvSpPr txBox="1"/>
            <p:nvPr/>
          </p:nvSpPr>
          <p:spPr>
            <a:xfrm>
              <a:off x="6481967" y="2846417"/>
              <a:ext cx="1934300"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Sickness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Disability/Invalidity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Unemployment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Work injury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Maternity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Survivors**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ALMP</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Housing**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Other social assistance**</a:t>
              </a:r>
            </a:p>
          </p:txBody>
        </p:sp>
        <p:sp>
          <p:nvSpPr>
            <p:cNvPr id="152" name="Rounded Rectangle 151">
              <a:extLst>
                <a:ext uri="{FF2B5EF4-FFF2-40B4-BE49-F238E27FC236}">
                  <a16:creationId xmlns:a16="http://schemas.microsoft.com/office/drawing/2014/main" id="{706821A6-E22D-4824-8B75-B802600623CC}"/>
                </a:ext>
              </a:extLst>
            </p:cNvPr>
            <p:cNvSpPr/>
            <p:nvPr/>
          </p:nvSpPr>
          <p:spPr>
            <a:xfrm>
              <a:off x="6481967" y="5135041"/>
              <a:ext cx="1934300" cy="693421"/>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3" name="TextBox 152">
              <a:extLst>
                <a:ext uri="{FF2B5EF4-FFF2-40B4-BE49-F238E27FC236}">
                  <a16:creationId xmlns:a16="http://schemas.microsoft.com/office/drawing/2014/main" id="{83DA34EB-DD0D-1CA1-0873-3CD541EF7F05}"/>
                </a:ext>
              </a:extLst>
            </p:cNvPr>
            <p:cNvSpPr txBox="1"/>
            <p:nvPr/>
          </p:nvSpPr>
          <p:spPr>
            <a:xfrm>
              <a:off x="6716262" y="5189364"/>
              <a:ext cx="14657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Family/Child benefits</a:t>
              </a:r>
            </a:p>
          </p:txBody>
        </p:sp>
        <p:sp>
          <p:nvSpPr>
            <p:cNvPr id="156" name="TextBox 155">
              <a:extLst>
                <a:ext uri="{FF2B5EF4-FFF2-40B4-BE49-F238E27FC236}">
                  <a16:creationId xmlns:a16="http://schemas.microsoft.com/office/drawing/2014/main" id="{6D6C2DEF-7730-446A-67E4-0C865B0773B4}"/>
                </a:ext>
              </a:extLst>
            </p:cNvPr>
            <p:cNvSpPr txBox="1"/>
            <p:nvPr/>
          </p:nvSpPr>
          <p:spPr>
            <a:xfrm>
              <a:off x="6832342" y="5923410"/>
              <a:ext cx="12335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Healthcare benefits</a:t>
              </a:r>
            </a:p>
          </p:txBody>
        </p:sp>
        <p:sp>
          <p:nvSpPr>
            <p:cNvPr id="157" name="Rounded Rectangle 156">
              <a:extLst>
                <a:ext uri="{FF2B5EF4-FFF2-40B4-BE49-F238E27FC236}">
                  <a16:creationId xmlns:a16="http://schemas.microsoft.com/office/drawing/2014/main" id="{E76BCA33-89AE-E832-E27D-8903C5CAFDBF}"/>
                </a:ext>
              </a:extLst>
            </p:cNvPr>
            <p:cNvSpPr/>
            <p:nvPr/>
          </p:nvSpPr>
          <p:spPr>
            <a:xfrm>
              <a:off x="6481967" y="5869087"/>
              <a:ext cx="1934300" cy="693421"/>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11" name="Group 210">
            <a:extLst>
              <a:ext uri="{FF2B5EF4-FFF2-40B4-BE49-F238E27FC236}">
                <a16:creationId xmlns:a16="http://schemas.microsoft.com/office/drawing/2014/main" id="{9F852D0E-5781-68B6-6351-604D0D19C016}"/>
              </a:ext>
            </a:extLst>
          </p:cNvPr>
          <p:cNvGrpSpPr/>
          <p:nvPr/>
        </p:nvGrpSpPr>
        <p:grpSpPr>
          <a:xfrm>
            <a:off x="8451997" y="1272746"/>
            <a:ext cx="1081523" cy="2644492"/>
            <a:chOff x="8450809" y="1077956"/>
            <a:chExt cx="1081523" cy="2644492"/>
          </a:xfrm>
        </p:grpSpPr>
        <p:grpSp>
          <p:nvGrpSpPr>
            <p:cNvPr id="198" name="Group 197">
              <a:extLst>
                <a:ext uri="{FF2B5EF4-FFF2-40B4-BE49-F238E27FC236}">
                  <a16:creationId xmlns:a16="http://schemas.microsoft.com/office/drawing/2014/main" id="{9036EAE4-6F95-3E64-0F79-479661D5FAA7}"/>
                </a:ext>
              </a:extLst>
            </p:cNvPr>
            <p:cNvGrpSpPr/>
            <p:nvPr/>
          </p:nvGrpSpPr>
          <p:grpSpPr>
            <a:xfrm>
              <a:off x="8450809" y="1077956"/>
              <a:ext cx="1081523" cy="541640"/>
              <a:chOff x="8450809" y="1077956"/>
              <a:chExt cx="1081523" cy="541640"/>
            </a:xfrm>
          </p:grpSpPr>
          <p:sp>
            <p:nvSpPr>
              <p:cNvPr id="158" name="Rounded Rectangle 157">
                <a:extLst>
                  <a:ext uri="{FF2B5EF4-FFF2-40B4-BE49-F238E27FC236}">
                    <a16:creationId xmlns:a16="http://schemas.microsoft.com/office/drawing/2014/main" id="{2EE81B0A-4AA6-96F8-8E23-54B775DF0429}"/>
                  </a:ext>
                </a:extLst>
              </p:cNvPr>
              <p:cNvSpPr/>
              <p:nvPr/>
            </p:nvSpPr>
            <p:spPr>
              <a:xfrm>
                <a:off x="8450809" y="1077956"/>
                <a:ext cx="1081523" cy="541640"/>
              </a:xfrm>
              <a:prstGeom prst="roundRect">
                <a:avLst>
                  <a:gd name="adj" fmla="val 15779"/>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9" name="TextBox 158">
                <a:extLst>
                  <a:ext uri="{FF2B5EF4-FFF2-40B4-BE49-F238E27FC236}">
                    <a16:creationId xmlns:a16="http://schemas.microsoft.com/office/drawing/2014/main" id="{C59E3163-2586-9C97-F48F-7FC148CB8CD0}"/>
                  </a:ext>
                </a:extLst>
              </p:cNvPr>
              <p:cNvSpPr txBox="1"/>
              <p:nvPr/>
            </p:nvSpPr>
            <p:spPr>
              <a:xfrm>
                <a:off x="8520544" y="1179499"/>
                <a:ext cx="9420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a:ea typeface="+mn-ea"/>
                    <a:cs typeface="+mn-cs"/>
                  </a:rPr>
                  <a:t>Type</a:t>
                </a:r>
              </a:p>
            </p:txBody>
          </p:sp>
        </p:grpSp>
        <p:grpSp>
          <p:nvGrpSpPr>
            <p:cNvPr id="209" name="Group 208">
              <a:extLst>
                <a:ext uri="{FF2B5EF4-FFF2-40B4-BE49-F238E27FC236}">
                  <a16:creationId xmlns:a16="http://schemas.microsoft.com/office/drawing/2014/main" id="{28B45665-EA12-2E9C-81C0-9856BB0AB643}"/>
                </a:ext>
              </a:extLst>
            </p:cNvPr>
            <p:cNvGrpSpPr/>
            <p:nvPr/>
          </p:nvGrpSpPr>
          <p:grpSpPr>
            <a:xfrm>
              <a:off x="8450809" y="1658712"/>
              <a:ext cx="1081523" cy="1021453"/>
              <a:chOff x="8450809" y="1658712"/>
              <a:chExt cx="1081523" cy="1021453"/>
            </a:xfrm>
          </p:grpSpPr>
          <p:sp>
            <p:nvSpPr>
              <p:cNvPr id="160" name="Rounded Rectangle 159">
                <a:extLst>
                  <a:ext uri="{FF2B5EF4-FFF2-40B4-BE49-F238E27FC236}">
                    <a16:creationId xmlns:a16="http://schemas.microsoft.com/office/drawing/2014/main" id="{F1C27753-0993-9A92-5CD8-E1DBF3CF85E7}"/>
                  </a:ext>
                </a:extLst>
              </p:cNvPr>
              <p:cNvSpPr/>
              <p:nvPr/>
            </p:nvSpPr>
            <p:spPr>
              <a:xfrm>
                <a:off x="8450809" y="1658712"/>
                <a:ext cx="1081523" cy="1021453"/>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1" name="TextBox 160">
                <a:extLst>
                  <a:ext uri="{FF2B5EF4-FFF2-40B4-BE49-F238E27FC236}">
                    <a16:creationId xmlns:a16="http://schemas.microsoft.com/office/drawing/2014/main" id="{DC716219-E394-018C-FDC6-7C695FC8D00F}"/>
                  </a:ext>
                </a:extLst>
              </p:cNvPr>
              <p:cNvSpPr txBox="1"/>
              <p:nvPr/>
            </p:nvSpPr>
            <p:spPr>
              <a:xfrm>
                <a:off x="8514460" y="1990511"/>
                <a:ext cx="954221" cy="3578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Cash</a:t>
                </a:r>
              </a:p>
            </p:txBody>
          </p:sp>
        </p:grpSp>
        <p:grpSp>
          <p:nvGrpSpPr>
            <p:cNvPr id="210" name="Group 209">
              <a:extLst>
                <a:ext uri="{FF2B5EF4-FFF2-40B4-BE49-F238E27FC236}">
                  <a16:creationId xmlns:a16="http://schemas.microsoft.com/office/drawing/2014/main" id="{AE863E9B-48D9-FC37-61A0-4C8741B324D2}"/>
                </a:ext>
              </a:extLst>
            </p:cNvPr>
            <p:cNvGrpSpPr/>
            <p:nvPr/>
          </p:nvGrpSpPr>
          <p:grpSpPr>
            <a:xfrm>
              <a:off x="8450809" y="2719281"/>
              <a:ext cx="1081523" cy="1003167"/>
              <a:chOff x="8450809" y="2719281"/>
              <a:chExt cx="1081523" cy="1003167"/>
            </a:xfrm>
          </p:grpSpPr>
          <p:sp>
            <p:nvSpPr>
              <p:cNvPr id="163" name="Rounded Rectangle 162">
                <a:extLst>
                  <a:ext uri="{FF2B5EF4-FFF2-40B4-BE49-F238E27FC236}">
                    <a16:creationId xmlns:a16="http://schemas.microsoft.com/office/drawing/2014/main" id="{5463D3CD-B263-6613-9291-58957DD19384}"/>
                  </a:ext>
                </a:extLst>
              </p:cNvPr>
              <p:cNvSpPr/>
              <p:nvPr/>
            </p:nvSpPr>
            <p:spPr>
              <a:xfrm>
                <a:off x="8450809" y="2719281"/>
                <a:ext cx="1081523" cy="1003167"/>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4" name="TextBox 163">
                <a:extLst>
                  <a:ext uri="{FF2B5EF4-FFF2-40B4-BE49-F238E27FC236}">
                    <a16:creationId xmlns:a16="http://schemas.microsoft.com/office/drawing/2014/main" id="{C43F9D32-0B3B-86BB-1BB2-467B37C968CA}"/>
                  </a:ext>
                </a:extLst>
              </p:cNvPr>
              <p:cNvSpPr txBox="1"/>
              <p:nvPr/>
            </p:nvSpPr>
            <p:spPr>
              <a:xfrm>
                <a:off x="8514460" y="3051587"/>
                <a:ext cx="9542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In kind</a:t>
                </a:r>
              </a:p>
            </p:txBody>
          </p:sp>
        </p:grpSp>
      </p:grpSp>
      <p:grpSp>
        <p:nvGrpSpPr>
          <p:cNvPr id="203" name="Group 202">
            <a:extLst>
              <a:ext uri="{FF2B5EF4-FFF2-40B4-BE49-F238E27FC236}">
                <a16:creationId xmlns:a16="http://schemas.microsoft.com/office/drawing/2014/main" id="{B5B90C52-C032-F33A-B7D8-DFCF922FF8EA}"/>
              </a:ext>
            </a:extLst>
          </p:cNvPr>
          <p:cNvGrpSpPr/>
          <p:nvPr/>
        </p:nvGrpSpPr>
        <p:grpSpPr>
          <a:xfrm>
            <a:off x="9566194" y="1264505"/>
            <a:ext cx="1244211" cy="2492674"/>
            <a:chOff x="9555618" y="1069715"/>
            <a:chExt cx="1244211" cy="2492674"/>
          </a:xfrm>
        </p:grpSpPr>
        <p:grpSp>
          <p:nvGrpSpPr>
            <p:cNvPr id="201" name="Group 200">
              <a:extLst>
                <a:ext uri="{FF2B5EF4-FFF2-40B4-BE49-F238E27FC236}">
                  <a16:creationId xmlns:a16="http://schemas.microsoft.com/office/drawing/2014/main" id="{52AAFFBF-084C-7D1C-5A4B-6EA4D20EC78E}"/>
                </a:ext>
              </a:extLst>
            </p:cNvPr>
            <p:cNvGrpSpPr/>
            <p:nvPr/>
          </p:nvGrpSpPr>
          <p:grpSpPr>
            <a:xfrm>
              <a:off x="9571956" y="1069715"/>
              <a:ext cx="1227873" cy="541640"/>
              <a:chOff x="9571956" y="1069715"/>
              <a:chExt cx="1227873" cy="541640"/>
            </a:xfrm>
          </p:grpSpPr>
          <p:sp>
            <p:nvSpPr>
              <p:cNvPr id="165" name="Rounded Rectangle 164">
                <a:extLst>
                  <a:ext uri="{FF2B5EF4-FFF2-40B4-BE49-F238E27FC236}">
                    <a16:creationId xmlns:a16="http://schemas.microsoft.com/office/drawing/2014/main" id="{A628D585-185B-0ED3-410A-EF65D777B5BB}"/>
                  </a:ext>
                </a:extLst>
              </p:cNvPr>
              <p:cNvSpPr/>
              <p:nvPr/>
            </p:nvSpPr>
            <p:spPr>
              <a:xfrm>
                <a:off x="9571956" y="1069715"/>
                <a:ext cx="1227873" cy="541640"/>
              </a:xfrm>
              <a:prstGeom prst="roundRect">
                <a:avLst>
                  <a:gd name="adj" fmla="val 1349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6" name="TextBox 165">
                <a:extLst>
                  <a:ext uri="{FF2B5EF4-FFF2-40B4-BE49-F238E27FC236}">
                    <a16:creationId xmlns:a16="http://schemas.microsoft.com/office/drawing/2014/main" id="{F66FB369-1E4A-D49B-6B44-3F100146FCF3}"/>
                  </a:ext>
                </a:extLst>
              </p:cNvPr>
              <p:cNvSpPr txBox="1"/>
              <p:nvPr/>
            </p:nvSpPr>
            <p:spPr>
              <a:xfrm>
                <a:off x="9600306" y="1171258"/>
                <a:ext cx="11548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a:ea typeface="+mn-ea"/>
                    <a:cs typeface="+mn-cs"/>
                  </a:rPr>
                  <a:t>Periodicity</a:t>
                </a:r>
              </a:p>
            </p:txBody>
          </p:sp>
        </p:grpSp>
        <p:grpSp>
          <p:nvGrpSpPr>
            <p:cNvPr id="202" name="Group 201">
              <a:extLst>
                <a:ext uri="{FF2B5EF4-FFF2-40B4-BE49-F238E27FC236}">
                  <a16:creationId xmlns:a16="http://schemas.microsoft.com/office/drawing/2014/main" id="{E73F6134-EE04-B485-89B3-F9E98C9126E2}"/>
                </a:ext>
              </a:extLst>
            </p:cNvPr>
            <p:cNvGrpSpPr/>
            <p:nvPr/>
          </p:nvGrpSpPr>
          <p:grpSpPr>
            <a:xfrm>
              <a:off x="9572246" y="1650472"/>
              <a:ext cx="1224196" cy="681635"/>
              <a:chOff x="9572246" y="1650472"/>
              <a:chExt cx="1224196" cy="681635"/>
            </a:xfrm>
          </p:grpSpPr>
          <p:sp>
            <p:nvSpPr>
              <p:cNvPr id="167" name="Rounded Rectangle 166">
                <a:extLst>
                  <a:ext uri="{FF2B5EF4-FFF2-40B4-BE49-F238E27FC236}">
                    <a16:creationId xmlns:a16="http://schemas.microsoft.com/office/drawing/2014/main" id="{6D8C1133-D808-2CCA-48C5-BB5015C6CC7C}"/>
                  </a:ext>
                </a:extLst>
              </p:cNvPr>
              <p:cNvSpPr/>
              <p:nvPr/>
            </p:nvSpPr>
            <p:spPr>
              <a:xfrm>
                <a:off x="9572246" y="1650472"/>
                <a:ext cx="1224196" cy="681635"/>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8" name="TextBox 167">
                <a:extLst>
                  <a:ext uri="{FF2B5EF4-FFF2-40B4-BE49-F238E27FC236}">
                    <a16:creationId xmlns:a16="http://schemas.microsoft.com/office/drawing/2014/main" id="{7D9918D2-ED20-D64B-6936-F5F48B595BCF}"/>
                  </a:ext>
                </a:extLst>
              </p:cNvPr>
              <p:cNvSpPr txBox="1"/>
              <p:nvPr/>
            </p:nvSpPr>
            <p:spPr>
              <a:xfrm>
                <a:off x="9592023" y="1788198"/>
                <a:ext cx="11249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Periodic</a:t>
                </a:r>
              </a:p>
            </p:txBody>
          </p:sp>
        </p:grpSp>
        <p:grpSp>
          <p:nvGrpSpPr>
            <p:cNvPr id="200" name="Group 199">
              <a:extLst>
                <a:ext uri="{FF2B5EF4-FFF2-40B4-BE49-F238E27FC236}">
                  <a16:creationId xmlns:a16="http://schemas.microsoft.com/office/drawing/2014/main" id="{B6E95016-2765-E5F9-1045-8164CEBF612D}"/>
                </a:ext>
              </a:extLst>
            </p:cNvPr>
            <p:cNvGrpSpPr/>
            <p:nvPr/>
          </p:nvGrpSpPr>
          <p:grpSpPr>
            <a:xfrm>
              <a:off x="9555618" y="2366653"/>
              <a:ext cx="1240823" cy="650131"/>
              <a:chOff x="9555618" y="2366653"/>
              <a:chExt cx="1240823" cy="650131"/>
            </a:xfrm>
          </p:grpSpPr>
          <p:sp>
            <p:nvSpPr>
              <p:cNvPr id="169" name="Rounded Rectangle 168">
                <a:extLst>
                  <a:ext uri="{FF2B5EF4-FFF2-40B4-BE49-F238E27FC236}">
                    <a16:creationId xmlns:a16="http://schemas.microsoft.com/office/drawing/2014/main" id="{A24421BB-0D2B-44CB-4424-39B533A33AC1}"/>
                  </a:ext>
                </a:extLst>
              </p:cNvPr>
              <p:cNvSpPr/>
              <p:nvPr/>
            </p:nvSpPr>
            <p:spPr>
              <a:xfrm>
                <a:off x="9572246" y="2366653"/>
                <a:ext cx="1224195" cy="650131"/>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0" name="TextBox 169">
                <a:extLst>
                  <a:ext uri="{FF2B5EF4-FFF2-40B4-BE49-F238E27FC236}">
                    <a16:creationId xmlns:a16="http://schemas.microsoft.com/office/drawing/2014/main" id="{BC681F4B-B5F6-0291-50C9-6B4B10EFEF56}"/>
                  </a:ext>
                </a:extLst>
              </p:cNvPr>
              <p:cNvSpPr txBox="1"/>
              <p:nvPr/>
            </p:nvSpPr>
            <p:spPr>
              <a:xfrm>
                <a:off x="9555618" y="2505169"/>
                <a:ext cx="12359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Lump-sum</a:t>
                </a:r>
              </a:p>
            </p:txBody>
          </p:sp>
        </p:grpSp>
        <p:sp>
          <p:nvSpPr>
            <p:cNvPr id="180" name="TextBox 179">
              <a:extLst>
                <a:ext uri="{FF2B5EF4-FFF2-40B4-BE49-F238E27FC236}">
                  <a16:creationId xmlns:a16="http://schemas.microsoft.com/office/drawing/2014/main" id="{08BA148B-0C64-6E7B-66B7-533E64648C6A}"/>
                </a:ext>
              </a:extLst>
            </p:cNvPr>
            <p:cNvSpPr txBox="1"/>
            <p:nvPr/>
          </p:nvSpPr>
          <p:spPr>
            <a:xfrm>
              <a:off x="9672877" y="3223835"/>
              <a:ext cx="9682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A3C4B"/>
                </a:solidFill>
                <a:effectLst/>
                <a:uLnTx/>
                <a:uFillTx/>
                <a:latin typeface="Arial" panose="020B0604020202020204"/>
                <a:ea typeface="+mn-ea"/>
                <a:cs typeface="+mn-cs"/>
              </a:endParaRPr>
            </a:p>
          </p:txBody>
        </p:sp>
      </p:grpSp>
      <p:grpSp>
        <p:nvGrpSpPr>
          <p:cNvPr id="208" name="Group 207">
            <a:extLst>
              <a:ext uri="{FF2B5EF4-FFF2-40B4-BE49-F238E27FC236}">
                <a16:creationId xmlns:a16="http://schemas.microsoft.com/office/drawing/2014/main" id="{4F8891DE-62FC-4492-05ED-BD2D9F96D1C1}"/>
              </a:ext>
            </a:extLst>
          </p:cNvPr>
          <p:cNvGrpSpPr/>
          <p:nvPr/>
        </p:nvGrpSpPr>
        <p:grpSpPr>
          <a:xfrm>
            <a:off x="10843078" y="1268621"/>
            <a:ext cx="1244941" cy="2634413"/>
            <a:chOff x="10840022" y="1073831"/>
            <a:chExt cx="1244941" cy="2634413"/>
          </a:xfrm>
        </p:grpSpPr>
        <p:grpSp>
          <p:nvGrpSpPr>
            <p:cNvPr id="207" name="Group 206">
              <a:extLst>
                <a:ext uri="{FF2B5EF4-FFF2-40B4-BE49-F238E27FC236}">
                  <a16:creationId xmlns:a16="http://schemas.microsoft.com/office/drawing/2014/main" id="{6A47AD92-507B-9AD8-3724-496D160527A0}"/>
                </a:ext>
              </a:extLst>
            </p:cNvPr>
            <p:cNvGrpSpPr/>
            <p:nvPr/>
          </p:nvGrpSpPr>
          <p:grpSpPr>
            <a:xfrm>
              <a:off x="10843920" y="1073831"/>
              <a:ext cx="1236927" cy="541640"/>
              <a:chOff x="10843920" y="1073831"/>
              <a:chExt cx="1236927" cy="541640"/>
            </a:xfrm>
          </p:grpSpPr>
          <p:sp>
            <p:nvSpPr>
              <p:cNvPr id="171" name="Rounded Rectangle 170">
                <a:extLst>
                  <a:ext uri="{FF2B5EF4-FFF2-40B4-BE49-F238E27FC236}">
                    <a16:creationId xmlns:a16="http://schemas.microsoft.com/office/drawing/2014/main" id="{2B0F3868-1B0B-8E98-7B76-3F97B486DCBC}"/>
                  </a:ext>
                </a:extLst>
              </p:cNvPr>
              <p:cNvSpPr/>
              <p:nvPr/>
            </p:nvSpPr>
            <p:spPr>
              <a:xfrm>
                <a:off x="10843920" y="1073831"/>
                <a:ext cx="1236927" cy="541640"/>
              </a:xfrm>
              <a:prstGeom prst="roundRect">
                <a:avLst>
                  <a:gd name="adj" fmla="val 1806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2" name="TextBox 171">
                <a:extLst>
                  <a:ext uri="{FF2B5EF4-FFF2-40B4-BE49-F238E27FC236}">
                    <a16:creationId xmlns:a16="http://schemas.microsoft.com/office/drawing/2014/main" id="{94303A24-B7FD-C975-F3A1-D869A14EFF8D}"/>
                  </a:ext>
                </a:extLst>
              </p:cNvPr>
              <p:cNvSpPr txBox="1"/>
              <p:nvPr/>
            </p:nvSpPr>
            <p:spPr>
              <a:xfrm>
                <a:off x="10962668" y="1175374"/>
                <a:ext cx="9994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a:ea typeface="+mn-ea"/>
                    <a:cs typeface="+mn-cs"/>
                  </a:rPr>
                  <a:t>Eligibility</a:t>
                </a:r>
              </a:p>
            </p:txBody>
          </p:sp>
        </p:grpSp>
        <p:grpSp>
          <p:nvGrpSpPr>
            <p:cNvPr id="204" name="Group 203">
              <a:extLst>
                <a:ext uri="{FF2B5EF4-FFF2-40B4-BE49-F238E27FC236}">
                  <a16:creationId xmlns:a16="http://schemas.microsoft.com/office/drawing/2014/main" id="{CDBB6CB2-76EF-911B-B5DD-EEA98E663E40}"/>
                </a:ext>
              </a:extLst>
            </p:cNvPr>
            <p:cNvGrpSpPr/>
            <p:nvPr/>
          </p:nvGrpSpPr>
          <p:grpSpPr>
            <a:xfrm>
              <a:off x="10840022" y="1654588"/>
              <a:ext cx="1240825" cy="684675"/>
              <a:chOff x="10840022" y="1654588"/>
              <a:chExt cx="1240825" cy="684675"/>
            </a:xfrm>
          </p:grpSpPr>
          <p:sp>
            <p:nvSpPr>
              <p:cNvPr id="173" name="Rounded Rectangle 172">
                <a:extLst>
                  <a:ext uri="{FF2B5EF4-FFF2-40B4-BE49-F238E27FC236}">
                    <a16:creationId xmlns:a16="http://schemas.microsoft.com/office/drawing/2014/main" id="{BDC692F6-6669-5564-FD20-A848CEC0D006}"/>
                  </a:ext>
                </a:extLst>
              </p:cNvPr>
              <p:cNvSpPr/>
              <p:nvPr/>
            </p:nvSpPr>
            <p:spPr>
              <a:xfrm>
                <a:off x="10840022" y="1654588"/>
                <a:ext cx="1240825" cy="684675"/>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4" name="TextBox 173">
                <a:extLst>
                  <a:ext uri="{FF2B5EF4-FFF2-40B4-BE49-F238E27FC236}">
                    <a16:creationId xmlns:a16="http://schemas.microsoft.com/office/drawing/2014/main" id="{1AADFC34-BACE-8E7E-F9B3-A83A73F7969C}"/>
                  </a:ext>
                </a:extLst>
              </p:cNvPr>
              <p:cNvSpPr txBox="1"/>
              <p:nvPr/>
            </p:nvSpPr>
            <p:spPr>
              <a:xfrm>
                <a:off x="10983324" y="1704538"/>
                <a:ext cx="9542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Means-tested</a:t>
                </a:r>
              </a:p>
            </p:txBody>
          </p:sp>
        </p:grpSp>
        <p:grpSp>
          <p:nvGrpSpPr>
            <p:cNvPr id="205" name="Group 204">
              <a:extLst>
                <a:ext uri="{FF2B5EF4-FFF2-40B4-BE49-F238E27FC236}">
                  <a16:creationId xmlns:a16="http://schemas.microsoft.com/office/drawing/2014/main" id="{A0B6B764-2B91-EC3B-F100-7A030296E106}"/>
                </a:ext>
              </a:extLst>
            </p:cNvPr>
            <p:cNvGrpSpPr/>
            <p:nvPr/>
          </p:nvGrpSpPr>
          <p:grpSpPr>
            <a:xfrm>
              <a:off x="10842080" y="2383628"/>
              <a:ext cx="1240825" cy="633156"/>
              <a:chOff x="10842080" y="2383628"/>
              <a:chExt cx="1240825" cy="633156"/>
            </a:xfrm>
          </p:grpSpPr>
          <p:sp>
            <p:nvSpPr>
              <p:cNvPr id="175" name="Rounded Rectangle 174">
                <a:extLst>
                  <a:ext uri="{FF2B5EF4-FFF2-40B4-BE49-F238E27FC236}">
                    <a16:creationId xmlns:a16="http://schemas.microsoft.com/office/drawing/2014/main" id="{130FBBD8-B358-0ED9-AD43-0718CFE39982}"/>
                  </a:ext>
                </a:extLst>
              </p:cNvPr>
              <p:cNvSpPr/>
              <p:nvPr/>
            </p:nvSpPr>
            <p:spPr>
              <a:xfrm>
                <a:off x="10842080" y="2383628"/>
                <a:ext cx="1240825" cy="633156"/>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6" name="TextBox 175">
                <a:extLst>
                  <a:ext uri="{FF2B5EF4-FFF2-40B4-BE49-F238E27FC236}">
                    <a16:creationId xmlns:a16="http://schemas.microsoft.com/office/drawing/2014/main" id="{2344A00A-97F2-BD38-E3B1-6FB178A5396D}"/>
                  </a:ext>
                </a:extLst>
              </p:cNvPr>
              <p:cNvSpPr txBox="1"/>
              <p:nvPr/>
            </p:nvSpPr>
            <p:spPr>
              <a:xfrm>
                <a:off x="10887492" y="2530929"/>
                <a:ext cx="115000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Universal</a:t>
                </a:r>
              </a:p>
            </p:txBody>
          </p:sp>
        </p:grpSp>
        <p:grpSp>
          <p:nvGrpSpPr>
            <p:cNvPr id="206" name="Group 205">
              <a:extLst>
                <a:ext uri="{FF2B5EF4-FFF2-40B4-BE49-F238E27FC236}">
                  <a16:creationId xmlns:a16="http://schemas.microsoft.com/office/drawing/2014/main" id="{658741EC-49E0-D355-0B20-1BBA16B140C3}"/>
                </a:ext>
              </a:extLst>
            </p:cNvPr>
            <p:cNvGrpSpPr/>
            <p:nvPr/>
          </p:nvGrpSpPr>
          <p:grpSpPr>
            <a:xfrm>
              <a:off x="10844138" y="3071906"/>
              <a:ext cx="1240825" cy="636338"/>
              <a:chOff x="10844138" y="3071906"/>
              <a:chExt cx="1240825" cy="636338"/>
            </a:xfrm>
          </p:grpSpPr>
          <p:sp>
            <p:nvSpPr>
              <p:cNvPr id="181" name="Rounded Rectangle 180">
                <a:extLst>
                  <a:ext uri="{FF2B5EF4-FFF2-40B4-BE49-F238E27FC236}">
                    <a16:creationId xmlns:a16="http://schemas.microsoft.com/office/drawing/2014/main" id="{77AEA11E-CEAE-3CCB-72FA-A234A04CC013}"/>
                  </a:ext>
                </a:extLst>
              </p:cNvPr>
              <p:cNvSpPr/>
              <p:nvPr/>
            </p:nvSpPr>
            <p:spPr>
              <a:xfrm>
                <a:off x="10844138" y="3071906"/>
                <a:ext cx="1240825" cy="636338"/>
              </a:xfrm>
              <a:prstGeom prst="roundRect">
                <a:avLst>
                  <a:gd name="adj" fmla="val 348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2" name="TextBox 181">
                <a:extLst>
                  <a:ext uri="{FF2B5EF4-FFF2-40B4-BE49-F238E27FC236}">
                    <a16:creationId xmlns:a16="http://schemas.microsoft.com/office/drawing/2014/main" id="{F8686412-2B21-3E48-B767-EB485588C0A5}"/>
                  </a:ext>
                </a:extLst>
              </p:cNvPr>
              <p:cNvSpPr txBox="1"/>
              <p:nvPr/>
            </p:nvSpPr>
            <p:spPr>
              <a:xfrm>
                <a:off x="10889550" y="3113076"/>
                <a:ext cx="115000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A3C4B"/>
                    </a:solidFill>
                    <a:effectLst/>
                    <a:uLnTx/>
                    <a:uFillTx/>
                    <a:latin typeface="Arial" panose="020B0604020202020204"/>
                    <a:ea typeface="+mn-ea"/>
                    <a:cs typeface="+mn-cs"/>
                  </a:rPr>
                  <a:t>Universal </a:t>
                </a: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 </a:t>
                </a:r>
                <a:r>
                  <a:rPr kumimoji="0" lang="en-GB" sz="1400" b="1" i="0" u="none" strike="noStrike" kern="1200" cap="none" spc="0" normalizeH="0" baseline="0" noProof="0">
                    <a:ln>
                      <a:noFill/>
                    </a:ln>
                    <a:solidFill>
                      <a:srgbClr val="FA3C4B"/>
                    </a:solidFill>
                    <a:effectLst/>
                    <a:uLnTx/>
                    <a:uFillTx/>
                    <a:latin typeface="Arial" panose="020B0604020202020204"/>
                    <a:ea typeface="+mn-ea"/>
                    <a:cs typeface="+mn-cs"/>
                  </a:rPr>
                  <a:t>categorical</a:t>
                </a:r>
              </a:p>
            </p:txBody>
          </p:sp>
        </p:grpSp>
      </p:grpSp>
      <p:cxnSp>
        <p:nvCxnSpPr>
          <p:cNvPr id="186" name="Straight Connector 185">
            <a:extLst>
              <a:ext uri="{FF2B5EF4-FFF2-40B4-BE49-F238E27FC236}">
                <a16:creationId xmlns:a16="http://schemas.microsoft.com/office/drawing/2014/main" id="{5802FFF7-6D0A-002A-BC44-A12F3725E18F}"/>
              </a:ext>
            </a:extLst>
          </p:cNvPr>
          <p:cNvCxnSpPr>
            <a:cxnSpLocks/>
          </p:cNvCxnSpPr>
          <p:nvPr/>
        </p:nvCxnSpPr>
        <p:spPr>
          <a:xfrm>
            <a:off x="6284111" y="899581"/>
            <a:ext cx="0" cy="5664519"/>
          </a:xfrm>
          <a:prstGeom prst="line">
            <a:avLst/>
          </a:prstGeom>
          <a:ln w="28575">
            <a:gradFill flip="none" rotWithShape="1">
              <a:gsLst>
                <a:gs pos="0">
                  <a:schemeClr val="accent1">
                    <a:alpha val="65000"/>
                  </a:schemeClr>
                </a:gs>
                <a:gs pos="100000">
                  <a:schemeClr val="accent2"/>
                </a:gs>
              </a:gsLst>
              <a:lin ang="0" scaled="1"/>
              <a:tileRect/>
            </a:gradFill>
            <a:prstDash val="dash"/>
          </a:ln>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C34F1A96-DFE3-9BB1-6029-1B91B40C37D7}"/>
              </a:ext>
            </a:extLst>
          </p:cNvPr>
          <p:cNvSpPr/>
          <p:nvPr/>
        </p:nvSpPr>
        <p:spPr>
          <a:xfrm>
            <a:off x="271849" y="432000"/>
            <a:ext cx="2804983" cy="840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0" name="TextBox 189">
            <a:extLst>
              <a:ext uri="{FF2B5EF4-FFF2-40B4-BE49-F238E27FC236}">
                <a16:creationId xmlns:a16="http://schemas.microsoft.com/office/drawing/2014/main" id="{9C5D3770-2429-3387-5C88-01805F9DF9E0}"/>
              </a:ext>
            </a:extLst>
          </p:cNvPr>
          <p:cNvSpPr txBox="1"/>
          <p:nvPr/>
        </p:nvSpPr>
        <p:spPr>
          <a:xfrm>
            <a:off x="6444708" y="917748"/>
            <a:ext cx="185018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A3C4B"/>
                </a:solidFill>
                <a:effectLst/>
                <a:uLnTx/>
                <a:uFillTx/>
                <a:latin typeface="Arial" panose="020B0604020202020204"/>
                <a:ea typeface="+mn-ea"/>
                <a:cs typeface="+mn-cs"/>
              </a:rPr>
              <a:t>Benefits features</a:t>
            </a:r>
          </a:p>
        </p:txBody>
      </p:sp>
      <p:sp>
        <p:nvSpPr>
          <p:cNvPr id="191" name="TextBox 190">
            <a:extLst>
              <a:ext uri="{FF2B5EF4-FFF2-40B4-BE49-F238E27FC236}">
                <a16:creationId xmlns:a16="http://schemas.microsoft.com/office/drawing/2014/main" id="{61C4BB08-C998-CC1C-288F-085B388B18A5}"/>
              </a:ext>
            </a:extLst>
          </p:cNvPr>
          <p:cNvSpPr txBox="1"/>
          <p:nvPr/>
        </p:nvSpPr>
        <p:spPr>
          <a:xfrm>
            <a:off x="163226" y="1054353"/>
            <a:ext cx="23952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2DBE"/>
                </a:solidFill>
                <a:effectLst/>
                <a:uLnTx/>
                <a:uFillTx/>
                <a:latin typeface="Arial" panose="020B0604020202020204"/>
                <a:ea typeface="+mn-ea"/>
                <a:cs typeface="+mn-cs"/>
              </a:rPr>
              <a:t>Schemes/Programmes</a:t>
            </a:r>
          </a:p>
        </p:txBody>
      </p:sp>
      <p:pic>
        <p:nvPicPr>
          <p:cNvPr id="193" name="Graphic 192" descr="Arrow: Slight curve with solid fill">
            <a:extLst>
              <a:ext uri="{FF2B5EF4-FFF2-40B4-BE49-F238E27FC236}">
                <a16:creationId xmlns:a16="http://schemas.microsoft.com/office/drawing/2014/main" id="{6D9CAD95-615C-F3CF-5D78-CAB20BF95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7531" y="6077822"/>
            <a:ext cx="914400" cy="914400"/>
          </a:xfrm>
          <a:prstGeom prst="rect">
            <a:avLst/>
          </a:prstGeom>
        </p:spPr>
      </p:pic>
      <p:pic>
        <p:nvPicPr>
          <p:cNvPr id="212" name="Graphic 211" descr="Arrow: Slight curve with solid fill">
            <a:extLst>
              <a:ext uri="{FF2B5EF4-FFF2-40B4-BE49-F238E27FC236}">
                <a16:creationId xmlns:a16="http://schemas.microsoft.com/office/drawing/2014/main" id="{DDCE6517-9B10-3DF6-2696-C7F1B69882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9222" y="5959752"/>
            <a:ext cx="914400" cy="914400"/>
          </a:xfrm>
          <a:prstGeom prst="rect">
            <a:avLst/>
          </a:prstGeom>
        </p:spPr>
      </p:pic>
      <p:sp>
        <p:nvSpPr>
          <p:cNvPr id="213" name="Rounded Rectangle 212">
            <a:extLst>
              <a:ext uri="{FF2B5EF4-FFF2-40B4-BE49-F238E27FC236}">
                <a16:creationId xmlns:a16="http://schemas.microsoft.com/office/drawing/2014/main" id="{501F5E98-379C-CBC3-9960-30EFB4399950}"/>
              </a:ext>
            </a:extLst>
          </p:cNvPr>
          <p:cNvSpPr/>
          <p:nvPr/>
        </p:nvSpPr>
        <p:spPr>
          <a:xfrm>
            <a:off x="8835865" y="4410941"/>
            <a:ext cx="3070729" cy="436661"/>
          </a:xfrm>
          <a:prstGeom prst="roundRect">
            <a:avLst>
              <a:gd name="adj" fmla="val 11216"/>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4" name="TextBox 213">
            <a:extLst>
              <a:ext uri="{FF2B5EF4-FFF2-40B4-BE49-F238E27FC236}">
                <a16:creationId xmlns:a16="http://schemas.microsoft.com/office/drawing/2014/main" id="{F8ECF90C-88E5-DF3B-9FDC-EC238E143B9F}"/>
              </a:ext>
            </a:extLst>
          </p:cNvPr>
          <p:cNvSpPr txBox="1"/>
          <p:nvPr/>
        </p:nvSpPr>
        <p:spPr>
          <a:xfrm>
            <a:off x="9664619" y="4459994"/>
            <a:ext cx="14132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a:ea typeface="+mn-ea"/>
                <a:cs typeface="+mn-cs"/>
              </a:rPr>
              <a:t>Other criteria</a:t>
            </a:r>
          </a:p>
        </p:txBody>
      </p:sp>
      <p:sp>
        <p:nvSpPr>
          <p:cNvPr id="215" name="Rounded Rectangle 214">
            <a:extLst>
              <a:ext uri="{FF2B5EF4-FFF2-40B4-BE49-F238E27FC236}">
                <a16:creationId xmlns:a16="http://schemas.microsoft.com/office/drawing/2014/main" id="{B93A9403-F62D-7050-2283-21DD75F4BD95}"/>
              </a:ext>
            </a:extLst>
          </p:cNvPr>
          <p:cNvSpPr/>
          <p:nvPr/>
        </p:nvSpPr>
        <p:spPr>
          <a:xfrm>
            <a:off x="8844059" y="4427707"/>
            <a:ext cx="3062535" cy="1534006"/>
          </a:xfrm>
          <a:prstGeom prst="roundRect">
            <a:avLst>
              <a:gd name="adj" fmla="val 11216"/>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8" name="TextBox 217">
            <a:extLst>
              <a:ext uri="{FF2B5EF4-FFF2-40B4-BE49-F238E27FC236}">
                <a16:creationId xmlns:a16="http://schemas.microsoft.com/office/drawing/2014/main" id="{731B692B-8547-2218-FD48-B938C4F62B29}"/>
              </a:ext>
            </a:extLst>
          </p:cNvPr>
          <p:cNvSpPr txBox="1"/>
          <p:nvPr/>
        </p:nvSpPr>
        <p:spPr>
          <a:xfrm>
            <a:off x="9019025" y="5055799"/>
            <a:ext cx="2712602" cy="73866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Mandatory X Voluntary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Main benefit X Supplements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Conditional X Unconditional</a:t>
            </a:r>
          </a:p>
        </p:txBody>
      </p:sp>
      <p:sp>
        <p:nvSpPr>
          <p:cNvPr id="6" name="Title 1">
            <a:extLst>
              <a:ext uri="{FF2B5EF4-FFF2-40B4-BE49-F238E27FC236}">
                <a16:creationId xmlns:a16="http://schemas.microsoft.com/office/drawing/2014/main" id="{E7A014FE-FC9A-5348-8E28-F31D743A2783}"/>
              </a:ext>
            </a:extLst>
          </p:cNvPr>
          <p:cNvSpPr txBox="1">
            <a:spLocks/>
          </p:cNvSpPr>
          <p:nvPr/>
        </p:nvSpPr>
        <p:spPr>
          <a:xfrm>
            <a:off x="150452" y="166161"/>
            <a:ext cx="10501217" cy="720080"/>
          </a:xfrm>
          <a:prstGeom prst="rect">
            <a:avLst/>
          </a:prstGeom>
        </p:spPr>
        <p:txBody>
          <a:bodyPr/>
          <a:lstStyle>
            <a:lvl1pPr algn="l" rtl="0" fontAlgn="base">
              <a:spcBef>
                <a:spcPct val="0"/>
              </a:spcBef>
              <a:spcAft>
                <a:spcPct val="0"/>
              </a:spcAft>
              <a:defRPr sz="3600" b="1">
                <a:solidFill>
                  <a:srgbClr val="154F98"/>
                </a:solidFill>
                <a:latin typeface="Arial Narrow" panose="020B0606020202030204" pitchFamily="34" charset="0"/>
                <a:ea typeface="+mj-ea"/>
                <a:cs typeface="Arial" pitchFamily="34" charset="0"/>
              </a:defRPr>
            </a:lvl1pPr>
            <a:lvl2pPr algn="l" rtl="0" fontAlgn="base">
              <a:spcBef>
                <a:spcPct val="0"/>
              </a:spcBef>
              <a:spcAft>
                <a:spcPct val="0"/>
              </a:spcAft>
              <a:defRPr sz="3600">
                <a:solidFill>
                  <a:srgbClr val="F2650E"/>
                </a:solidFill>
                <a:latin typeface="Verdana" charset="0"/>
                <a:ea typeface="Arial Unicode MS" charset="0"/>
                <a:cs typeface="Arial Unicode MS" charset="0"/>
              </a:defRPr>
            </a:lvl2pPr>
            <a:lvl3pPr algn="l" rtl="0" fontAlgn="base">
              <a:spcBef>
                <a:spcPct val="0"/>
              </a:spcBef>
              <a:spcAft>
                <a:spcPct val="0"/>
              </a:spcAft>
              <a:defRPr sz="3600">
                <a:solidFill>
                  <a:srgbClr val="F2650E"/>
                </a:solidFill>
                <a:latin typeface="Verdana" charset="0"/>
                <a:ea typeface="Arial Unicode MS" charset="0"/>
                <a:cs typeface="Arial Unicode MS" charset="0"/>
              </a:defRPr>
            </a:lvl3pPr>
            <a:lvl4pPr algn="l" rtl="0" fontAlgn="base">
              <a:spcBef>
                <a:spcPct val="0"/>
              </a:spcBef>
              <a:spcAft>
                <a:spcPct val="0"/>
              </a:spcAft>
              <a:defRPr sz="3600">
                <a:solidFill>
                  <a:srgbClr val="F2650E"/>
                </a:solidFill>
                <a:latin typeface="Verdana" charset="0"/>
                <a:ea typeface="Arial Unicode MS" charset="0"/>
                <a:cs typeface="Arial Unicode MS" charset="0"/>
              </a:defRPr>
            </a:lvl4pPr>
            <a:lvl5pPr algn="l" rtl="0" fontAlgn="base">
              <a:spcBef>
                <a:spcPct val="0"/>
              </a:spcBef>
              <a:spcAft>
                <a:spcPct val="0"/>
              </a:spcAft>
              <a:defRPr sz="3600">
                <a:solidFill>
                  <a:srgbClr val="F2650E"/>
                </a:solidFill>
                <a:latin typeface="Verdana" charset="0"/>
                <a:ea typeface="Arial Unicode MS" charset="0"/>
                <a:cs typeface="Arial Unicode MS" charset="0"/>
              </a:defRPr>
            </a:lvl5pPr>
            <a:lvl6pPr marL="457200" algn="l" rtl="0" fontAlgn="base">
              <a:spcBef>
                <a:spcPct val="0"/>
              </a:spcBef>
              <a:spcAft>
                <a:spcPct val="0"/>
              </a:spcAft>
              <a:defRPr sz="3600">
                <a:solidFill>
                  <a:srgbClr val="F2650E"/>
                </a:solidFill>
                <a:latin typeface="Verdana" charset="0"/>
                <a:ea typeface="Arial Unicode MS" charset="0"/>
                <a:cs typeface="Arial Unicode MS" charset="0"/>
              </a:defRPr>
            </a:lvl6pPr>
            <a:lvl7pPr marL="914400" algn="l" rtl="0" fontAlgn="base">
              <a:spcBef>
                <a:spcPct val="0"/>
              </a:spcBef>
              <a:spcAft>
                <a:spcPct val="0"/>
              </a:spcAft>
              <a:defRPr sz="3600">
                <a:solidFill>
                  <a:srgbClr val="F2650E"/>
                </a:solidFill>
                <a:latin typeface="Verdana" charset="0"/>
                <a:ea typeface="Arial Unicode MS" charset="0"/>
                <a:cs typeface="Arial Unicode MS" charset="0"/>
              </a:defRPr>
            </a:lvl7pPr>
            <a:lvl8pPr marL="1371600" algn="l" rtl="0" fontAlgn="base">
              <a:spcBef>
                <a:spcPct val="0"/>
              </a:spcBef>
              <a:spcAft>
                <a:spcPct val="0"/>
              </a:spcAft>
              <a:defRPr sz="3600">
                <a:solidFill>
                  <a:srgbClr val="F2650E"/>
                </a:solidFill>
                <a:latin typeface="Verdana" charset="0"/>
                <a:ea typeface="Arial Unicode MS" charset="0"/>
                <a:cs typeface="Arial Unicode MS" charset="0"/>
              </a:defRPr>
            </a:lvl8pPr>
            <a:lvl9pPr marL="1828800" algn="l" rtl="0" fontAlgn="base">
              <a:spcBef>
                <a:spcPct val="0"/>
              </a:spcBef>
              <a:spcAft>
                <a:spcPct val="0"/>
              </a:spcAft>
              <a:defRPr sz="3600">
                <a:solidFill>
                  <a:srgbClr val="F2650E"/>
                </a:solidFill>
                <a:latin typeface="Verdana" charset="0"/>
                <a:ea typeface="Arial Unicode MS" charset="0"/>
                <a:cs typeface="Arial Unicode MS"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a:ln>
                  <a:noFill/>
                </a:ln>
                <a:solidFill>
                  <a:srgbClr val="154F98"/>
                </a:solidFill>
                <a:effectLst/>
                <a:uLnTx/>
                <a:uFillTx/>
                <a:latin typeface="Arial Narrow" panose="020B0606020202030204" pitchFamily="34" charset="0"/>
                <a:cs typeface="Arial" pitchFamily="34" charset="0"/>
              </a:rPr>
              <a:t>Processes: Categorization of schemes and benefits</a:t>
            </a:r>
          </a:p>
        </p:txBody>
      </p:sp>
      <p:sp>
        <p:nvSpPr>
          <p:cNvPr id="10" name="Rectangle 9">
            <a:extLst>
              <a:ext uri="{FF2B5EF4-FFF2-40B4-BE49-F238E27FC236}">
                <a16:creationId xmlns:a16="http://schemas.microsoft.com/office/drawing/2014/main" id="{C17E6781-1701-4FF2-3490-D38FE88CE752}"/>
              </a:ext>
            </a:extLst>
          </p:cNvPr>
          <p:cNvSpPr/>
          <p:nvPr/>
        </p:nvSpPr>
        <p:spPr>
          <a:xfrm>
            <a:off x="205366" y="1895889"/>
            <a:ext cx="282474" cy="329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81098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2852936"/>
            <a:ext cx="9631916" cy="681038"/>
          </a:xfrm>
        </p:spPr>
        <p:txBody>
          <a:bodyPr/>
          <a:lstStyle/>
          <a:p>
            <a:r>
              <a:rPr lang="en-GB" sz="4000" dirty="0"/>
              <a:t>WORLD CAFÉ </a:t>
            </a:r>
            <a:endParaRPr lang="en-GB" dirty="0"/>
          </a:p>
        </p:txBody>
      </p:sp>
    </p:spTree>
    <p:custDataLst>
      <p:tags r:id="rId1"/>
    </p:custDataLst>
    <p:extLst>
      <p:ext uri="{BB962C8B-B14F-4D97-AF65-F5344CB8AC3E}">
        <p14:creationId xmlns:p14="http://schemas.microsoft.com/office/powerpoint/2010/main" val="1752928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Café </a:t>
            </a:r>
            <a:endParaRPr lang="en-GB" dirty="0"/>
          </a:p>
        </p:txBody>
      </p:sp>
      <p:sp>
        <p:nvSpPr>
          <p:cNvPr id="3" name="Content Placeholder 2"/>
          <p:cNvSpPr>
            <a:spLocks noGrp="1"/>
          </p:cNvSpPr>
          <p:nvPr>
            <p:ph sz="quarter" idx="13"/>
          </p:nvPr>
        </p:nvSpPr>
        <p:spPr/>
        <p:txBody>
          <a:bodyPr/>
          <a:lstStyle/>
          <a:p>
            <a:r>
              <a:rPr lang="en-US" dirty="0"/>
              <a:t>Find your group using the </a:t>
            </a:r>
            <a:r>
              <a:rPr lang="en-US" dirty="0" err="1"/>
              <a:t>colour</a:t>
            </a:r>
            <a:r>
              <a:rPr lang="en-US" dirty="0"/>
              <a:t> code on the sweets you have received:</a:t>
            </a:r>
          </a:p>
          <a:p>
            <a:endParaRPr lang="en-US" dirty="0"/>
          </a:p>
          <a:p>
            <a:r>
              <a:rPr lang="en-US" dirty="0"/>
              <a:t>Join your group:</a:t>
            </a:r>
          </a:p>
          <a:p>
            <a:pPr lvl="1"/>
            <a:r>
              <a:rPr lang="en-GB" b="1" dirty="0">
                <a:solidFill>
                  <a:srgbClr val="FF0000"/>
                </a:solidFill>
              </a:rPr>
              <a:t>RED</a:t>
            </a:r>
            <a:r>
              <a:rPr lang="en-GB" dirty="0"/>
              <a:t>: discuss the key challenges in data collection process in your country </a:t>
            </a:r>
          </a:p>
          <a:p>
            <a:pPr lvl="1"/>
            <a:r>
              <a:rPr lang="en-GB" b="1" dirty="0">
                <a:solidFill>
                  <a:schemeClr val="accent6"/>
                </a:solidFill>
              </a:rPr>
              <a:t>BLUE</a:t>
            </a:r>
            <a:r>
              <a:rPr lang="en-GB" dirty="0"/>
              <a:t>: share the opportunities you see for your country to strengthen the national system of social protection statistics</a:t>
            </a:r>
          </a:p>
          <a:p>
            <a:pPr lvl="1"/>
            <a:r>
              <a:rPr lang="en-US" b="1" dirty="0">
                <a:solidFill>
                  <a:srgbClr val="FFC000"/>
                </a:solidFill>
              </a:rPr>
              <a:t>YELLOW</a:t>
            </a:r>
            <a:r>
              <a:rPr lang="en-US" dirty="0"/>
              <a:t>: discuss the main changes on the social protection landscape in your country</a:t>
            </a:r>
          </a:p>
          <a:p>
            <a:pPr lvl="1"/>
            <a:r>
              <a:rPr lang="en-US" b="1" dirty="0">
                <a:solidFill>
                  <a:schemeClr val="tx1">
                    <a:lumMod val="65000"/>
                    <a:lumOff val="35000"/>
                  </a:schemeClr>
                </a:solidFill>
              </a:rPr>
              <a:t>GREY</a:t>
            </a:r>
            <a:r>
              <a:rPr lang="en-US" dirty="0"/>
              <a:t>: share the type of SP statistics in your work and </a:t>
            </a:r>
            <a:r>
              <a:rPr lang="en-GB" dirty="0"/>
              <a:t>what they are used for</a:t>
            </a:r>
            <a:endParaRPr lang="en-US" dirty="0"/>
          </a:p>
          <a:p>
            <a:pPr lvl="1"/>
            <a:endParaRPr lang="en-US" dirty="0"/>
          </a:p>
          <a:p>
            <a:r>
              <a:rPr lang="en-US" dirty="0"/>
              <a:t>Use post-its to document the main points of your discussion </a:t>
            </a:r>
          </a:p>
          <a:p>
            <a:endParaRPr lang="en-US" dirty="0"/>
          </a:p>
          <a:p>
            <a:r>
              <a:rPr lang="en-US" dirty="0"/>
              <a:t>Choose a moderator/spokesperson of your group</a:t>
            </a:r>
          </a:p>
          <a:p>
            <a:endParaRPr lang="en-US" dirty="0"/>
          </a:p>
          <a:p>
            <a:r>
              <a:rPr lang="en-US" dirty="0"/>
              <a:t>Time: you will have 15 minutes for the discussion in the groups </a:t>
            </a:r>
            <a:endParaRPr lang="en-GB" dirty="0"/>
          </a:p>
        </p:txBody>
      </p:sp>
    </p:spTree>
    <p:custDataLst>
      <p:tags r:id="rId1"/>
    </p:custDataLst>
    <p:extLst>
      <p:ext uri="{BB962C8B-B14F-4D97-AF65-F5344CB8AC3E}">
        <p14:creationId xmlns:p14="http://schemas.microsoft.com/office/powerpoint/2010/main" val="1479188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Café </a:t>
            </a:r>
            <a:endParaRPr lang="en-GB" dirty="0"/>
          </a:p>
        </p:txBody>
      </p:sp>
      <p:sp>
        <p:nvSpPr>
          <p:cNvPr id="3" name="Content Placeholder 2"/>
          <p:cNvSpPr>
            <a:spLocks noGrp="1"/>
          </p:cNvSpPr>
          <p:nvPr>
            <p:ph sz="quarter" idx="13"/>
          </p:nvPr>
        </p:nvSpPr>
        <p:spPr/>
        <p:txBody>
          <a:bodyPr/>
          <a:lstStyle/>
          <a:p>
            <a:r>
              <a:rPr lang="en-US" dirty="0"/>
              <a:t>Join your second group, moving clockwise </a:t>
            </a:r>
          </a:p>
          <a:p>
            <a:endParaRPr lang="en-US" dirty="0"/>
          </a:p>
          <a:p>
            <a:r>
              <a:rPr lang="en-US" dirty="0"/>
              <a:t>The moderator/spokesperson remains at the table</a:t>
            </a:r>
          </a:p>
          <a:p>
            <a:endParaRPr lang="en-US" dirty="0"/>
          </a:p>
          <a:p>
            <a:r>
              <a:rPr lang="en-US" dirty="0"/>
              <a:t>Examine the post-its of the previous group’s discussion and think of other ideas and new contributions you can make: </a:t>
            </a:r>
          </a:p>
          <a:p>
            <a:pPr lvl="1"/>
            <a:r>
              <a:rPr lang="en-GB" b="1" dirty="0">
                <a:solidFill>
                  <a:srgbClr val="FF0000"/>
                </a:solidFill>
              </a:rPr>
              <a:t>RED</a:t>
            </a:r>
            <a:r>
              <a:rPr lang="en-GB" dirty="0"/>
              <a:t>: discuss the key challenges in data collection process in your country </a:t>
            </a:r>
          </a:p>
          <a:p>
            <a:pPr lvl="1"/>
            <a:r>
              <a:rPr lang="en-GB" b="1" dirty="0">
                <a:solidFill>
                  <a:schemeClr val="accent6"/>
                </a:solidFill>
              </a:rPr>
              <a:t>BLUE</a:t>
            </a:r>
            <a:r>
              <a:rPr lang="en-GB" dirty="0"/>
              <a:t>: share the opportunities you see for your country to strengthen the national system of social protection statistics</a:t>
            </a:r>
          </a:p>
          <a:p>
            <a:pPr lvl="1"/>
            <a:r>
              <a:rPr lang="en-US" b="1" dirty="0">
                <a:solidFill>
                  <a:srgbClr val="FFC000"/>
                </a:solidFill>
              </a:rPr>
              <a:t>YELLOW</a:t>
            </a:r>
            <a:r>
              <a:rPr lang="en-US" dirty="0"/>
              <a:t>: discuss the main changes on the social protection landscape in your country</a:t>
            </a:r>
          </a:p>
          <a:p>
            <a:pPr lvl="1"/>
            <a:r>
              <a:rPr lang="en-US" b="1" dirty="0">
                <a:solidFill>
                  <a:schemeClr val="tx1">
                    <a:lumMod val="65000"/>
                    <a:lumOff val="35000"/>
                  </a:schemeClr>
                </a:solidFill>
              </a:rPr>
              <a:t>GREY</a:t>
            </a:r>
            <a:r>
              <a:rPr lang="en-US" dirty="0"/>
              <a:t>: share the type of SP statistics in your work and </a:t>
            </a:r>
            <a:r>
              <a:rPr lang="en-GB" dirty="0"/>
              <a:t>what they are used for</a:t>
            </a:r>
            <a:endParaRPr lang="en-US" dirty="0"/>
          </a:p>
          <a:p>
            <a:pPr marL="0" indent="0">
              <a:buNone/>
            </a:pPr>
            <a:endParaRPr lang="en-US" dirty="0"/>
          </a:p>
          <a:p>
            <a:r>
              <a:rPr lang="en-US" dirty="0"/>
              <a:t>Time: you will have 15 minutes for the discussion in the groups </a:t>
            </a:r>
            <a:endParaRPr lang="en-GB" dirty="0"/>
          </a:p>
        </p:txBody>
      </p:sp>
    </p:spTree>
    <p:custDataLst>
      <p:tags r:id="rId1"/>
    </p:custDataLst>
    <p:extLst>
      <p:ext uri="{BB962C8B-B14F-4D97-AF65-F5344CB8AC3E}">
        <p14:creationId xmlns:p14="http://schemas.microsoft.com/office/powerpoint/2010/main" val="2177646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Café </a:t>
            </a:r>
            <a:endParaRPr lang="en-GB" dirty="0"/>
          </a:p>
        </p:txBody>
      </p:sp>
      <p:sp>
        <p:nvSpPr>
          <p:cNvPr id="3" name="Content Placeholder 2"/>
          <p:cNvSpPr>
            <a:spLocks noGrp="1"/>
          </p:cNvSpPr>
          <p:nvPr>
            <p:ph sz="quarter" idx="13"/>
          </p:nvPr>
        </p:nvSpPr>
        <p:spPr/>
        <p:txBody>
          <a:bodyPr/>
          <a:lstStyle/>
          <a:p>
            <a:r>
              <a:rPr lang="en-US" dirty="0"/>
              <a:t>Join your third group, moving clockwise </a:t>
            </a:r>
          </a:p>
          <a:p>
            <a:endParaRPr lang="en-US" dirty="0"/>
          </a:p>
          <a:p>
            <a:r>
              <a:rPr lang="en-US" dirty="0"/>
              <a:t>The moderator/spokesperson always remains at the table</a:t>
            </a:r>
          </a:p>
          <a:p>
            <a:endParaRPr lang="en-US" dirty="0"/>
          </a:p>
          <a:p>
            <a:r>
              <a:rPr lang="en-US" dirty="0"/>
              <a:t>Examine the post-its of the previous group’s discussion and think of other ideas and new contributions you can make, try to eliminate the duplicates or group them: </a:t>
            </a:r>
          </a:p>
          <a:p>
            <a:pPr lvl="1"/>
            <a:r>
              <a:rPr lang="en-GB" b="1" dirty="0">
                <a:solidFill>
                  <a:srgbClr val="FF0000"/>
                </a:solidFill>
              </a:rPr>
              <a:t>RED</a:t>
            </a:r>
            <a:r>
              <a:rPr lang="en-GB" dirty="0"/>
              <a:t>: discuss the key challenges in data collection process in your country </a:t>
            </a:r>
          </a:p>
          <a:p>
            <a:pPr lvl="1"/>
            <a:r>
              <a:rPr lang="en-GB" b="1" dirty="0">
                <a:solidFill>
                  <a:schemeClr val="accent6"/>
                </a:solidFill>
              </a:rPr>
              <a:t>BLUE</a:t>
            </a:r>
            <a:r>
              <a:rPr lang="en-GB" dirty="0"/>
              <a:t>: share the opportunities you see for your country to strengthen the national system of social protection statistics</a:t>
            </a:r>
          </a:p>
          <a:p>
            <a:pPr lvl="1"/>
            <a:r>
              <a:rPr lang="en-US" b="1" dirty="0">
                <a:solidFill>
                  <a:srgbClr val="FFC000"/>
                </a:solidFill>
              </a:rPr>
              <a:t>YELLOW</a:t>
            </a:r>
            <a:r>
              <a:rPr lang="en-US" dirty="0"/>
              <a:t>: discuss the main changes on the social protection landscape in your country</a:t>
            </a:r>
          </a:p>
          <a:p>
            <a:pPr lvl="1"/>
            <a:r>
              <a:rPr lang="en-US" b="1" dirty="0">
                <a:solidFill>
                  <a:schemeClr val="tx1">
                    <a:lumMod val="65000"/>
                    <a:lumOff val="35000"/>
                  </a:schemeClr>
                </a:solidFill>
              </a:rPr>
              <a:t>GREY</a:t>
            </a:r>
            <a:r>
              <a:rPr lang="en-US" dirty="0"/>
              <a:t>: share the type of SP statistics in your work and </a:t>
            </a:r>
            <a:r>
              <a:rPr lang="en-GB" dirty="0"/>
              <a:t>what they are used for</a:t>
            </a:r>
            <a:endParaRPr lang="en-US" dirty="0"/>
          </a:p>
          <a:p>
            <a:pPr marL="0" indent="0">
              <a:buNone/>
            </a:pPr>
            <a:endParaRPr lang="en-US" dirty="0"/>
          </a:p>
          <a:p>
            <a:r>
              <a:rPr lang="en-US" dirty="0"/>
              <a:t>Time: you will have 10 minutes for the discussion in the groups </a:t>
            </a:r>
            <a:endParaRPr lang="en-GB" dirty="0"/>
          </a:p>
        </p:txBody>
      </p:sp>
    </p:spTree>
    <p:custDataLst>
      <p:tags r:id="rId1"/>
    </p:custDataLst>
    <p:extLst>
      <p:ext uri="{BB962C8B-B14F-4D97-AF65-F5344CB8AC3E}">
        <p14:creationId xmlns:p14="http://schemas.microsoft.com/office/powerpoint/2010/main" val="4167063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D3585-168B-D221-CA45-28BFD08DB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3331EB-6979-0C5B-DF61-C9C9A906DFE8}"/>
              </a:ext>
            </a:extLst>
          </p:cNvPr>
          <p:cNvSpPr>
            <a:spLocks noGrp="1"/>
          </p:cNvSpPr>
          <p:nvPr>
            <p:ph type="title"/>
          </p:nvPr>
        </p:nvSpPr>
        <p:spPr/>
        <p:txBody>
          <a:bodyPr/>
          <a:lstStyle/>
          <a:p>
            <a:r>
              <a:rPr lang="en-US" dirty="0"/>
              <a:t>World Café </a:t>
            </a:r>
            <a:endParaRPr lang="en-GB" dirty="0"/>
          </a:p>
        </p:txBody>
      </p:sp>
      <p:sp>
        <p:nvSpPr>
          <p:cNvPr id="3" name="Content Placeholder 2">
            <a:extLst>
              <a:ext uri="{FF2B5EF4-FFF2-40B4-BE49-F238E27FC236}">
                <a16:creationId xmlns:a16="http://schemas.microsoft.com/office/drawing/2014/main" id="{6F0BABEC-EDD8-B12A-02EA-D0671A151206}"/>
              </a:ext>
            </a:extLst>
          </p:cNvPr>
          <p:cNvSpPr>
            <a:spLocks noGrp="1"/>
          </p:cNvSpPr>
          <p:nvPr>
            <p:ph sz="quarter" idx="13"/>
          </p:nvPr>
        </p:nvSpPr>
        <p:spPr/>
        <p:txBody>
          <a:bodyPr/>
          <a:lstStyle/>
          <a:p>
            <a:r>
              <a:rPr lang="en-US" dirty="0"/>
              <a:t>Join your fourth group, moving clockwise </a:t>
            </a:r>
          </a:p>
          <a:p>
            <a:endParaRPr lang="en-US" dirty="0"/>
          </a:p>
          <a:p>
            <a:r>
              <a:rPr lang="en-US" dirty="0"/>
              <a:t>The moderator/spokesperson always remains at the table</a:t>
            </a:r>
          </a:p>
          <a:p>
            <a:endParaRPr lang="en-US" dirty="0"/>
          </a:p>
          <a:p>
            <a:r>
              <a:rPr lang="en-US" dirty="0"/>
              <a:t>Examine the post-its of the previous group’s discussion and think of other ideas and new contributions you can make, try to eliminate the duplicates or group them: </a:t>
            </a:r>
          </a:p>
          <a:p>
            <a:pPr lvl="1"/>
            <a:r>
              <a:rPr lang="en-GB" b="1" dirty="0">
                <a:solidFill>
                  <a:srgbClr val="FF0000"/>
                </a:solidFill>
              </a:rPr>
              <a:t>RED</a:t>
            </a:r>
            <a:r>
              <a:rPr lang="en-GB" dirty="0"/>
              <a:t>: discuss the key challenges in data collection process in your country </a:t>
            </a:r>
          </a:p>
          <a:p>
            <a:pPr lvl="1"/>
            <a:r>
              <a:rPr lang="en-GB" b="1" dirty="0">
                <a:solidFill>
                  <a:schemeClr val="accent6"/>
                </a:solidFill>
              </a:rPr>
              <a:t>BLUE</a:t>
            </a:r>
            <a:r>
              <a:rPr lang="en-GB" dirty="0"/>
              <a:t>: share the opportunities you see for your country to strengthen the national system of social protection statistics</a:t>
            </a:r>
          </a:p>
          <a:p>
            <a:pPr lvl="1"/>
            <a:r>
              <a:rPr lang="en-US" b="1" dirty="0">
                <a:solidFill>
                  <a:srgbClr val="FFC000"/>
                </a:solidFill>
              </a:rPr>
              <a:t>YELLOW</a:t>
            </a:r>
            <a:r>
              <a:rPr lang="en-US" dirty="0"/>
              <a:t>: discuss the main changes on the social protection landscape in your country</a:t>
            </a:r>
          </a:p>
          <a:p>
            <a:pPr lvl="1"/>
            <a:r>
              <a:rPr lang="en-US" b="1" dirty="0">
                <a:solidFill>
                  <a:schemeClr val="tx1">
                    <a:lumMod val="65000"/>
                    <a:lumOff val="35000"/>
                  </a:schemeClr>
                </a:solidFill>
              </a:rPr>
              <a:t>GREY</a:t>
            </a:r>
            <a:r>
              <a:rPr lang="en-US" dirty="0"/>
              <a:t>: share the type of SP statistics in your work and </a:t>
            </a:r>
            <a:r>
              <a:rPr lang="en-GB" dirty="0"/>
              <a:t>what they are used for</a:t>
            </a:r>
            <a:endParaRPr lang="en-US" dirty="0"/>
          </a:p>
          <a:p>
            <a:pPr marL="0" indent="0">
              <a:buNone/>
            </a:pPr>
            <a:endParaRPr lang="en-US" dirty="0"/>
          </a:p>
          <a:p>
            <a:r>
              <a:rPr lang="en-US" dirty="0"/>
              <a:t>Time: you will have 5 minutes for the discussion in the groups </a:t>
            </a:r>
            <a:endParaRPr lang="en-GB" dirty="0"/>
          </a:p>
        </p:txBody>
      </p:sp>
    </p:spTree>
    <p:custDataLst>
      <p:tags r:id="rId1"/>
    </p:custDataLst>
    <p:extLst>
      <p:ext uri="{BB962C8B-B14F-4D97-AF65-F5344CB8AC3E}">
        <p14:creationId xmlns:p14="http://schemas.microsoft.com/office/powerpoint/2010/main" val="159587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1">
            <a:extLst>
              <a:ext uri="{FF2B5EF4-FFF2-40B4-BE49-F238E27FC236}">
                <a16:creationId xmlns:a16="http://schemas.microsoft.com/office/drawing/2014/main" id="{41594386-E142-3BEA-BDCB-A53120D7E9FA}"/>
              </a:ext>
            </a:extLst>
          </p:cNvPr>
          <p:cNvGrpSpPr/>
          <p:nvPr/>
        </p:nvGrpSpPr>
        <p:grpSpPr>
          <a:xfrm>
            <a:off x="1982649" y="1772816"/>
            <a:ext cx="8226702" cy="4344637"/>
            <a:chOff x="1982648" y="1892675"/>
            <a:chExt cx="8226702" cy="4344637"/>
          </a:xfrm>
        </p:grpSpPr>
        <p:sp>
          <p:nvSpPr>
            <p:cNvPr id="5" name="Rechteck 7">
              <a:extLst>
                <a:ext uri="{FF2B5EF4-FFF2-40B4-BE49-F238E27FC236}">
                  <a16:creationId xmlns:a16="http://schemas.microsoft.com/office/drawing/2014/main" id="{1F599C68-CD2E-B030-3465-0B5E39FA7DAB}"/>
                </a:ext>
              </a:extLst>
            </p:cNvPr>
            <p:cNvSpPr/>
            <p:nvPr/>
          </p:nvSpPr>
          <p:spPr>
            <a:xfrm>
              <a:off x="8409350" y="2491062"/>
              <a:ext cx="1800000" cy="3746249"/>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Rechteck 8">
              <a:extLst>
                <a:ext uri="{FF2B5EF4-FFF2-40B4-BE49-F238E27FC236}">
                  <a16:creationId xmlns:a16="http://schemas.microsoft.com/office/drawing/2014/main" id="{E8B9CB87-417F-ED47-9CC4-7AB3C4C2F82A}"/>
                </a:ext>
              </a:extLst>
            </p:cNvPr>
            <p:cNvSpPr>
              <a:spLocks/>
            </p:cNvSpPr>
            <p:nvPr/>
          </p:nvSpPr>
          <p:spPr>
            <a:xfrm>
              <a:off x="1982650" y="2487898"/>
              <a:ext cx="1800000" cy="3749414"/>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hteck 9">
              <a:extLst>
                <a:ext uri="{FF2B5EF4-FFF2-40B4-BE49-F238E27FC236}">
                  <a16:creationId xmlns:a16="http://schemas.microsoft.com/office/drawing/2014/main" id="{8DDAA1A0-0391-6045-0BB4-F733FF994261}"/>
                </a:ext>
              </a:extLst>
            </p:cNvPr>
            <p:cNvSpPr/>
            <p:nvPr/>
          </p:nvSpPr>
          <p:spPr>
            <a:xfrm>
              <a:off x="4118690" y="2487898"/>
              <a:ext cx="1800000" cy="3749414"/>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hteck 10">
              <a:extLst>
                <a:ext uri="{FF2B5EF4-FFF2-40B4-BE49-F238E27FC236}">
                  <a16:creationId xmlns:a16="http://schemas.microsoft.com/office/drawing/2014/main" id="{35241369-ED2C-C1D3-0004-9D4A32E47A42}"/>
                </a:ext>
              </a:extLst>
            </p:cNvPr>
            <p:cNvSpPr/>
            <p:nvPr/>
          </p:nvSpPr>
          <p:spPr>
            <a:xfrm>
              <a:off x="6264020" y="2491063"/>
              <a:ext cx="1800000" cy="3746249"/>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ichtungspfeil 11">
              <a:extLst>
                <a:ext uri="{FF2B5EF4-FFF2-40B4-BE49-F238E27FC236}">
                  <a16:creationId xmlns:a16="http://schemas.microsoft.com/office/drawing/2014/main" id="{66F95FB8-1292-12BE-535D-2DDC4F9531CB}"/>
                </a:ext>
              </a:extLst>
            </p:cNvPr>
            <p:cNvSpPr/>
            <p:nvPr/>
          </p:nvSpPr>
          <p:spPr>
            <a:xfrm>
              <a:off x="4603888" y="5810685"/>
              <a:ext cx="5605462" cy="349620"/>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Richtungspfeil 12">
              <a:extLst>
                <a:ext uri="{FF2B5EF4-FFF2-40B4-BE49-F238E27FC236}">
                  <a16:creationId xmlns:a16="http://schemas.microsoft.com/office/drawing/2014/main" id="{8FF7FF98-4BCD-0D23-B011-672C1FE8CDB4}"/>
                </a:ext>
              </a:extLst>
            </p:cNvPr>
            <p:cNvSpPr/>
            <p:nvPr/>
          </p:nvSpPr>
          <p:spPr>
            <a:xfrm rot="10800000">
              <a:off x="1982650" y="5810685"/>
              <a:ext cx="5605462" cy="349620"/>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Textfeld 17">
              <a:extLst>
                <a:ext uri="{FF2B5EF4-FFF2-40B4-BE49-F238E27FC236}">
                  <a16:creationId xmlns:a16="http://schemas.microsoft.com/office/drawing/2014/main" id="{10E6DA71-DEC4-2565-D70A-71890DC5F3FB}"/>
                </a:ext>
              </a:extLst>
            </p:cNvPr>
            <p:cNvSpPr txBox="1"/>
            <p:nvPr/>
          </p:nvSpPr>
          <p:spPr>
            <a:xfrm>
              <a:off x="4231602" y="5841463"/>
              <a:ext cx="3728797" cy="276999"/>
            </a:xfrm>
            <a:prstGeom prst="rect">
              <a:avLst/>
            </a:prstGeom>
            <a:noFill/>
          </p:spPr>
          <p:txBody>
            <a:bodyPr wrap="square" rtlCol="0" anchor="ctr">
              <a:spAutoFit/>
            </a:bodyPr>
            <a:lstStyle/>
            <a:p>
              <a:pPr algn="ctr"/>
              <a:r>
                <a:rPr lang="en-GB" sz="1200">
                  <a:solidFill>
                    <a:schemeClr val="bg1"/>
                  </a:solidFill>
                </a:rPr>
                <a:t>Complaint and Appeals Mechanisms</a:t>
              </a:r>
            </a:p>
          </p:txBody>
        </p:sp>
        <p:sp>
          <p:nvSpPr>
            <p:cNvPr id="12" name="Richtungspfeil 20">
              <a:extLst>
                <a:ext uri="{FF2B5EF4-FFF2-40B4-BE49-F238E27FC236}">
                  <a16:creationId xmlns:a16="http://schemas.microsoft.com/office/drawing/2014/main" id="{0B7FCCE9-3408-5D3F-9C87-BBE377B3BD81}"/>
                </a:ext>
              </a:extLst>
            </p:cNvPr>
            <p:cNvSpPr/>
            <p:nvPr/>
          </p:nvSpPr>
          <p:spPr>
            <a:xfrm>
              <a:off x="4603887" y="4432196"/>
              <a:ext cx="5605462" cy="349620"/>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Richtungspfeil 21">
              <a:extLst>
                <a:ext uri="{FF2B5EF4-FFF2-40B4-BE49-F238E27FC236}">
                  <a16:creationId xmlns:a16="http://schemas.microsoft.com/office/drawing/2014/main" id="{534C177A-00E0-86B4-C8D7-41D1E6D4D5D8}"/>
                </a:ext>
              </a:extLst>
            </p:cNvPr>
            <p:cNvSpPr/>
            <p:nvPr/>
          </p:nvSpPr>
          <p:spPr>
            <a:xfrm rot="10800000">
              <a:off x="1982649" y="4432196"/>
              <a:ext cx="5605462" cy="349620"/>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Textfeld 22">
              <a:extLst>
                <a:ext uri="{FF2B5EF4-FFF2-40B4-BE49-F238E27FC236}">
                  <a16:creationId xmlns:a16="http://schemas.microsoft.com/office/drawing/2014/main" id="{8771969F-49D9-2EF8-8238-7C45930C1356}"/>
                </a:ext>
              </a:extLst>
            </p:cNvPr>
            <p:cNvSpPr txBox="1"/>
            <p:nvPr/>
          </p:nvSpPr>
          <p:spPr>
            <a:xfrm>
              <a:off x="2135560" y="4462974"/>
              <a:ext cx="7943211" cy="276999"/>
            </a:xfrm>
            <a:prstGeom prst="rect">
              <a:avLst/>
            </a:prstGeom>
            <a:noFill/>
          </p:spPr>
          <p:txBody>
            <a:bodyPr wrap="square" rtlCol="0" anchor="ctr">
              <a:spAutoFit/>
            </a:bodyPr>
            <a:lstStyle/>
            <a:p>
              <a:pPr algn="ctr"/>
              <a:r>
                <a:rPr lang="en-GB" sz="1200">
                  <a:solidFill>
                    <a:schemeClr val="bg1"/>
                  </a:solidFill>
                </a:rPr>
                <a:t>Systemic Coherence and Coordination with other Public Policies and Services  </a:t>
              </a:r>
            </a:p>
          </p:txBody>
        </p:sp>
        <p:sp>
          <p:nvSpPr>
            <p:cNvPr id="15" name="Richtungspfeil 23">
              <a:extLst>
                <a:ext uri="{FF2B5EF4-FFF2-40B4-BE49-F238E27FC236}">
                  <a16:creationId xmlns:a16="http://schemas.microsoft.com/office/drawing/2014/main" id="{D176A5FB-C299-D8A5-DDA0-EE6883FE8E12}"/>
                </a:ext>
              </a:extLst>
            </p:cNvPr>
            <p:cNvSpPr/>
            <p:nvPr/>
          </p:nvSpPr>
          <p:spPr>
            <a:xfrm>
              <a:off x="4603887" y="3050997"/>
              <a:ext cx="5605462" cy="349620"/>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Richtungspfeil 24">
              <a:extLst>
                <a:ext uri="{FF2B5EF4-FFF2-40B4-BE49-F238E27FC236}">
                  <a16:creationId xmlns:a16="http://schemas.microsoft.com/office/drawing/2014/main" id="{A35D0F43-E90B-F408-4754-725720A9F776}"/>
                </a:ext>
              </a:extLst>
            </p:cNvPr>
            <p:cNvSpPr/>
            <p:nvPr/>
          </p:nvSpPr>
          <p:spPr>
            <a:xfrm rot="10800000">
              <a:off x="1982649" y="3050997"/>
              <a:ext cx="5605462" cy="349620"/>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7" name="Textfeld 25">
              <a:extLst>
                <a:ext uri="{FF2B5EF4-FFF2-40B4-BE49-F238E27FC236}">
                  <a16:creationId xmlns:a16="http://schemas.microsoft.com/office/drawing/2014/main" id="{7E2A4216-3F84-1D07-13C4-B3FCEEC93515}"/>
                </a:ext>
              </a:extLst>
            </p:cNvPr>
            <p:cNvSpPr txBox="1"/>
            <p:nvPr/>
          </p:nvSpPr>
          <p:spPr>
            <a:xfrm>
              <a:off x="4231601" y="3081775"/>
              <a:ext cx="3728797" cy="276999"/>
            </a:xfrm>
            <a:prstGeom prst="rect">
              <a:avLst/>
            </a:prstGeom>
            <a:noFill/>
          </p:spPr>
          <p:txBody>
            <a:bodyPr wrap="square" rtlCol="0" anchor="ctr">
              <a:spAutoFit/>
            </a:bodyPr>
            <a:lstStyle/>
            <a:p>
              <a:pPr algn="ctr"/>
              <a:r>
                <a:rPr lang="en-GB" sz="1200">
                  <a:solidFill>
                    <a:schemeClr val="bg1"/>
                  </a:solidFill>
                </a:rPr>
                <a:t>Progressive Realization</a:t>
              </a:r>
            </a:p>
          </p:txBody>
        </p:sp>
        <p:sp>
          <p:nvSpPr>
            <p:cNvPr id="18" name="Rechteck 26">
              <a:extLst>
                <a:ext uri="{FF2B5EF4-FFF2-40B4-BE49-F238E27FC236}">
                  <a16:creationId xmlns:a16="http://schemas.microsoft.com/office/drawing/2014/main" id="{D730245F-DB0F-2A2D-ED4F-4FDD1655276B}"/>
                </a:ext>
              </a:extLst>
            </p:cNvPr>
            <p:cNvSpPr/>
            <p:nvPr/>
          </p:nvSpPr>
          <p:spPr>
            <a:xfrm>
              <a:off x="2050110" y="3519008"/>
              <a:ext cx="1665080" cy="7920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9" name="Rechteck 27">
              <a:extLst>
                <a:ext uri="{FF2B5EF4-FFF2-40B4-BE49-F238E27FC236}">
                  <a16:creationId xmlns:a16="http://schemas.microsoft.com/office/drawing/2014/main" id="{E66AFB57-117F-0584-2895-9F1FA2CE91FC}"/>
                </a:ext>
              </a:extLst>
            </p:cNvPr>
            <p:cNvSpPr/>
            <p:nvPr/>
          </p:nvSpPr>
          <p:spPr>
            <a:xfrm>
              <a:off x="4186150" y="3519008"/>
              <a:ext cx="1665080" cy="7920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 name="Rechteck 28">
              <a:extLst>
                <a:ext uri="{FF2B5EF4-FFF2-40B4-BE49-F238E27FC236}">
                  <a16:creationId xmlns:a16="http://schemas.microsoft.com/office/drawing/2014/main" id="{6F2D1CE0-1E12-E004-61A3-106A1E566711}"/>
                </a:ext>
              </a:extLst>
            </p:cNvPr>
            <p:cNvSpPr/>
            <p:nvPr/>
          </p:nvSpPr>
          <p:spPr>
            <a:xfrm>
              <a:off x="6331480" y="3519008"/>
              <a:ext cx="1665080" cy="7920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1" name="Rechteck 29">
              <a:extLst>
                <a:ext uri="{FF2B5EF4-FFF2-40B4-BE49-F238E27FC236}">
                  <a16:creationId xmlns:a16="http://schemas.microsoft.com/office/drawing/2014/main" id="{90B9B02E-B166-1BD6-52EE-DEDB0DC3A20E}"/>
                </a:ext>
              </a:extLst>
            </p:cNvPr>
            <p:cNvSpPr/>
            <p:nvPr/>
          </p:nvSpPr>
          <p:spPr>
            <a:xfrm>
              <a:off x="8480114" y="3515170"/>
              <a:ext cx="1665080" cy="7920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Rechteck 30">
              <a:extLst>
                <a:ext uri="{FF2B5EF4-FFF2-40B4-BE49-F238E27FC236}">
                  <a16:creationId xmlns:a16="http://schemas.microsoft.com/office/drawing/2014/main" id="{AC315C1B-9148-B153-A03F-9244A0E934FD}"/>
                </a:ext>
              </a:extLst>
            </p:cNvPr>
            <p:cNvSpPr/>
            <p:nvPr/>
          </p:nvSpPr>
          <p:spPr>
            <a:xfrm>
              <a:off x="2049076" y="4896594"/>
              <a:ext cx="1665080" cy="7920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hteck 31">
              <a:extLst>
                <a:ext uri="{FF2B5EF4-FFF2-40B4-BE49-F238E27FC236}">
                  <a16:creationId xmlns:a16="http://schemas.microsoft.com/office/drawing/2014/main" id="{F4391C88-5F0D-0938-5A3E-FB9E42F2BCBC}"/>
                </a:ext>
              </a:extLst>
            </p:cNvPr>
            <p:cNvSpPr/>
            <p:nvPr/>
          </p:nvSpPr>
          <p:spPr>
            <a:xfrm>
              <a:off x="4186150" y="4896594"/>
              <a:ext cx="1665080" cy="7920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4" name="Rechteck 32">
              <a:extLst>
                <a:ext uri="{FF2B5EF4-FFF2-40B4-BE49-F238E27FC236}">
                  <a16:creationId xmlns:a16="http://schemas.microsoft.com/office/drawing/2014/main" id="{BD5291C6-805E-37CB-7D95-2FD99973EF7A}"/>
                </a:ext>
              </a:extLst>
            </p:cNvPr>
            <p:cNvSpPr/>
            <p:nvPr/>
          </p:nvSpPr>
          <p:spPr>
            <a:xfrm>
              <a:off x="6328745" y="4893557"/>
              <a:ext cx="1665080" cy="7920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Rechteck 33">
              <a:extLst>
                <a:ext uri="{FF2B5EF4-FFF2-40B4-BE49-F238E27FC236}">
                  <a16:creationId xmlns:a16="http://schemas.microsoft.com/office/drawing/2014/main" id="{7652F244-4971-A6A4-BEC4-E92A65518F6E}"/>
                </a:ext>
              </a:extLst>
            </p:cNvPr>
            <p:cNvSpPr/>
            <p:nvPr/>
          </p:nvSpPr>
          <p:spPr>
            <a:xfrm>
              <a:off x="8476810" y="4906754"/>
              <a:ext cx="1665080" cy="7920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 name="Dreieck 35">
              <a:extLst>
                <a:ext uri="{FF2B5EF4-FFF2-40B4-BE49-F238E27FC236}">
                  <a16:creationId xmlns:a16="http://schemas.microsoft.com/office/drawing/2014/main" id="{8170110D-7218-C071-DA7C-8A79DDA9A74D}"/>
                </a:ext>
              </a:extLst>
            </p:cNvPr>
            <p:cNvSpPr/>
            <p:nvPr/>
          </p:nvSpPr>
          <p:spPr>
            <a:xfrm>
              <a:off x="1982648" y="1892675"/>
              <a:ext cx="8226701" cy="553561"/>
            </a:xfrm>
            <a:prstGeom prst="triangle">
              <a:avLst>
                <a:gd name="adj" fmla="val 49719"/>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7" name="Textfeld 36">
              <a:extLst>
                <a:ext uri="{FF2B5EF4-FFF2-40B4-BE49-F238E27FC236}">
                  <a16:creationId xmlns:a16="http://schemas.microsoft.com/office/drawing/2014/main" id="{90DD759E-E1DB-9653-50A2-C237BE9EB0E6}"/>
                </a:ext>
              </a:extLst>
            </p:cNvPr>
            <p:cNvSpPr txBox="1"/>
            <p:nvPr/>
          </p:nvSpPr>
          <p:spPr>
            <a:xfrm>
              <a:off x="2092318" y="2631738"/>
              <a:ext cx="1578596" cy="276999"/>
            </a:xfrm>
            <a:prstGeom prst="rect">
              <a:avLst/>
            </a:prstGeom>
            <a:noFill/>
          </p:spPr>
          <p:txBody>
            <a:bodyPr wrap="square" rtlCol="0">
              <a:spAutoFit/>
            </a:bodyPr>
            <a:lstStyle/>
            <a:p>
              <a:pPr algn="ctr"/>
              <a:r>
                <a:rPr lang="en-GB" sz="1200">
                  <a:solidFill>
                    <a:schemeClr val="accent6"/>
                  </a:solidFill>
                </a:rPr>
                <a:t>Universality</a:t>
              </a:r>
            </a:p>
          </p:txBody>
        </p:sp>
        <p:sp>
          <p:nvSpPr>
            <p:cNvPr id="28" name="Textfeld 37">
              <a:extLst>
                <a:ext uri="{FF2B5EF4-FFF2-40B4-BE49-F238E27FC236}">
                  <a16:creationId xmlns:a16="http://schemas.microsoft.com/office/drawing/2014/main" id="{F6F96271-DD8D-E8BF-6441-722F88FD6AD1}"/>
                </a:ext>
              </a:extLst>
            </p:cNvPr>
            <p:cNvSpPr txBox="1"/>
            <p:nvPr/>
          </p:nvSpPr>
          <p:spPr>
            <a:xfrm>
              <a:off x="4229392" y="2628443"/>
              <a:ext cx="1578596" cy="276999"/>
            </a:xfrm>
            <a:prstGeom prst="rect">
              <a:avLst/>
            </a:prstGeom>
            <a:noFill/>
          </p:spPr>
          <p:txBody>
            <a:bodyPr wrap="square" rtlCol="0">
              <a:spAutoFit/>
            </a:bodyPr>
            <a:lstStyle/>
            <a:p>
              <a:pPr algn="ctr"/>
              <a:r>
                <a:rPr lang="en-GB" sz="1200">
                  <a:solidFill>
                    <a:schemeClr val="accent6"/>
                  </a:solidFill>
                </a:rPr>
                <a:t>Comprehensiveness</a:t>
              </a:r>
            </a:p>
          </p:txBody>
        </p:sp>
        <p:sp>
          <p:nvSpPr>
            <p:cNvPr id="29" name="Textfeld 38">
              <a:extLst>
                <a:ext uri="{FF2B5EF4-FFF2-40B4-BE49-F238E27FC236}">
                  <a16:creationId xmlns:a16="http://schemas.microsoft.com/office/drawing/2014/main" id="{11FE2812-10E7-224F-31A5-B2A4407FD3F4}"/>
                </a:ext>
              </a:extLst>
            </p:cNvPr>
            <p:cNvSpPr txBox="1"/>
            <p:nvPr/>
          </p:nvSpPr>
          <p:spPr>
            <a:xfrm>
              <a:off x="6381802" y="2628443"/>
              <a:ext cx="1578596" cy="276999"/>
            </a:xfrm>
            <a:prstGeom prst="rect">
              <a:avLst/>
            </a:prstGeom>
            <a:noFill/>
          </p:spPr>
          <p:txBody>
            <a:bodyPr wrap="square" rtlCol="0">
              <a:spAutoFit/>
            </a:bodyPr>
            <a:lstStyle/>
            <a:p>
              <a:pPr algn="ctr"/>
              <a:r>
                <a:rPr lang="en-GB" sz="1200">
                  <a:solidFill>
                    <a:schemeClr val="accent6"/>
                  </a:solidFill>
                </a:rPr>
                <a:t>Adequacy</a:t>
              </a:r>
            </a:p>
          </p:txBody>
        </p:sp>
        <p:sp>
          <p:nvSpPr>
            <p:cNvPr id="30" name="Textfeld 39">
              <a:extLst>
                <a:ext uri="{FF2B5EF4-FFF2-40B4-BE49-F238E27FC236}">
                  <a16:creationId xmlns:a16="http://schemas.microsoft.com/office/drawing/2014/main" id="{815A3689-6085-3FF6-6996-620D4925070D}"/>
                </a:ext>
              </a:extLst>
            </p:cNvPr>
            <p:cNvSpPr txBox="1"/>
            <p:nvPr/>
          </p:nvSpPr>
          <p:spPr>
            <a:xfrm>
              <a:off x="8521086" y="2628443"/>
              <a:ext cx="1578596" cy="276999"/>
            </a:xfrm>
            <a:prstGeom prst="rect">
              <a:avLst/>
            </a:prstGeom>
            <a:noFill/>
          </p:spPr>
          <p:txBody>
            <a:bodyPr wrap="square" rtlCol="0">
              <a:spAutoFit/>
            </a:bodyPr>
            <a:lstStyle/>
            <a:p>
              <a:pPr algn="ctr"/>
              <a:r>
                <a:rPr lang="en-GB" sz="1200">
                  <a:solidFill>
                    <a:schemeClr val="accent6"/>
                  </a:solidFill>
                </a:rPr>
                <a:t>Sustainability</a:t>
              </a:r>
            </a:p>
          </p:txBody>
        </p:sp>
        <p:sp>
          <p:nvSpPr>
            <p:cNvPr id="31" name="Textfeld 40">
              <a:extLst>
                <a:ext uri="{FF2B5EF4-FFF2-40B4-BE49-F238E27FC236}">
                  <a16:creationId xmlns:a16="http://schemas.microsoft.com/office/drawing/2014/main" id="{2E6161AB-DE76-6A8F-1CB2-547E90A63FC9}"/>
                </a:ext>
              </a:extLst>
            </p:cNvPr>
            <p:cNvSpPr txBox="1"/>
            <p:nvPr/>
          </p:nvSpPr>
          <p:spPr>
            <a:xfrm>
              <a:off x="3971762" y="1938103"/>
              <a:ext cx="4248472" cy="461665"/>
            </a:xfrm>
            <a:prstGeom prst="rect">
              <a:avLst/>
            </a:prstGeom>
            <a:noFill/>
          </p:spPr>
          <p:txBody>
            <a:bodyPr wrap="square" rtlCol="0">
              <a:spAutoFit/>
            </a:bodyPr>
            <a:lstStyle/>
            <a:p>
              <a:pPr algn="ctr"/>
              <a:r>
                <a:rPr lang="en-GB" sz="1200">
                  <a:solidFill>
                    <a:schemeClr val="bg1"/>
                  </a:solidFill>
                </a:rPr>
                <a:t>Overall </a:t>
              </a:r>
            </a:p>
            <a:p>
              <a:pPr algn="ctr"/>
              <a:r>
                <a:rPr lang="en-GB" sz="1200">
                  <a:solidFill>
                    <a:schemeClr val="bg1"/>
                  </a:solidFill>
                </a:rPr>
                <a:t>and Primary Responsibility of the State</a:t>
              </a:r>
            </a:p>
          </p:txBody>
        </p:sp>
        <p:sp>
          <p:nvSpPr>
            <p:cNvPr id="32" name="Textfeld 41">
              <a:extLst>
                <a:ext uri="{FF2B5EF4-FFF2-40B4-BE49-F238E27FC236}">
                  <a16:creationId xmlns:a16="http://schemas.microsoft.com/office/drawing/2014/main" id="{D4E6E2A0-A2F0-21F5-8CF0-24B2A1076FC4}"/>
                </a:ext>
              </a:extLst>
            </p:cNvPr>
            <p:cNvSpPr txBox="1"/>
            <p:nvPr/>
          </p:nvSpPr>
          <p:spPr>
            <a:xfrm>
              <a:off x="2049076" y="3582612"/>
              <a:ext cx="1665079" cy="646331"/>
            </a:xfrm>
            <a:prstGeom prst="rect">
              <a:avLst/>
            </a:prstGeom>
            <a:noFill/>
          </p:spPr>
          <p:txBody>
            <a:bodyPr wrap="square" rtlCol="0">
              <a:spAutoFit/>
            </a:bodyPr>
            <a:lstStyle/>
            <a:p>
              <a:pPr algn="ctr"/>
              <a:r>
                <a:rPr lang="en-GB" sz="1200">
                  <a:solidFill>
                    <a:schemeClr val="bg1"/>
                  </a:solidFill>
                </a:rPr>
                <a:t>Non-Discrimination, Equality of Treatment and Social Inclusion </a:t>
              </a:r>
            </a:p>
          </p:txBody>
        </p:sp>
        <p:sp>
          <p:nvSpPr>
            <p:cNvPr id="33" name="Textfeld 42">
              <a:extLst>
                <a:ext uri="{FF2B5EF4-FFF2-40B4-BE49-F238E27FC236}">
                  <a16:creationId xmlns:a16="http://schemas.microsoft.com/office/drawing/2014/main" id="{7CC32F53-327E-BE26-E52E-ED88D181EE8F}"/>
                </a:ext>
              </a:extLst>
            </p:cNvPr>
            <p:cNvSpPr txBox="1"/>
            <p:nvPr/>
          </p:nvSpPr>
          <p:spPr>
            <a:xfrm>
              <a:off x="4186150" y="3674944"/>
              <a:ext cx="1665079" cy="461665"/>
            </a:xfrm>
            <a:prstGeom prst="rect">
              <a:avLst/>
            </a:prstGeom>
            <a:noFill/>
          </p:spPr>
          <p:txBody>
            <a:bodyPr wrap="square" rtlCol="0">
              <a:spAutoFit/>
            </a:bodyPr>
            <a:lstStyle/>
            <a:p>
              <a:pPr algn="ctr"/>
              <a:r>
                <a:rPr lang="en-GB" sz="1200">
                  <a:solidFill>
                    <a:schemeClr val="bg1"/>
                  </a:solidFill>
                </a:rPr>
                <a:t>Diversity of Methods and Approaches</a:t>
              </a:r>
            </a:p>
          </p:txBody>
        </p:sp>
        <p:sp>
          <p:nvSpPr>
            <p:cNvPr id="34" name="Textfeld 43">
              <a:extLst>
                <a:ext uri="{FF2B5EF4-FFF2-40B4-BE49-F238E27FC236}">
                  <a16:creationId xmlns:a16="http://schemas.microsoft.com/office/drawing/2014/main" id="{304FEC51-8F69-5E6F-8F71-668A90B4BABB}"/>
                </a:ext>
              </a:extLst>
            </p:cNvPr>
            <p:cNvSpPr txBox="1"/>
            <p:nvPr/>
          </p:nvSpPr>
          <p:spPr>
            <a:xfrm>
              <a:off x="6328745" y="3496010"/>
              <a:ext cx="1665080" cy="830997"/>
            </a:xfrm>
            <a:prstGeom prst="rect">
              <a:avLst/>
            </a:prstGeom>
            <a:solidFill>
              <a:schemeClr val="accent6"/>
            </a:solidFill>
          </p:spPr>
          <p:txBody>
            <a:bodyPr wrap="square" rtlCol="0">
              <a:spAutoFit/>
            </a:bodyPr>
            <a:lstStyle/>
            <a:p>
              <a:pPr algn="ctr"/>
              <a:r>
                <a:rPr lang="en-GB" sz="1200">
                  <a:solidFill>
                    <a:schemeClr val="bg1"/>
                  </a:solidFill>
                </a:rPr>
                <a:t>Minimum Predictable Levels of Income Replacement and Security</a:t>
              </a:r>
            </a:p>
          </p:txBody>
        </p:sp>
        <p:sp>
          <p:nvSpPr>
            <p:cNvPr id="35" name="Textfeld 45">
              <a:extLst>
                <a:ext uri="{FF2B5EF4-FFF2-40B4-BE49-F238E27FC236}">
                  <a16:creationId xmlns:a16="http://schemas.microsoft.com/office/drawing/2014/main" id="{CF0E7320-0C6C-1B8F-D29D-25708BDEF41F}"/>
                </a:ext>
              </a:extLst>
            </p:cNvPr>
            <p:cNvSpPr txBox="1"/>
            <p:nvPr/>
          </p:nvSpPr>
          <p:spPr>
            <a:xfrm>
              <a:off x="8476810" y="3684219"/>
              <a:ext cx="1665079" cy="461665"/>
            </a:xfrm>
            <a:prstGeom prst="rect">
              <a:avLst/>
            </a:prstGeom>
            <a:noFill/>
          </p:spPr>
          <p:txBody>
            <a:bodyPr wrap="square" rtlCol="0">
              <a:spAutoFit/>
            </a:bodyPr>
            <a:lstStyle/>
            <a:p>
              <a:pPr algn="ctr"/>
              <a:r>
                <a:rPr lang="en-GB" sz="1200">
                  <a:solidFill>
                    <a:schemeClr val="bg1"/>
                  </a:solidFill>
                </a:rPr>
                <a:t>Solidarity through Collective Financing</a:t>
              </a:r>
            </a:p>
          </p:txBody>
        </p:sp>
        <p:sp>
          <p:nvSpPr>
            <p:cNvPr id="36" name="Textfeld 46">
              <a:extLst>
                <a:ext uri="{FF2B5EF4-FFF2-40B4-BE49-F238E27FC236}">
                  <a16:creationId xmlns:a16="http://schemas.microsoft.com/office/drawing/2014/main" id="{430AFA7D-007D-2521-9840-69BEB7B39DA8}"/>
                </a:ext>
              </a:extLst>
            </p:cNvPr>
            <p:cNvSpPr txBox="1"/>
            <p:nvPr/>
          </p:nvSpPr>
          <p:spPr>
            <a:xfrm>
              <a:off x="2049076" y="5077404"/>
              <a:ext cx="1665079" cy="461665"/>
            </a:xfrm>
            <a:prstGeom prst="rect">
              <a:avLst/>
            </a:prstGeom>
            <a:noFill/>
          </p:spPr>
          <p:txBody>
            <a:bodyPr wrap="square" rtlCol="0">
              <a:spAutoFit/>
            </a:bodyPr>
            <a:lstStyle/>
            <a:p>
              <a:pPr algn="ctr"/>
              <a:r>
                <a:rPr lang="en-GB" sz="1200">
                  <a:solidFill>
                    <a:schemeClr val="bg1"/>
                  </a:solidFill>
                </a:rPr>
                <a:t>Entitlement Guaranteed by Law</a:t>
              </a:r>
            </a:p>
          </p:txBody>
        </p:sp>
        <p:sp>
          <p:nvSpPr>
            <p:cNvPr id="37" name="Textfeld 47">
              <a:extLst>
                <a:ext uri="{FF2B5EF4-FFF2-40B4-BE49-F238E27FC236}">
                  <a16:creationId xmlns:a16="http://schemas.microsoft.com/office/drawing/2014/main" id="{0423B3E1-22C7-4B7D-FE54-857BA6AE824A}"/>
                </a:ext>
              </a:extLst>
            </p:cNvPr>
            <p:cNvSpPr txBox="1"/>
            <p:nvPr/>
          </p:nvSpPr>
          <p:spPr>
            <a:xfrm>
              <a:off x="4186149" y="5069169"/>
              <a:ext cx="1665079" cy="461665"/>
            </a:xfrm>
            <a:prstGeom prst="rect">
              <a:avLst/>
            </a:prstGeom>
            <a:noFill/>
          </p:spPr>
          <p:txBody>
            <a:bodyPr wrap="square" rtlCol="0">
              <a:spAutoFit/>
            </a:bodyPr>
            <a:lstStyle/>
            <a:p>
              <a:pPr algn="ctr"/>
              <a:r>
                <a:rPr lang="en-GB" sz="1200">
                  <a:solidFill>
                    <a:schemeClr val="bg1"/>
                  </a:solidFill>
                </a:rPr>
                <a:t>Horizontal and Vertical Dimensions</a:t>
              </a:r>
            </a:p>
          </p:txBody>
        </p:sp>
        <p:sp>
          <p:nvSpPr>
            <p:cNvPr id="38" name="Textfeld 48">
              <a:extLst>
                <a:ext uri="{FF2B5EF4-FFF2-40B4-BE49-F238E27FC236}">
                  <a16:creationId xmlns:a16="http://schemas.microsoft.com/office/drawing/2014/main" id="{C14DA6EF-1376-E9E4-9A56-113A079B39E3}"/>
                </a:ext>
              </a:extLst>
            </p:cNvPr>
            <p:cNvSpPr txBox="1"/>
            <p:nvPr/>
          </p:nvSpPr>
          <p:spPr>
            <a:xfrm>
              <a:off x="6338560" y="5161501"/>
              <a:ext cx="1665079" cy="276999"/>
            </a:xfrm>
            <a:prstGeom prst="rect">
              <a:avLst/>
            </a:prstGeom>
            <a:noFill/>
          </p:spPr>
          <p:txBody>
            <a:bodyPr wrap="square" rtlCol="0">
              <a:spAutoFit/>
            </a:bodyPr>
            <a:lstStyle/>
            <a:p>
              <a:pPr algn="ctr"/>
              <a:r>
                <a:rPr lang="en-GB" sz="1200">
                  <a:solidFill>
                    <a:schemeClr val="bg1"/>
                  </a:solidFill>
                </a:rPr>
                <a:t>Periodic Adjustments</a:t>
              </a:r>
            </a:p>
          </p:txBody>
        </p:sp>
        <p:sp>
          <p:nvSpPr>
            <p:cNvPr id="39" name="Textfeld 49">
              <a:extLst>
                <a:ext uri="{FF2B5EF4-FFF2-40B4-BE49-F238E27FC236}">
                  <a16:creationId xmlns:a16="http://schemas.microsoft.com/office/drawing/2014/main" id="{5558E504-BC00-1516-C8FB-E40AC838D83B}"/>
                </a:ext>
              </a:extLst>
            </p:cNvPr>
            <p:cNvSpPr txBox="1"/>
            <p:nvPr/>
          </p:nvSpPr>
          <p:spPr>
            <a:xfrm>
              <a:off x="8476809" y="4976834"/>
              <a:ext cx="1665079" cy="646331"/>
            </a:xfrm>
            <a:prstGeom prst="rect">
              <a:avLst/>
            </a:prstGeom>
            <a:solidFill>
              <a:schemeClr val="accent6"/>
            </a:solidFill>
          </p:spPr>
          <p:txBody>
            <a:bodyPr wrap="square" rtlCol="0">
              <a:spAutoFit/>
            </a:bodyPr>
            <a:lstStyle/>
            <a:p>
              <a:pPr algn="ctr"/>
              <a:r>
                <a:rPr lang="en-GB" sz="1200">
                  <a:solidFill>
                    <a:schemeClr val="bg1"/>
                  </a:solidFill>
                </a:rPr>
                <a:t>Transparent, Sound and Participative Management</a:t>
              </a:r>
            </a:p>
          </p:txBody>
        </p:sp>
      </p:grpSp>
      <p:sp>
        <p:nvSpPr>
          <p:cNvPr id="40" name="Title 1">
            <a:extLst>
              <a:ext uri="{FF2B5EF4-FFF2-40B4-BE49-F238E27FC236}">
                <a16:creationId xmlns:a16="http://schemas.microsoft.com/office/drawing/2014/main" id="{728579BD-86FC-BA7E-8096-9F463374FA24}"/>
              </a:ext>
            </a:extLst>
          </p:cNvPr>
          <p:cNvSpPr>
            <a:spLocks noGrp="1"/>
          </p:cNvSpPr>
          <p:nvPr>
            <p:ph type="title"/>
          </p:nvPr>
        </p:nvSpPr>
        <p:spPr>
          <a:xfrm>
            <a:off x="1343472" y="380507"/>
            <a:ext cx="10492747" cy="720080"/>
          </a:xfrm>
        </p:spPr>
        <p:txBody>
          <a:bodyPr/>
          <a:lstStyle/>
          <a:p>
            <a:r>
              <a:rPr lang="en-GB" sz="3600" cap="none">
                <a:latin typeface="Arial Narrow" panose="020B0606020202030204" pitchFamily="34" charset="0"/>
              </a:rPr>
              <a:t>Internationally</a:t>
            </a:r>
            <a:r>
              <a:rPr lang="en-GB" cap="none">
                <a:latin typeface="Arial Narrow" panose="020B0606020202030204" pitchFamily="34" charset="0"/>
              </a:rPr>
              <a:t> agreed-upon core principles in the ILO standards  </a:t>
            </a:r>
          </a:p>
        </p:txBody>
      </p:sp>
    </p:spTree>
    <p:extLst>
      <p:ext uri="{BB962C8B-B14F-4D97-AF65-F5344CB8AC3E}">
        <p14:creationId xmlns:p14="http://schemas.microsoft.com/office/powerpoint/2010/main" val="800886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0" y="562042"/>
            <a:ext cx="10492747" cy="720080"/>
          </a:xfrm>
        </p:spPr>
        <p:txBody>
          <a:bodyPr/>
          <a:lstStyle/>
          <a:p>
            <a:r>
              <a:rPr lang="en-GB"/>
              <a:t>Principles, Definition and Functions of Social Protection</a:t>
            </a:r>
          </a:p>
        </p:txBody>
      </p:sp>
      <p:sp>
        <p:nvSpPr>
          <p:cNvPr id="8" name="Content Placeholder 7"/>
          <p:cNvSpPr txBox="1">
            <a:spLocks/>
          </p:cNvSpPr>
          <p:nvPr/>
        </p:nvSpPr>
        <p:spPr>
          <a:xfrm>
            <a:off x="1199456" y="2708920"/>
            <a:ext cx="6120680" cy="1578112"/>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auto"/>
            <a:r>
              <a:rPr lang="en" b="1">
                <a:solidFill>
                  <a:schemeClr val="accent4"/>
                </a:solidFill>
                <a:highlight>
                  <a:srgbClr val="000000">
                    <a:alpha val="0"/>
                  </a:srgbClr>
                </a:highlight>
                <a:latin typeface="Arial"/>
              </a:rPr>
              <a:t>Definition</a:t>
            </a:r>
          </a:p>
          <a:p>
            <a:pPr lvl="1" algn="just" fontAlgn="auto"/>
            <a:r>
              <a:rPr lang="en" b="1">
                <a:highlight>
                  <a:srgbClr val="000000">
                    <a:alpha val="0"/>
                  </a:srgbClr>
                </a:highlight>
                <a:latin typeface="Arial"/>
              </a:rPr>
              <a:t>Social protection, or social security, is defined as the set of policies and programs designed to reduce and prevent poverty and vulnerability throughout the life cycle.</a:t>
            </a:r>
          </a:p>
        </p:txBody>
      </p:sp>
      <p:sp>
        <p:nvSpPr>
          <p:cNvPr id="11" name="Triangle 4">
            <a:extLst>
              <a:ext uri="{FF2B5EF4-FFF2-40B4-BE49-F238E27FC236}">
                <a16:creationId xmlns:a16="http://schemas.microsoft.com/office/drawing/2014/main" id="{FA070A5B-4C89-9A4C-8629-A14CC6688C7B}"/>
              </a:ext>
            </a:extLst>
          </p:cNvPr>
          <p:cNvSpPr/>
          <p:nvPr/>
        </p:nvSpPr>
        <p:spPr>
          <a:xfrm rot="5400000">
            <a:off x="7745899" y="5208319"/>
            <a:ext cx="351794" cy="337531"/>
          </a:xfrm>
          <a:prstGeom prst="triangle">
            <a:avLst/>
          </a:prstGeom>
          <a:solidFill>
            <a:schemeClr val="accent6"/>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T" sz="1800" b="0" i="0" u="none" strike="noStrike" kern="0" cap="none" spc="0" normalizeH="0" baseline="0" noProof="0">
              <a:ln>
                <a:noFill/>
              </a:ln>
              <a:solidFill>
                <a:prstClr val="white"/>
              </a:solidFill>
              <a:effectLst/>
              <a:uLnTx/>
              <a:uFillTx/>
              <a:latin typeface="Arial"/>
              <a:cs typeface="Arial"/>
            </a:endParaRPr>
          </a:p>
        </p:txBody>
      </p:sp>
      <p:sp>
        <p:nvSpPr>
          <p:cNvPr id="4" name="Rectangle: Rounded Corners 3">
            <a:extLst>
              <a:ext uri="{FF2B5EF4-FFF2-40B4-BE49-F238E27FC236}">
                <a16:creationId xmlns:a16="http://schemas.microsoft.com/office/drawing/2014/main" id="{9B1452BB-71AA-E544-0172-FD8C12531B97}"/>
              </a:ext>
            </a:extLst>
          </p:cNvPr>
          <p:cNvSpPr/>
          <p:nvPr/>
        </p:nvSpPr>
        <p:spPr>
          <a:xfrm>
            <a:off x="8475506" y="1556792"/>
            <a:ext cx="3289873" cy="4526317"/>
          </a:xfrm>
          <a:prstGeom prst="roundRect">
            <a:avLst>
              <a:gd name="adj" fmla="val 4191"/>
            </a:avLst>
          </a:prstGeom>
          <a:solidFill>
            <a:srgbClr val="154F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R="0" lvl="0" algn="ctr" defTabSz="914400" eaLnBrk="1" fontAlgn="auto" latinLnBrk="0" hangingPunct="1">
              <a:spcBef>
                <a:spcPts val="0"/>
              </a:spcBef>
              <a:spcAft>
                <a:spcPts val="400"/>
              </a:spcAft>
              <a:buClrTx/>
              <a:buSzTx/>
              <a:tabLst/>
              <a:defRPr/>
            </a:pPr>
            <a:endParaRPr kumimoji="0" lang="en" sz="1600" b="0" i="0" u="none" strike="noStrike" kern="0" cap="none" spc="0" normalizeH="0" baseline="0" noProof="0">
              <a:ln>
                <a:noFill/>
              </a:ln>
              <a:solidFill>
                <a:prstClr val="white"/>
              </a:solidFill>
              <a:effectLst/>
              <a:highlight>
                <a:srgbClr val="000000">
                  <a:alpha val="0"/>
                </a:srgbClr>
              </a:highlight>
              <a:uLnTx/>
              <a:uFillTx/>
              <a:latin typeface="Arial"/>
              <a:cs typeface="Arial"/>
            </a:endParaRPr>
          </a:p>
        </p:txBody>
      </p:sp>
      <p:sp>
        <p:nvSpPr>
          <p:cNvPr id="10" name="TextBox 9">
            <a:extLst>
              <a:ext uri="{FF2B5EF4-FFF2-40B4-BE49-F238E27FC236}">
                <a16:creationId xmlns:a16="http://schemas.microsoft.com/office/drawing/2014/main" id="{2BA93DB9-2FA0-8E44-B994-C25B84C19338}"/>
              </a:ext>
            </a:extLst>
          </p:cNvPr>
          <p:cNvSpPr txBox="1"/>
          <p:nvPr/>
        </p:nvSpPr>
        <p:spPr>
          <a:xfrm>
            <a:off x="8458023" y="1757646"/>
            <a:ext cx="3315643" cy="360386"/>
          </a:xfrm>
          <a:prstGeom prst="rect">
            <a:avLst/>
          </a:prstGeom>
          <a:noFill/>
        </p:spPr>
        <p:txBody>
          <a:bodyPr wrap="square" rtlCol="0">
            <a:noAutofit/>
          </a:bodyPr>
          <a:lstStyle/>
          <a:p>
            <a:pPr algn="ctr" fontAlgn="auto">
              <a:spcBef>
                <a:spcPts val="0"/>
              </a:spcBef>
              <a:spcAft>
                <a:spcPts val="0"/>
              </a:spcAft>
            </a:pPr>
            <a:r>
              <a:rPr lang="en" b="1">
                <a:solidFill>
                  <a:schemeClr val="accent1"/>
                </a:solidFill>
                <a:highlight>
                  <a:srgbClr val="000000">
                    <a:alpha val="0"/>
                  </a:srgbClr>
                </a:highlight>
                <a:latin typeface="Arial"/>
                <a:cs typeface="Arial"/>
              </a:rPr>
              <a:t>Social Protection Functions</a:t>
            </a:r>
          </a:p>
        </p:txBody>
      </p:sp>
      <p:sp>
        <p:nvSpPr>
          <p:cNvPr id="5" name="TextBox 4">
            <a:extLst>
              <a:ext uri="{FF2B5EF4-FFF2-40B4-BE49-F238E27FC236}">
                <a16:creationId xmlns:a16="http://schemas.microsoft.com/office/drawing/2014/main" id="{3432D650-6DC0-39A0-7A22-824B85DCD4A2}"/>
              </a:ext>
            </a:extLst>
          </p:cNvPr>
          <p:cNvSpPr txBox="1"/>
          <p:nvPr/>
        </p:nvSpPr>
        <p:spPr bwMode="auto">
          <a:xfrm>
            <a:off x="8457799" y="2296694"/>
            <a:ext cx="3302983" cy="2718693"/>
          </a:xfrm>
          <a:prstGeom prst="rect">
            <a:avLst/>
          </a:prstGeom>
          <a:noFill/>
          <a:ln w="9525">
            <a:noFill/>
            <a:miter lim="800000"/>
            <a:headEnd/>
            <a:tailEnd/>
          </a:ln>
          <a:effectLst/>
        </p:spPr>
        <p:txBody>
          <a:bodyPr wrap="square" rtlCol="0" anchor="ctr">
            <a:spAutoFit/>
          </a:bodyPr>
          <a:lstStyle/>
          <a:p>
            <a:pPr marR="0" lvl="0" algn="ctr" defTabSz="914400" eaLnBrk="1" fontAlgn="auto" latinLnBrk="0" hangingPunct="1">
              <a:spcBef>
                <a:spcPts val="0"/>
              </a:spcBef>
              <a:spcAft>
                <a:spcPts val="400"/>
              </a:spcAft>
              <a:buClrTx/>
              <a:buSzTx/>
              <a:tabLst/>
              <a:defRPr/>
            </a:pPr>
            <a:r>
              <a:rPr kumimoji="0" lang="en" sz="1600" b="1" i="0" u="none" strike="noStrike" kern="0" cap="none" spc="0" normalizeH="0" baseline="0" noProof="0">
                <a:ln>
                  <a:noFill/>
                </a:ln>
                <a:solidFill>
                  <a:prstClr val="white"/>
                </a:solidFill>
                <a:effectLst/>
                <a:highlight>
                  <a:srgbClr val="000000">
                    <a:alpha val="0"/>
                  </a:srgbClr>
                </a:highlight>
                <a:uLnTx/>
                <a:uFillTx/>
                <a:latin typeface="Arial"/>
                <a:cs typeface="Arial"/>
              </a:rPr>
              <a:t>Children and Families</a:t>
            </a:r>
          </a:p>
          <a:p>
            <a:pPr marR="0" lvl="0" algn="ctr" defTabSz="914400" eaLnBrk="1" fontAlgn="auto" latinLnBrk="0" hangingPunct="1">
              <a:spcBef>
                <a:spcPts val="0"/>
              </a:spcBef>
              <a:spcAft>
                <a:spcPts val="400"/>
              </a:spcAft>
              <a:buClrTx/>
              <a:buSzTx/>
              <a:tabLst/>
              <a:defRPr/>
            </a:pPr>
            <a:r>
              <a:rPr kumimoji="0" lang="en" sz="1600" b="1" i="0" u="none" strike="noStrike" kern="0" cap="none" spc="0" normalizeH="0" baseline="0" noProof="0">
                <a:ln>
                  <a:noFill/>
                </a:ln>
                <a:solidFill>
                  <a:prstClr val="white"/>
                </a:solidFill>
                <a:effectLst/>
                <a:highlight>
                  <a:srgbClr val="000000">
                    <a:alpha val="0"/>
                  </a:srgbClr>
                </a:highlight>
                <a:uLnTx/>
                <a:uFillTx/>
                <a:latin typeface="Arial"/>
                <a:cs typeface="Arial"/>
              </a:rPr>
              <a:t>Maternity</a:t>
            </a:r>
          </a:p>
          <a:p>
            <a:pPr marR="0" lvl="0" algn="ctr" defTabSz="914400" eaLnBrk="1" fontAlgn="auto" latinLnBrk="0" hangingPunct="1">
              <a:spcBef>
                <a:spcPts val="0"/>
              </a:spcBef>
              <a:spcAft>
                <a:spcPts val="400"/>
              </a:spcAft>
              <a:buClrTx/>
              <a:buSzTx/>
              <a:tabLst/>
              <a:defRPr/>
            </a:pPr>
            <a:r>
              <a:rPr kumimoji="0" lang="en" sz="1600" b="1" i="0" u="none" strike="noStrike" kern="0" cap="none" spc="0" normalizeH="0" baseline="0" noProof="0">
                <a:ln>
                  <a:noFill/>
                </a:ln>
                <a:solidFill>
                  <a:prstClr val="white"/>
                </a:solidFill>
                <a:effectLst/>
                <a:highlight>
                  <a:srgbClr val="000000">
                    <a:alpha val="0"/>
                  </a:srgbClr>
                </a:highlight>
                <a:uLnTx/>
                <a:uFillTx/>
                <a:latin typeface="Arial"/>
                <a:cs typeface="Arial"/>
              </a:rPr>
              <a:t>Unemployment</a:t>
            </a:r>
          </a:p>
          <a:p>
            <a:pPr marR="0" lvl="0" algn="ctr" defTabSz="914400" eaLnBrk="1" fontAlgn="auto" latinLnBrk="0" hangingPunct="1">
              <a:spcBef>
                <a:spcPts val="0"/>
              </a:spcBef>
              <a:spcAft>
                <a:spcPts val="400"/>
              </a:spcAft>
              <a:buClrTx/>
              <a:buSzTx/>
              <a:tabLst/>
              <a:defRPr/>
            </a:pPr>
            <a:r>
              <a:rPr kumimoji="0" lang="en" sz="1600" b="1" i="0" u="none" strike="noStrike" kern="0" cap="none" spc="0" normalizeH="0" baseline="0" noProof="0">
                <a:ln>
                  <a:noFill/>
                </a:ln>
                <a:solidFill>
                  <a:prstClr val="white"/>
                </a:solidFill>
                <a:effectLst/>
                <a:highlight>
                  <a:srgbClr val="000000">
                    <a:alpha val="0"/>
                  </a:srgbClr>
                </a:highlight>
                <a:uLnTx/>
                <a:uFillTx/>
                <a:latin typeface="Arial"/>
                <a:cs typeface="Arial"/>
              </a:rPr>
              <a:t>Accidents at Work</a:t>
            </a:r>
          </a:p>
          <a:p>
            <a:pPr marR="0" lvl="0" algn="ctr" defTabSz="914400" eaLnBrk="1" fontAlgn="auto" latinLnBrk="0" hangingPunct="1">
              <a:spcBef>
                <a:spcPts val="0"/>
              </a:spcBef>
              <a:spcAft>
                <a:spcPts val="400"/>
              </a:spcAft>
              <a:buClrTx/>
              <a:buSzTx/>
              <a:tabLst/>
              <a:defRPr/>
            </a:pPr>
            <a:r>
              <a:rPr kumimoji="0" lang="en" sz="1600" b="1" i="0" u="none" strike="noStrike" kern="0" cap="none" spc="0" normalizeH="0" baseline="0" noProof="0">
                <a:ln>
                  <a:noFill/>
                </a:ln>
                <a:solidFill>
                  <a:prstClr val="white"/>
                </a:solidFill>
                <a:effectLst/>
                <a:highlight>
                  <a:srgbClr val="000000">
                    <a:alpha val="0"/>
                  </a:srgbClr>
                </a:highlight>
                <a:uLnTx/>
                <a:uFillTx/>
                <a:latin typeface="Arial"/>
                <a:cs typeface="Arial"/>
              </a:rPr>
              <a:t>Disease</a:t>
            </a:r>
          </a:p>
          <a:p>
            <a:pPr marR="0" lvl="0" algn="ctr" defTabSz="914400" eaLnBrk="1" fontAlgn="auto" latinLnBrk="0" hangingPunct="1">
              <a:spcBef>
                <a:spcPts val="0"/>
              </a:spcBef>
              <a:spcAft>
                <a:spcPts val="400"/>
              </a:spcAft>
              <a:buClrTx/>
              <a:buSzTx/>
              <a:tabLst/>
              <a:defRPr/>
            </a:pPr>
            <a:r>
              <a:rPr kumimoji="0" lang="en" sz="1600" b="1" i="0" u="none" strike="noStrike" kern="0" cap="none" spc="0" normalizeH="0" baseline="0" noProof="0">
                <a:ln>
                  <a:noFill/>
                </a:ln>
                <a:solidFill>
                  <a:prstClr val="white"/>
                </a:solidFill>
                <a:effectLst/>
                <a:highlight>
                  <a:srgbClr val="000000">
                    <a:alpha val="0"/>
                  </a:srgbClr>
                </a:highlight>
                <a:uLnTx/>
                <a:uFillTx/>
                <a:latin typeface="Arial"/>
                <a:cs typeface="Arial"/>
              </a:rPr>
              <a:t>Health</a:t>
            </a:r>
          </a:p>
          <a:p>
            <a:pPr marR="0" lvl="0" algn="ctr" defTabSz="914400" eaLnBrk="1" fontAlgn="auto" latinLnBrk="0" hangingPunct="1">
              <a:spcBef>
                <a:spcPts val="0"/>
              </a:spcBef>
              <a:spcAft>
                <a:spcPts val="400"/>
              </a:spcAft>
              <a:buClrTx/>
              <a:buSzTx/>
              <a:tabLst/>
              <a:defRPr/>
            </a:pPr>
            <a:r>
              <a:rPr kumimoji="0" lang="en" sz="1600" b="1" i="0" u="none" strike="noStrike" kern="0" cap="none" spc="0" normalizeH="0" baseline="0" noProof="0">
                <a:ln>
                  <a:noFill/>
                </a:ln>
                <a:solidFill>
                  <a:prstClr val="white"/>
                </a:solidFill>
                <a:effectLst/>
                <a:highlight>
                  <a:srgbClr val="000000">
                    <a:alpha val="0"/>
                  </a:srgbClr>
                </a:highlight>
                <a:uLnTx/>
                <a:uFillTx/>
                <a:latin typeface="Arial"/>
                <a:cs typeface="Arial"/>
              </a:rPr>
              <a:t>Old Age</a:t>
            </a:r>
          </a:p>
          <a:p>
            <a:pPr marR="0" lvl="0" algn="ctr" defTabSz="914400" eaLnBrk="1" fontAlgn="auto" latinLnBrk="0" hangingPunct="1">
              <a:spcBef>
                <a:spcPts val="0"/>
              </a:spcBef>
              <a:spcAft>
                <a:spcPts val="400"/>
              </a:spcAft>
              <a:buClrTx/>
              <a:buSzTx/>
              <a:tabLst/>
              <a:defRPr/>
            </a:pPr>
            <a:r>
              <a:rPr kumimoji="0" lang="en" sz="1600" b="1" i="0" u="none" strike="noStrike" kern="0" cap="none" spc="0" normalizeH="0" baseline="0" noProof="0">
                <a:ln>
                  <a:noFill/>
                </a:ln>
                <a:solidFill>
                  <a:prstClr val="white"/>
                </a:solidFill>
                <a:effectLst/>
                <a:highlight>
                  <a:srgbClr val="000000">
                    <a:alpha val="0"/>
                  </a:srgbClr>
                </a:highlight>
                <a:uLnTx/>
                <a:uFillTx/>
                <a:latin typeface="Arial"/>
                <a:cs typeface="Arial"/>
              </a:rPr>
              <a:t>Disability</a:t>
            </a:r>
          </a:p>
          <a:p>
            <a:pPr marR="0" lvl="0" algn="ctr" defTabSz="914400" eaLnBrk="1" fontAlgn="auto" latinLnBrk="0" hangingPunct="1">
              <a:spcBef>
                <a:spcPts val="0"/>
              </a:spcBef>
              <a:spcAft>
                <a:spcPts val="400"/>
              </a:spcAft>
              <a:buClrTx/>
              <a:buSzTx/>
              <a:tabLst/>
              <a:defRPr/>
            </a:pPr>
            <a:r>
              <a:rPr kumimoji="0" lang="en" sz="1600" b="1" i="0" u="none" strike="noStrike" kern="0" cap="none" spc="0" normalizeH="0" baseline="0" noProof="0">
                <a:ln>
                  <a:noFill/>
                </a:ln>
                <a:solidFill>
                  <a:prstClr val="white"/>
                </a:solidFill>
                <a:effectLst/>
                <a:highlight>
                  <a:srgbClr val="000000">
                    <a:alpha val="0"/>
                  </a:srgbClr>
                </a:highlight>
                <a:uLnTx/>
                <a:uFillTx/>
                <a:latin typeface="Arial"/>
                <a:cs typeface="Arial"/>
              </a:rPr>
              <a:t>Survival</a:t>
            </a:r>
          </a:p>
        </p:txBody>
      </p:sp>
      <p:sp>
        <p:nvSpPr>
          <p:cNvPr id="3" name="Content Placeholder 7">
            <a:extLst>
              <a:ext uri="{FF2B5EF4-FFF2-40B4-BE49-F238E27FC236}">
                <a16:creationId xmlns:a16="http://schemas.microsoft.com/office/drawing/2014/main" id="{C8AAE19B-8989-3300-EA46-A7CB11882127}"/>
              </a:ext>
            </a:extLst>
          </p:cNvPr>
          <p:cNvSpPr txBox="1">
            <a:spLocks/>
          </p:cNvSpPr>
          <p:nvPr/>
        </p:nvSpPr>
        <p:spPr>
          <a:xfrm>
            <a:off x="1199456" y="4412131"/>
            <a:ext cx="6120680" cy="1578112"/>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fontAlgn="auto"/>
            <a:r>
              <a:rPr lang="en" b="1">
                <a:solidFill>
                  <a:schemeClr val="accent4"/>
                </a:solidFill>
                <a:highlight>
                  <a:srgbClr val="000000">
                    <a:alpha val="0"/>
                  </a:srgbClr>
                </a:highlight>
                <a:latin typeface="Arial"/>
              </a:rPr>
              <a:t>Functions of Social Protection</a:t>
            </a:r>
          </a:p>
          <a:p>
            <a:pPr lvl="1" algn="just" fontAlgn="auto"/>
            <a:r>
              <a:rPr lang="en">
                <a:highlight>
                  <a:srgbClr val="000000">
                    <a:alpha val="0"/>
                  </a:srgbClr>
                </a:highlight>
                <a:latin typeface="Arial"/>
              </a:rPr>
              <a:t>Social protection includes </a:t>
            </a:r>
            <a:r>
              <a:rPr lang="en" b="1">
                <a:highlight>
                  <a:srgbClr val="000000">
                    <a:alpha val="0"/>
                  </a:srgbClr>
                </a:highlight>
                <a:latin typeface="Arial"/>
              </a:rPr>
              <a:t>nine main areas</a:t>
            </a:r>
            <a:r>
              <a:rPr lang="en">
                <a:highlight>
                  <a:srgbClr val="000000">
                    <a:alpha val="0"/>
                  </a:srgbClr>
                </a:highlight>
                <a:latin typeface="Arial"/>
              </a:rPr>
              <a:t>. Social protection systems address all these policy areas through a combination of contributory (social security) and tax-financed </a:t>
            </a:r>
            <a:r>
              <a:rPr lang="en" b="1">
                <a:highlight>
                  <a:srgbClr val="000000">
                    <a:alpha val="0"/>
                  </a:srgbClr>
                </a:highlight>
                <a:latin typeface="Arial"/>
              </a:rPr>
              <a:t>non-contributory </a:t>
            </a:r>
            <a:r>
              <a:rPr lang="en">
                <a:highlight>
                  <a:srgbClr val="000000">
                    <a:alpha val="0"/>
                  </a:srgbClr>
                </a:highlight>
                <a:latin typeface="Arial"/>
              </a:rPr>
              <a:t>social assistance </a:t>
            </a:r>
            <a:r>
              <a:rPr lang="en" b="1">
                <a:highlight>
                  <a:srgbClr val="000000">
                    <a:alpha val="0"/>
                  </a:srgbClr>
                </a:highlight>
                <a:latin typeface="Arial"/>
              </a:rPr>
              <a:t>schemes</a:t>
            </a:r>
            <a:r>
              <a:rPr lang="en">
                <a:highlight>
                  <a:srgbClr val="000000">
                    <a:alpha val="0"/>
                  </a:srgbClr>
                </a:highlight>
                <a:latin typeface="Arial"/>
              </a:rPr>
              <a:t>.</a:t>
            </a:r>
          </a:p>
        </p:txBody>
      </p:sp>
      <p:sp>
        <p:nvSpPr>
          <p:cNvPr id="6" name="Content Placeholder 7">
            <a:extLst>
              <a:ext uri="{FF2B5EF4-FFF2-40B4-BE49-F238E27FC236}">
                <a16:creationId xmlns:a16="http://schemas.microsoft.com/office/drawing/2014/main" id="{5DD1FE1E-558E-BDA3-3ED0-DE4485536FD9}"/>
              </a:ext>
            </a:extLst>
          </p:cNvPr>
          <p:cNvSpPr txBox="1">
            <a:spLocks/>
          </p:cNvSpPr>
          <p:nvPr/>
        </p:nvSpPr>
        <p:spPr>
          <a:xfrm>
            <a:off x="1210476" y="1757992"/>
            <a:ext cx="6120680" cy="720080"/>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ts val="600"/>
              </a:spcBef>
            </a:pPr>
            <a:r>
              <a:rPr lang="en">
                <a:solidFill>
                  <a:schemeClr val="accent4"/>
                </a:solidFill>
                <a:highlight>
                  <a:srgbClr val="000000">
                    <a:alpha val="0"/>
                  </a:srgbClr>
                </a:highlight>
                <a:latin typeface="Arial"/>
              </a:rPr>
              <a:t>Principles</a:t>
            </a:r>
          </a:p>
          <a:p>
            <a:pPr lvl="1" fontAlgn="auto"/>
            <a:r>
              <a:rPr lang="en">
                <a:highlight>
                  <a:srgbClr val="000000">
                    <a:alpha val="0"/>
                  </a:srgbClr>
                </a:highlight>
                <a:latin typeface="Arial"/>
              </a:rPr>
              <a:t>Universality, Adequacy, Sustainability and Solidarity</a:t>
            </a:r>
          </a:p>
        </p:txBody>
      </p:sp>
      <p:sp>
        <p:nvSpPr>
          <p:cNvPr id="12" name="TextBox 11">
            <a:extLst>
              <a:ext uri="{FF2B5EF4-FFF2-40B4-BE49-F238E27FC236}">
                <a16:creationId xmlns:a16="http://schemas.microsoft.com/office/drawing/2014/main" id="{04D76414-BD11-1C6A-697C-6B3DAC7C6AAD}"/>
              </a:ext>
            </a:extLst>
          </p:cNvPr>
          <p:cNvSpPr txBox="1"/>
          <p:nvPr/>
        </p:nvSpPr>
        <p:spPr bwMode="auto">
          <a:xfrm>
            <a:off x="8470909" y="5069723"/>
            <a:ext cx="3289873" cy="1015663"/>
          </a:xfrm>
          <a:prstGeom prst="rect">
            <a:avLst/>
          </a:prstGeom>
          <a:noFill/>
          <a:ln w="9525">
            <a:noFill/>
            <a:miter lim="800000"/>
            <a:headEnd/>
            <a:tailEnd/>
          </a:ln>
          <a:effectLst/>
        </p:spPr>
        <p:txBody>
          <a:bodyPr wrap="square" rtlCol="0" anchor="ctr">
            <a:spAutoFit/>
          </a:bodyPr>
          <a:lstStyle/>
          <a:p>
            <a:pPr algn="ctr"/>
            <a:r>
              <a:rPr kumimoji="0" lang="en" sz="1500" b="0" i="0" u="none" strike="noStrike" kern="0" cap="none" spc="0" normalizeH="0" baseline="0" noProof="0">
                <a:ln>
                  <a:noFill/>
                </a:ln>
                <a:solidFill>
                  <a:prstClr val="white"/>
                </a:solidFill>
                <a:effectLst/>
                <a:highlight>
                  <a:srgbClr val="000000">
                    <a:alpha val="0"/>
                  </a:srgbClr>
                </a:highlight>
                <a:uLnTx/>
                <a:uFillTx/>
                <a:latin typeface="Arial"/>
                <a:cs typeface="Arial"/>
              </a:rPr>
              <a:t>+ poverty reduction, public employment programs, food and nutrition, housing supports, and other benefits/supports</a:t>
            </a:r>
            <a:endParaRPr lang="en-US" sz="1500" i="0" noProof="0">
              <a:solidFill>
                <a:srgbClr val="B11B86"/>
              </a:solidFill>
              <a:cs typeface="Arial" charset="0"/>
            </a:endParaRPr>
          </a:p>
        </p:txBody>
      </p:sp>
    </p:spTree>
    <p:custDataLst>
      <p:tags r:id="rId1"/>
    </p:custDataLst>
    <p:extLst>
      <p:ext uri="{BB962C8B-B14F-4D97-AF65-F5344CB8AC3E}">
        <p14:creationId xmlns:p14="http://schemas.microsoft.com/office/powerpoint/2010/main" val="1425429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National monitoring and evaluation systems</a:t>
            </a:r>
          </a:p>
        </p:txBody>
      </p:sp>
      <p:sp>
        <p:nvSpPr>
          <p:cNvPr id="4" name="Content Placeholder 7"/>
          <p:cNvSpPr txBox="1">
            <a:spLocks/>
          </p:cNvSpPr>
          <p:nvPr/>
        </p:nvSpPr>
        <p:spPr>
          <a:xfrm>
            <a:off x="1991544" y="1988840"/>
            <a:ext cx="7868330" cy="3240360"/>
          </a:xfrm>
          <a:prstGeom prst="roundRect">
            <a:avLst>
              <a:gd name="adj" fmla="val 0"/>
            </a:avLst>
          </a:prstGeom>
          <a:noFill/>
        </p:spPr>
        <p:txBody>
          <a:bodyPr vert="horz" lIns="0" tIns="0" rIns="0" bIns="0" rtlCol="0">
            <a:noAutofit/>
          </a:bodyPr>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6888" marR="0" lvl="2" indent="0" algn="l" defTabSz="914400" rtl="0" eaLnBrk="1" fontAlgn="auto" latinLnBrk="0" hangingPunct="1">
              <a:lnSpc>
                <a:spcPct val="100000"/>
              </a:lnSpc>
              <a:spcBef>
                <a:spcPts val="600"/>
              </a:spcBef>
              <a:spcAft>
                <a:spcPts val="0"/>
              </a:spcAft>
              <a:buClr>
                <a:srgbClr val="FA3C4B"/>
              </a:buClr>
              <a:buSzPct val="70000"/>
              <a:buFont typeface="Wingdings 3" panose="05040102010807070707" pitchFamily="18" charset="2"/>
              <a:buNone/>
              <a:tabLst/>
              <a:defRPr/>
            </a:pPr>
            <a:endParaRPr kumimoji="0" lang="pt-BR" sz="900" b="0" i="1" u="none" strike="noStrike" kern="1200" cap="none" spc="0" normalizeH="0" baseline="0" noProof="0">
              <a:ln>
                <a:noFill/>
              </a:ln>
              <a:solidFill>
                <a:schemeClr val="accent6">
                  <a:lumMod val="50000"/>
                </a:schemeClr>
              </a:solidFill>
              <a:effectLst/>
              <a:uLnTx/>
              <a:uFillTx/>
              <a:latin typeface="Arial"/>
              <a:cs typeface="Arial"/>
            </a:endParaRPr>
          </a:p>
          <a:p>
            <a:pPr marL="496888" marR="0" lvl="2" indent="0" algn="just" defTabSz="914400" rtl="0" eaLnBrk="1" fontAlgn="auto" latinLnBrk="0" hangingPunct="1">
              <a:lnSpc>
                <a:spcPct val="100000"/>
              </a:lnSpc>
              <a:spcBef>
                <a:spcPts val="600"/>
              </a:spcBef>
              <a:spcAft>
                <a:spcPts val="600"/>
              </a:spcAft>
              <a:buClr>
                <a:srgbClr val="FA3C4B"/>
              </a:buClr>
              <a:buSzPct val="70000"/>
              <a:buFont typeface="Wingdings 3" panose="05040102010807070707" pitchFamily="18" charset="2"/>
              <a:buNone/>
              <a:tabLst/>
              <a:defRPr/>
            </a:pPr>
            <a:r>
              <a:rPr kumimoji="0" lang="en" sz="2000" b="0" u="none" strike="noStrike" kern="1200" cap="none" spc="0" normalizeH="0" baseline="0" noProof="0">
                <a:ln>
                  <a:noFill/>
                </a:ln>
                <a:solidFill>
                  <a:schemeClr val="accent6">
                    <a:lumMod val="50000"/>
                  </a:schemeClr>
                </a:solidFill>
                <a:effectLst/>
                <a:highlight>
                  <a:srgbClr val="000000">
                    <a:alpha val="0"/>
                  </a:srgbClr>
                </a:highlight>
                <a:uLnTx/>
                <a:uFillTx/>
                <a:latin typeface="Arial"/>
                <a:cs typeface="Arial"/>
              </a:rPr>
              <a:t>Members should </a:t>
            </a:r>
            <a:r>
              <a:rPr kumimoji="0" lang="en" sz="2000" b="1" u="none" strike="noStrike" kern="1200" cap="none" spc="0" normalizeH="0" baseline="0" noProof="0">
                <a:ln>
                  <a:noFill/>
                </a:ln>
                <a:solidFill>
                  <a:schemeClr val="accent6">
                    <a:lumMod val="50000"/>
                  </a:schemeClr>
                </a:solidFill>
                <a:effectLst/>
                <a:highlight>
                  <a:srgbClr val="000000">
                    <a:alpha val="0"/>
                  </a:srgbClr>
                </a:highlight>
                <a:uLnTx/>
                <a:uFillTx/>
                <a:latin typeface="Arial"/>
                <a:cs typeface="Arial"/>
              </a:rPr>
              <a:t>monitor progress in</a:t>
            </a:r>
            <a:r>
              <a:rPr kumimoji="0" lang="en" sz="2000" b="0" u="none" strike="noStrike" kern="1200" cap="none" spc="0" normalizeH="0" baseline="0" noProof="0">
                <a:ln>
                  <a:noFill/>
                </a:ln>
                <a:solidFill>
                  <a:schemeClr val="accent6">
                    <a:lumMod val="50000"/>
                  </a:schemeClr>
                </a:solidFill>
                <a:effectLst/>
                <a:highlight>
                  <a:srgbClr val="000000">
                    <a:alpha val="0"/>
                  </a:srgbClr>
                </a:highlight>
                <a:uLnTx/>
                <a:uFillTx/>
                <a:latin typeface="Arial"/>
                <a:cs typeface="Arial"/>
              </a:rPr>
              <a:t> the implementation of </a:t>
            </a:r>
            <a:r>
              <a:rPr kumimoji="0" lang="en" sz="2000" b="1" u="none" strike="noStrike" kern="1200" cap="none" spc="0" normalizeH="0" baseline="0" noProof="0">
                <a:ln>
                  <a:noFill/>
                </a:ln>
                <a:solidFill>
                  <a:schemeClr val="accent6">
                    <a:lumMod val="50000"/>
                  </a:schemeClr>
                </a:solidFill>
                <a:effectLst/>
                <a:highlight>
                  <a:srgbClr val="000000">
                    <a:alpha val="0"/>
                  </a:srgbClr>
                </a:highlight>
                <a:uLnTx/>
                <a:uFillTx/>
                <a:latin typeface="Arial"/>
                <a:cs typeface="Arial"/>
              </a:rPr>
              <a:t>social protection floors and </a:t>
            </a:r>
            <a:r>
              <a:rPr kumimoji="0" lang="en" sz="2000" b="0" u="none" strike="noStrike" kern="1200" cap="none" spc="0" normalizeH="0" baseline="0" noProof="0">
                <a:ln>
                  <a:noFill/>
                </a:ln>
                <a:solidFill>
                  <a:schemeClr val="accent6">
                    <a:lumMod val="50000"/>
                  </a:schemeClr>
                </a:solidFill>
                <a:effectLst/>
                <a:highlight>
                  <a:srgbClr val="000000">
                    <a:alpha val="0"/>
                  </a:srgbClr>
                </a:highlight>
                <a:uLnTx/>
                <a:uFillTx/>
                <a:latin typeface="Arial"/>
                <a:cs typeface="Arial"/>
              </a:rPr>
              <a:t>in meeting the other objectives of social security extension strategies through appropriate nationally-defined mechanisms, </a:t>
            </a:r>
            <a:r>
              <a:rPr kumimoji="0" lang="en-GB" sz="2000" b="0" u="none" strike="noStrike" kern="1200" cap="none" spc="0" normalizeH="0" baseline="0" noProof="0">
                <a:ln>
                  <a:noFill/>
                </a:ln>
                <a:solidFill>
                  <a:schemeClr val="accent6">
                    <a:lumMod val="50000"/>
                  </a:schemeClr>
                </a:solidFill>
                <a:effectLst/>
                <a:highlight>
                  <a:srgbClr val="000000">
                    <a:alpha val="0"/>
                  </a:srgbClr>
                </a:highlight>
                <a:uLnTx/>
                <a:uFillTx/>
                <a:latin typeface="Arial"/>
                <a:cs typeface="Arial"/>
              </a:rPr>
              <a:t>including tripartite participation…</a:t>
            </a:r>
          </a:p>
          <a:p>
            <a:pPr marL="496888" marR="0" lvl="2" indent="0" algn="just" defTabSz="914400" rtl="0" eaLnBrk="1" fontAlgn="auto" latinLnBrk="0" hangingPunct="1">
              <a:lnSpc>
                <a:spcPct val="100000"/>
              </a:lnSpc>
              <a:spcBef>
                <a:spcPts val="600"/>
              </a:spcBef>
              <a:spcAft>
                <a:spcPts val="600"/>
              </a:spcAft>
              <a:buClr>
                <a:srgbClr val="FA3C4B"/>
              </a:buClr>
              <a:buSzPct val="70000"/>
              <a:buFont typeface="Wingdings 3" panose="05040102010807070707" pitchFamily="18" charset="2"/>
              <a:buNone/>
              <a:tabLst/>
              <a:defRPr/>
            </a:pPr>
            <a:r>
              <a:rPr kumimoji="0" lang="en" sz="2000" b="0" u="none" strike="noStrike" kern="1200" cap="none" spc="0" normalizeH="0" baseline="0" noProof="0">
                <a:ln>
                  <a:noFill/>
                </a:ln>
                <a:solidFill>
                  <a:schemeClr val="accent6">
                    <a:lumMod val="50000"/>
                  </a:schemeClr>
                </a:solidFill>
                <a:effectLst/>
                <a:highlight>
                  <a:srgbClr val="000000">
                    <a:alpha val="0"/>
                  </a:srgbClr>
                </a:highlight>
                <a:uLnTx/>
                <a:uFillTx/>
                <a:latin typeface="Arial"/>
                <a:cs typeface="Arial"/>
              </a:rPr>
              <a:t>Members should </a:t>
            </a:r>
            <a:r>
              <a:rPr kumimoji="0" lang="en" sz="2000" b="1" u="none" strike="noStrike" kern="1200" cap="none" spc="0" normalizeH="0" baseline="0" noProof="0">
                <a:ln>
                  <a:noFill/>
                </a:ln>
                <a:solidFill>
                  <a:schemeClr val="accent6">
                    <a:lumMod val="50000"/>
                  </a:schemeClr>
                </a:solidFill>
                <a:effectLst/>
                <a:highlight>
                  <a:srgbClr val="000000">
                    <a:alpha val="0"/>
                  </a:srgbClr>
                </a:highlight>
                <a:uLnTx/>
                <a:uFillTx/>
                <a:latin typeface="Arial"/>
                <a:cs typeface="Arial"/>
              </a:rPr>
              <a:t>regularly collect, compile, analyze and publish an appropriate set of social security data, statistics and indicators</a:t>
            </a:r>
            <a:r>
              <a:rPr kumimoji="0" lang="en" sz="2000" b="0" u="none" strike="noStrike" kern="1200" cap="none" spc="0" normalizeH="0" baseline="0" noProof="0">
                <a:ln>
                  <a:noFill/>
                </a:ln>
                <a:solidFill>
                  <a:schemeClr val="accent6">
                    <a:lumMod val="50000"/>
                  </a:schemeClr>
                </a:solidFill>
                <a:effectLst/>
                <a:highlight>
                  <a:srgbClr val="000000">
                    <a:alpha val="0"/>
                  </a:srgbClr>
                </a:highlight>
                <a:uLnTx/>
                <a:uFillTx/>
                <a:latin typeface="Arial"/>
                <a:cs typeface="Arial"/>
              </a:rPr>
              <a:t>, disaggregated in particular by gender.</a:t>
            </a:r>
          </a:p>
          <a:p>
            <a:pPr marL="1162050" marR="0" lvl="2" indent="0" algn="r" defTabSz="914400" rtl="0" eaLnBrk="1" fontAlgn="auto" latinLnBrk="0" hangingPunct="1">
              <a:lnSpc>
                <a:spcPct val="100000"/>
              </a:lnSpc>
              <a:spcBef>
                <a:spcPts val="600"/>
              </a:spcBef>
              <a:spcAft>
                <a:spcPts val="0"/>
              </a:spcAft>
              <a:buClr>
                <a:srgbClr val="FA3C4B"/>
              </a:buClr>
              <a:buSzPct val="70000"/>
              <a:buFont typeface="Wingdings 3" panose="05040102010807070707" pitchFamily="18" charset="2"/>
              <a:buNone/>
              <a:tabLst/>
              <a:defRPr/>
            </a:pPr>
            <a:r>
              <a:rPr kumimoji="0" lang="pt-BR" sz="1800" b="0" i="0" u="none" strike="noStrike" kern="1200" cap="none" spc="0" normalizeH="0" baseline="0" noProof="0">
                <a:ln>
                  <a:noFill/>
                </a:ln>
                <a:solidFill>
                  <a:schemeClr val="accent6">
                    <a:lumMod val="50000"/>
                  </a:schemeClr>
                </a:solidFill>
                <a:effectLst/>
                <a:uLnTx/>
                <a:uFillTx/>
                <a:latin typeface="Arial"/>
                <a:cs typeface="Arial"/>
              </a:rPr>
              <a:t>   </a:t>
            </a:r>
          </a:p>
        </p:txBody>
      </p:sp>
      <p:sp>
        <p:nvSpPr>
          <p:cNvPr id="5" name="TextBox 4">
            <a:extLst>
              <a:ext uri="{FF2B5EF4-FFF2-40B4-BE49-F238E27FC236}">
                <a16:creationId xmlns:a16="http://schemas.microsoft.com/office/drawing/2014/main" id="{94AFB93E-B2FD-704F-BAE3-5F7AFABDC790}"/>
              </a:ext>
            </a:extLst>
          </p:cNvPr>
          <p:cNvSpPr txBox="1"/>
          <p:nvPr/>
        </p:nvSpPr>
        <p:spPr>
          <a:xfrm>
            <a:off x="2023644" y="4614902"/>
            <a:ext cx="7836230" cy="369332"/>
          </a:xfrm>
          <a:prstGeom prst="rect">
            <a:avLst/>
          </a:prstGeom>
          <a:noFill/>
        </p:spPr>
        <p:txBody>
          <a:bodyPr wrap="square">
            <a:noAutofit/>
          </a:bodyPr>
          <a:lstStyle/>
          <a:p>
            <a:pPr marL="1162050" lvl="2" algn="r" fontAlgn="auto">
              <a:spcBef>
                <a:spcPts val="0"/>
              </a:spcBef>
              <a:spcAft>
                <a:spcPts val="0"/>
              </a:spcAft>
            </a:pPr>
            <a:r>
              <a:rPr lang="en" b="1">
                <a:solidFill>
                  <a:schemeClr val="accent4"/>
                </a:solidFill>
                <a:highlight>
                  <a:srgbClr val="000000">
                    <a:alpha val="0"/>
                  </a:srgbClr>
                </a:highlight>
                <a:latin typeface="Arial"/>
                <a:cs typeface="Arial"/>
              </a:rPr>
              <a:t>R202 - Recommendation on Social Protection Floors, 2012</a:t>
            </a:r>
            <a:endParaRPr lang="en-GB" b="1">
              <a:solidFill>
                <a:schemeClr val="accent4"/>
              </a:solidFill>
              <a:latin typeface="Arial"/>
              <a:cs typeface="Arial"/>
            </a:endParaRPr>
          </a:p>
        </p:txBody>
      </p:sp>
      <p:sp>
        <p:nvSpPr>
          <p:cNvPr id="3" name="Freeform: Shape 2">
            <a:extLst>
              <a:ext uri="{FF2B5EF4-FFF2-40B4-BE49-F238E27FC236}">
                <a16:creationId xmlns:a16="http://schemas.microsoft.com/office/drawing/2014/main" id="{C0D20BC1-9E0B-4FD0-9940-9B719731DAFC}"/>
              </a:ext>
            </a:extLst>
          </p:cNvPr>
          <p:cNvSpPr/>
          <p:nvPr/>
        </p:nvSpPr>
        <p:spPr>
          <a:xfrm>
            <a:off x="1847528" y="1491937"/>
            <a:ext cx="891895" cy="675294"/>
          </a:xfrm>
          <a:custGeom>
            <a:avLst/>
            <a:gdLst>
              <a:gd name="connsiteX0" fmla="*/ 933203 w 1005227"/>
              <a:gd name="connsiteY0" fmla="*/ 0 h 761102"/>
              <a:gd name="connsiteX1" fmla="*/ 973261 w 1005227"/>
              <a:gd name="connsiteY1" fmla="*/ 2225 h 761102"/>
              <a:gd name="connsiteX2" fmla="*/ 997000 w 1005227"/>
              <a:gd name="connsiteY2" fmla="*/ 9643 h 761102"/>
              <a:gd name="connsiteX3" fmla="*/ 1005160 w 1005227"/>
              <a:gd name="connsiteY3" fmla="*/ 23738 h 761102"/>
              <a:gd name="connsiteX4" fmla="*/ 998483 w 1005227"/>
              <a:gd name="connsiteY4" fmla="*/ 44509 h 761102"/>
              <a:gd name="connsiteX5" fmla="*/ 804128 w 1005227"/>
              <a:gd name="connsiteY5" fmla="*/ 452507 h 761102"/>
              <a:gd name="connsiteX6" fmla="*/ 804128 w 1005227"/>
              <a:gd name="connsiteY6" fmla="*/ 639445 h 761102"/>
              <a:gd name="connsiteX7" fmla="*/ 795968 w 1005227"/>
              <a:gd name="connsiteY7" fmla="*/ 701757 h 761102"/>
              <a:gd name="connsiteX8" fmla="*/ 770746 w 1005227"/>
              <a:gd name="connsiteY8" fmla="*/ 738848 h 761102"/>
              <a:gd name="connsiteX9" fmla="*/ 727721 w 1005227"/>
              <a:gd name="connsiteY9" fmla="*/ 756651 h 761102"/>
              <a:gd name="connsiteX10" fmla="*/ 666150 w 1005227"/>
              <a:gd name="connsiteY10" fmla="*/ 761102 h 761102"/>
              <a:gd name="connsiteX11" fmla="*/ 605321 w 1005227"/>
              <a:gd name="connsiteY11" fmla="*/ 756651 h 761102"/>
              <a:gd name="connsiteX12" fmla="*/ 563779 w 1005227"/>
              <a:gd name="connsiteY12" fmla="*/ 738848 h 761102"/>
              <a:gd name="connsiteX13" fmla="*/ 539300 w 1005227"/>
              <a:gd name="connsiteY13" fmla="*/ 701757 h 761102"/>
              <a:gd name="connsiteX14" fmla="*/ 531140 w 1005227"/>
              <a:gd name="connsiteY14" fmla="*/ 639445 h 761102"/>
              <a:gd name="connsiteX15" fmla="*/ 535590 w 1005227"/>
              <a:gd name="connsiteY15" fmla="*/ 557103 h 761102"/>
              <a:gd name="connsiteX16" fmla="*/ 549685 w 1005227"/>
              <a:gd name="connsiteY16" fmla="*/ 485147 h 761102"/>
              <a:gd name="connsiteX17" fmla="*/ 576390 w 1005227"/>
              <a:gd name="connsiteY17" fmla="*/ 417642 h 761102"/>
              <a:gd name="connsiteX18" fmla="*/ 617190 w 1005227"/>
              <a:gd name="connsiteY18" fmla="*/ 347169 h 761102"/>
              <a:gd name="connsiteX19" fmla="*/ 817480 w 1005227"/>
              <a:gd name="connsiteY19" fmla="*/ 43025 h 761102"/>
              <a:gd name="connsiteX20" fmla="*/ 833800 w 1005227"/>
              <a:gd name="connsiteY20" fmla="*/ 23738 h 761102"/>
              <a:gd name="connsiteX21" fmla="*/ 856055 w 1005227"/>
              <a:gd name="connsiteY21" fmla="*/ 11127 h 761102"/>
              <a:gd name="connsiteX22" fmla="*/ 887953 w 1005227"/>
              <a:gd name="connsiteY22" fmla="*/ 2967 h 761102"/>
              <a:gd name="connsiteX23" fmla="*/ 933203 w 1005227"/>
              <a:gd name="connsiteY23" fmla="*/ 0 h 761102"/>
              <a:gd name="connsiteX24" fmla="*/ 402064 w 1005227"/>
              <a:gd name="connsiteY24" fmla="*/ 0 h 761102"/>
              <a:gd name="connsiteX25" fmla="*/ 441380 w 1005227"/>
              <a:gd name="connsiteY25" fmla="*/ 2225 h 761102"/>
              <a:gd name="connsiteX26" fmla="*/ 465118 w 1005227"/>
              <a:gd name="connsiteY26" fmla="*/ 9643 h 761102"/>
              <a:gd name="connsiteX27" fmla="*/ 473278 w 1005227"/>
              <a:gd name="connsiteY27" fmla="*/ 23738 h 761102"/>
              <a:gd name="connsiteX28" fmla="*/ 467343 w 1005227"/>
              <a:gd name="connsiteY28" fmla="*/ 44509 h 761102"/>
              <a:gd name="connsiteX29" fmla="*/ 272988 w 1005227"/>
              <a:gd name="connsiteY29" fmla="*/ 452507 h 761102"/>
              <a:gd name="connsiteX30" fmla="*/ 272988 w 1005227"/>
              <a:gd name="connsiteY30" fmla="*/ 639445 h 761102"/>
              <a:gd name="connsiteX31" fmla="*/ 264828 w 1005227"/>
              <a:gd name="connsiteY31" fmla="*/ 701757 h 761102"/>
              <a:gd name="connsiteX32" fmla="*/ 239606 w 1005227"/>
              <a:gd name="connsiteY32" fmla="*/ 738848 h 761102"/>
              <a:gd name="connsiteX33" fmla="*/ 196581 w 1005227"/>
              <a:gd name="connsiteY33" fmla="*/ 756651 h 761102"/>
              <a:gd name="connsiteX34" fmla="*/ 135010 w 1005227"/>
              <a:gd name="connsiteY34" fmla="*/ 761102 h 761102"/>
              <a:gd name="connsiteX35" fmla="*/ 74181 w 1005227"/>
              <a:gd name="connsiteY35" fmla="*/ 756651 h 761102"/>
              <a:gd name="connsiteX36" fmla="*/ 32640 w 1005227"/>
              <a:gd name="connsiteY36" fmla="*/ 738848 h 761102"/>
              <a:gd name="connsiteX37" fmla="*/ 8160 w 1005227"/>
              <a:gd name="connsiteY37" fmla="*/ 701757 h 761102"/>
              <a:gd name="connsiteX38" fmla="*/ 0 w 1005227"/>
              <a:gd name="connsiteY38" fmla="*/ 639445 h 761102"/>
              <a:gd name="connsiteX39" fmla="*/ 4451 w 1005227"/>
              <a:gd name="connsiteY39" fmla="*/ 557103 h 761102"/>
              <a:gd name="connsiteX40" fmla="*/ 18545 w 1005227"/>
              <a:gd name="connsiteY40" fmla="*/ 485147 h 761102"/>
              <a:gd name="connsiteX41" fmla="*/ 45251 w 1005227"/>
              <a:gd name="connsiteY41" fmla="*/ 417642 h 761102"/>
              <a:gd name="connsiteX42" fmla="*/ 86050 w 1005227"/>
              <a:gd name="connsiteY42" fmla="*/ 347169 h 761102"/>
              <a:gd name="connsiteX43" fmla="*/ 286341 w 1005227"/>
              <a:gd name="connsiteY43" fmla="*/ 43025 h 761102"/>
              <a:gd name="connsiteX44" fmla="*/ 302661 w 1005227"/>
              <a:gd name="connsiteY44" fmla="*/ 23738 h 761102"/>
              <a:gd name="connsiteX45" fmla="*/ 324915 w 1005227"/>
              <a:gd name="connsiteY45" fmla="*/ 11127 h 761102"/>
              <a:gd name="connsiteX46" fmla="*/ 356813 w 1005227"/>
              <a:gd name="connsiteY46" fmla="*/ 2967 h 761102"/>
              <a:gd name="connsiteX47" fmla="*/ 402064 w 1005227"/>
              <a:gd name="connsiteY47" fmla="*/ 0 h 7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5227" h="761102">
                <a:moveTo>
                  <a:pt x="933203" y="0"/>
                </a:moveTo>
                <a:cubicBezTo>
                  <a:pt x="949029" y="0"/>
                  <a:pt x="962381" y="741"/>
                  <a:pt x="973261" y="2225"/>
                </a:cubicBezTo>
                <a:cubicBezTo>
                  <a:pt x="984141" y="3709"/>
                  <a:pt x="992054" y="6181"/>
                  <a:pt x="997000" y="9643"/>
                </a:cubicBezTo>
                <a:cubicBezTo>
                  <a:pt x="1001945" y="13105"/>
                  <a:pt x="1004665" y="17803"/>
                  <a:pt x="1005160" y="23738"/>
                </a:cubicBezTo>
                <a:cubicBezTo>
                  <a:pt x="1005654" y="29672"/>
                  <a:pt x="1003429" y="36596"/>
                  <a:pt x="998483" y="44509"/>
                </a:cubicBezTo>
                <a:lnTo>
                  <a:pt x="804128" y="452507"/>
                </a:lnTo>
                <a:lnTo>
                  <a:pt x="804128" y="639445"/>
                </a:lnTo>
                <a:cubicBezTo>
                  <a:pt x="804128" y="665161"/>
                  <a:pt x="801408" y="685932"/>
                  <a:pt x="795968" y="701757"/>
                </a:cubicBezTo>
                <a:cubicBezTo>
                  <a:pt x="790528" y="717582"/>
                  <a:pt x="782120" y="729946"/>
                  <a:pt x="770746" y="738848"/>
                </a:cubicBezTo>
                <a:cubicBezTo>
                  <a:pt x="759371" y="747749"/>
                  <a:pt x="745030" y="753684"/>
                  <a:pt x="727721" y="756651"/>
                </a:cubicBezTo>
                <a:cubicBezTo>
                  <a:pt x="710412" y="759618"/>
                  <a:pt x="689888" y="761102"/>
                  <a:pt x="666150" y="761102"/>
                </a:cubicBezTo>
                <a:cubicBezTo>
                  <a:pt x="642412" y="761102"/>
                  <a:pt x="622136" y="759618"/>
                  <a:pt x="605321" y="756651"/>
                </a:cubicBezTo>
                <a:cubicBezTo>
                  <a:pt x="588507" y="753684"/>
                  <a:pt x="574659" y="747749"/>
                  <a:pt x="563779" y="738848"/>
                </a:cubicBezTo>
                <a:cubicBezTo>
                  <a:pt x="552899" y="729946"/>
                  <a:pt x="544739" y="717582"/>
                  <a:pt x="539300" y="701757"/>
                </a:cubicBezTo>
                <a:cubicBezTo>
                  <a:pt x="533860" y="685932"/>
                  <a:pt x="531140" y="665161"/>
                  <a:pt x="531140" y="639445"/>
                </a:cubicBezTo>
                <a:cubicBezTo>
                  <a:pt x="531140" y="609772"/>
                  <a:pt x="532623" y="582325"/>
                  <a:pt x="535590" y="557103"/>
                </a:cubicBezTo>
                <a:cubicBezTo>
                  <a:pt x="538558" y="531881"/>
                  <a:pt x="543256" y="507896"/>
                  <a:pt x="549685" y="485147"/>
                </a:cubicBezTo>
                <a:cubicBezTo>
                  <a:pt x="556114" y="462398"/>
                  <a:pt x="565016" y="439896"/>
                  <a:pt x="576390" y="417642"/>
                </a:cubicBezTo>
                <a:cubicBezTo>
                  <a:pt x="587765" y="395387"/>
                  <a:pt x="601365" y="371896"/>
                  <a:pt x="617190" y="347169"/>
                </a:cubicBezTo>
                <a:lnTo>
                  <a:pt x="817480" y="43025"/>
                </a:lnTo>
                <a:cubicBezTo>
                  <a:pt x="822426" y="35112"/>
                  <a:pt x="827866" y="28683"/>
                  <a:pt x="833800" y="23738"/>
                </a:cubicBezTo>
                <a:cubicBezTo>
                  <a:pt x="839735" y="18792"/>
                  <a:pt x="847153" y="14589"/>
                  <a:pt x="856055" y="11127"/>
                </a:cubicBezTo>
                <a:cubicBezTo>
                  <a:pt x="864956" y="7665"/>
                  <a:pt x="875589" y="4945"/>
                  <a:pt x="887953" y="2967"/>
                </a:cubicBezTo>
                <a:cubicBezTo>
                  <a:pt x="900316" y="989"/>
                  <a:pt x="915400" y="0"/>
                  <a:pt x="933203" y="0"/>
                </a:cubicBezTo>
                <a:close/>
                <a:moveTo>
                  <a:pt x="402064" y="0"/>
                </a:moveTo>
                <a:cubicBezTo>
                  <a:pt x="417889" y="0"/>
                  <a:pt x="430995" y="741"/>
                  <a:pt x="441380" y="2225"/>
                </a:cubicBezTo>
                <a:cubicBezTo>
                  <a:pt x="451765" y="3709"/>
                  <a:pt x="459678" y="6181"/>
                  <a:pt x="465118" y="9643"/>
                </a:cubicBezTo>
                <a:cubicBezTo>
                  <a:pt x="470558" y="13105"/>
                  <a:pt x="473278" y="17803"/>
                  <a:pt x="473278" y="23738"/>
                </a:cubicBezTo>
                <a:cubicBezTo>
                  <a:pt x="473278" y="29672"/>
                  <a:pt x="471300" y="36596"/>
                  <a:pt x="467343" y="44509"/>
                </a:cubicBezTo>
                <a:lnTo>
                  <a:pt x="272988" y="452507"/>
                </a:lnTo>
                <a:lnTo>
                  <a:pt x="272988" y="639445"/>
                </a:lnTo>
                <a:cubicBezTo>
                  <a:pt x="272988" y="665161"/>
                  <a:pt x="270268" y="685932"/>
                  <a:pt x="264828" y="701757"/>
                </a:cubicBezTo>
                <a:cubicBezTo>
                  <a:pt x="259388" y="717582"/>
                  <a:pt x="250981" y="729946"/>
                  <a:pt x="239606" y="738848"/>
                </a:cubicBezTo>
                <a:cubicBezTo>
                  <a:pt x="228232" y="747749"/>
                  <a:pt x="213890" y="753684"/>
                  <a:pt x="196581" y="756651"/>
                </a:cubicBezTo>
                <a:cubicBezTo>
                  <a:pt x="179272" y="759618"/>
                  <a:pt x="158748" y="761102"/>
                  <a:pt x="135010" y="761102"/>
                </a:cubicBezTo>
                <a:cubicBezTo>
                  <a:pt x="111272" y="761102"/>
                  <a:pt x="90996" y="759618"/>
                  <a:pt x="74181" y="756651"/>
                </a:cubicBezTo>
                <a:cubicBezTo>
                  <a:pt x="57367" y="753684"/>
                  <a:pt x="43520" y="747749"/>
                  <a:pt x="32640" y="738848"/>
                </a:cubicBezTo>
                <a:cubicBezTo>
                  <a:pt x="21760" y="729946"/>
                  <a:pt x="13600" y="717582"/>
                  <a:pt x="8160" y="701757"/>
                </a:cubicBezTo>
                <a:cubicBezTo>
                  <a:pt x="2720" y="685932"/>
                  <a:pt x="0" y="665161"/>
                  <a:pt x="0" y="639445"/>
                </a:cubicBezTo>
                <a:cubicBezTo>
                  <a:pt x="0" y="609772"/>
                  <a:pt x="1483" y="582325"/>
                  <a:pt x="4451" y="557103"/>
                </a:cubicBezTo>
                <a:cubicBezTo>
                  <a:pt x="7418" y="531881"/>
                  <a:pt x="12116" y="507896"/>
                  <a:pt x="18545" y="485147"/>
                </a:cubicBezTo>
                <a:cubicBezTo>
                  <a:pt x="24974" y="462398"/>
                  <a:pt x="33876" y="439896"/>
                  <a:pt x="45251" y="417642"/>
                </a:cubicBezTo>
                <a:cubicBezTo>
                  <a:pt x="56625" y="395387"/>
                  <a:pt x="70225" y="371896"/>
                  <a:pt x="86050" y="347169"/>
                </a:cubicBezTo>
                <a:lnTo>
                  <a:pt x="286341" y="43025"/>
                </a:lnTo>
                <a:cubicBezTo>
                  <a:pt x="291286" y="35112"/>
                  <a:pt x="296726" y="28683"/>
                  <a:pt x="302661" y="23738"/>
                </a:cubicBezTo>
                <a:cubicBezTo>
                  <a:pt x="308595" y="18792"/>
                  <a:pt x="316013" y="14589"/>
                  <a:pt x="324915" y="11127"/>
                </a:cubicBezTo>
                <a:cubicBezTo>
                  <a:pt x="333817" y="7665"/>
                  <a:pt x="344449" y="4945"/>
                  <a:pt x="356813" y="2967"/>
                </a:cubicBezTo>
                <a:cubicBezTo>
                  <a:pt x="369177" y="989"/>
                  <a:pt x="384260" y="0"/>
                  <a:pt x="402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noProof="1"/>
          </a:p>
        </p:txBody>
      </p:sp>
      <p:sp>
        <p:nvSpPr>
          <p:cNvPr id="6" name="Freeform: Shape 5">
            <a:extLst>
              <a:ext uri="{FF2B5EF4-FFF2-40B4-BE49-F238E27FC236}">
                <a16:creationId xmlns:a16="http://schemas.microsoft.com/office/drawing/2014/main" id="{F7C6F0DE-60CF-4656-AD38-C336D665F873}"/>
              </a:ext>
            </a:extLst>
          </p:cNvPr>
          <p:cNvSpPr/>
          <p:nvPr/>
        </p:nvSpPr>
        <p:spPr>
          <a:xfrm>
            <a:off x="9520639" y="5014036"/>
            <a:ext cx="891909" cy="675294"/>
          </a:xfrm>
          <a:custGeom>
            <a:avLst/>
            <a:gdLst>
              <a:gd name="connsiteX0" fmla="*/ 870232 w 1005242"/>
              <a:gd name="connsiteY0" fmla="*/ 0 h 761102"/>
              <a:gd name="connsiteX1" fmla="*/ 930319 w 1005242"/>
              <a:gd name="connsiteY1" fmla="*/ 4451 h 761102"/>
              <a:gd name="connsiteX2" fmla="*/ 972602 w 1005242"/>
              <a:gd name="connsiteY2" fmla="*/ 21512 h 761102"/>
              <a:gd name="connsiteX3" fmla="*/ 997082 w 1005242"/>
              <a:gd name="connsiteY3" fmla="*/ 57861 h 761102"/>
              <a:gd name="connsiteX4" fmla="*/ 1005242 w 1005242"/>
              <a:gd name="connsiteY4" fmla="*/ 120174 h 761102"/>
              <a:gd name="connsiteX5" fmla="*/ 1000792 w 1005242"/>
              <a:gd name="connsiteY5" fmla="*/ 203999 h 761102"/>
              <a:gd name="connsiteX6" fmla="*/ 986697 w 1005242"/>
              <a:gd name="connsiteY6" fmla="*/ 275955 h 761102"/>
              <a:gd name="connsiteX7" fmla="*/ 959992 w 1005242"/>
              <a:gd name="connsiteY7" fmla="*/ 343460 h 761102"/>
              <a:gd name="connsiteX8" fmla="*/ 919192 w 1005242"/>
              <a:gd name="connsiteY8" fmla="*/ 412449 h 761102"/>
              <a:gd name="connsiteX9" fmla="*/ 717418 w 1005242"/>
              <a:gd name="connsiteY9" fmla="*/ 716593 h 761102"/>
              <a:gd name="connsiteX10" fmla="*/ 701840 w 1005242"/>
              <a:gd name="connsiteY10" fmla="*/ 736622 h 761102"/>
              <a:gd name="connsiteX11" fmla="*/ 678844 w 1005242"/>
              <a:gd name="connsiteY11" fmla="*/ 749975 h 761102"/>
              <a:gd name="connsiteX12" fmla="*/ 647688 w 1005242"/>
              <a:gd name="connsiteY12" fmla="*/ 758135 h 761102"/>
              <a:gd name="connsiteX13" fmla="*/ 603179 w 1005242"/>
              <a:gd name="connsiteY13" fmla="*/ 761102 h 761102"/>
              <a:gd name="connsiteX14" fmla="*/ 563863 w 1005242"/>
              <a:gd name="connsiteY14" fmla="*/ 758877 h 761102"/>
              <a:gd name="connsiteX15" fmla="*/ 540124 w 1005242"/>
              <a:gd name="connsiteY15" fmla="*/ 750717 h 761102"/>
              <a:gd name="connsiteX16" fmla="*/ 531965 w 1005242"/>
              <a:gd name="connsiteY16" fmla="*/ 735880 h 761102"/>
              <a:gd name="connsiteX17" fmla="*/ 536415 w 1005242"/>
              <a:gd name="connsiteY17" fmla="*/ 713626 h 761102"/>
              <a:gd name="connsiteX18" fmla="*/ 732255 w 1005242"/>
              <a:gd name="connsiteY18" fmla="*/ 308595 h 761102"/>
              <a:gd name="connsiteX19" fmla="*/ 732255 w 1005242"/>
              <a:gd name="connsiteY19" fmla="*/ 120174 h 761102"/>
              <a:gd name="connsiteX20" fmla="*/ 739673 w 1005242"/>
              <a:gd name="connsiteY20" fmla="*/ 57861 h 761102"/>
              <a:gd name="connsiteX21" fmla="*/ 764153 w 1005242"/>
              <a:gd name="connsiteY21" fmla="*/ 21512 h 761102"/>
              <a:gd name="connsiteX22" fmla="*/ 807178 w 1005242"/>
              <a:gd name="connsiteY22" fmla="*/ 4451 h 761102"/>
              <a:gd name="connsiteX23" fmla="*/ 870232 w 1005242"/>
              <a:gd name="connsiteY23" fmla="*/ 0 h 761102"/>
              <a:gd name="connsiteX24" fmla="*/ 339093 w 1005242"/>
              <a:gd name="connsiteY24" fmla="*/ 0 h 761102"/>
              <a:gd name="connsiteX25" fmla="*/ 399921 w 1005242"/>
              <a:gd name="connsiteY25" fmla="*/ 4451 h 761102"/>
              <a:gd name="connsiteX26" fmla="*/ 441463 w 1005242"/>
              <a:gd name="connsiteY26" fmla="*/ 21512 h 761102"/>
              <a:gd name="connsiteX27" fmla="*/ 465943 w 1005242"/>
              <a:gd name="connsiteY27" fmla="*/ 57861 h 761102"/>
              <a:gd name="connsiteX28" fmla="*/ 474103 w 1005242"/>
              <a:gd name="connsiteY28" fmla="*/ 120174 h 761102"/>
              <a:gd name="connsiteX29" fmla="*/ 469652 w 1005242"/>
              <a:gd name="connsiteY29" fmla="*/ 203999 h 761102"/>
              <a:gd name="connsiteX30" fmla="*/ 455558 w 1005242"/>
              <a:gd name="connsiteY30" fmla="*/ 275955 h 761102"/>
              <a:gd name="connsiteX31" fmla="*/ 428852 w 1005242"/>
              <a:gd name="connsiteY31" fmla="*/ 343460 h 761102"/>
              <a:gd name="connsiteX32" fmla="*/ 388052 w 1005242"/>
              <a:gd name="connsiteY32" fmla="*/ 412449 h 761102"/>
              <a:gd name="connsiteX33" fmla="*/ 186279 w 1005242"/>
              <a:gd name="connsiteY33" fmla="*/ 716593 h 761102"/>
              <a:gd name="connsiteX34" fmla="*/ 170701 w 1005242"/>
              <a:gd name="connsiteY34" fmla="*/ 736622 h 761102"/>
              <a:gd name="connsiteX35" fmla="*/ 147704 w 1005242"/>
              <a:gd name="connsiteY35" fmla="*/ 749975 h 761102"/>
              <a:gd name="connsiteX36" fmla="*/ 116548 w 1005242"/>
              <a:gd name="connsiteY36" fmla="*/ 758135 h 761102"/>
              <a:gd name="connsiteX37" fmla="*/ 72039 w 1005242"/>
              <a:gd name="connsiteY37" fmla="*/ 761102 h 761102"/>
              <a:gd name="connsiteX38" fmla="*/ 31981 w 1005242"/>
              <a:gd name="connsiteY38" fmla="*/ 758877 h 761102"/>
              <a:gd name="connsiteX39" fmla="*/ 8243 w 1005242"/>
              <a:gd name="connsiteY39" fmla="*/ 750717 h 761102"/>
              <a:gd name="connsiteX40" fmla="*/ 83 w 1005242"/>
              <a:gd name="connsiteY40" fmla="*/ 735880 h 761102"/>
              <a:gd name="connsiteX41" fmla="*/ 5276 w 1005242"/>
              <a:gd name="connsiteY41" fmla="*/ 713626 h 761102"/>
              <a:gd name="connsiteX42" fmla="*/ 201115 w 1005242"/>
              <a:gd name="connsiteY42" fmla="*/ 308595 h 761102"/>
              <a:gd name="connsiteX43" fmla="*/ 201115 w 1005242"/>
              <a:gd name="connsiteY43" fmla="*/ 120174 h 761102"/>
              <a:gd name="connsiteX44" fmla="*/ 208533 w 1005242"/>
              <a:gd name="connsiteY44" fmla="*/ 57861 h 761102"/>
              <a:gd name="connsiteX45" fmla="*/ 233013 w 1005242"/>
              <a:gd name="connsiteY45" fmla="*/ 21512 h 761102"/>
              <a:gd name="connsiteX46" fmla="*/ 276038 w 1005242"/>
              <a:gd name="connsiteY46" fmla="*/ 4451 h 761102"/>
              <a:gd name="connsiteX47" fmla="*/ 339093 w 1005242"/>
              <a:gd name="connsiteY47" fmla="*/ 0 h 7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5242" h="761102">
                <a:moveTo>
                  <a:pt x="870232" y="0"/>
                </a:moveTo>
                <a:cubicBezTo>
                  <a:pt x="892981" y="0"/>
                  <a:pt x="913010" y="1483"/>
                  <a:pt x="930319" y="4451"/>
                </a:cubicBezTo>
                <a:cubicBezTo>
                  <a:pt x="947628" y="7418"/>
                  <a:pt x="961723" y="13105"/>
                  <a:pt x="972602" y="21512"/>
                </a:cubicBezTo>
                <a:cubicBezTo>
                  <a:pt x="983483" y="29919"/>
                  <a:pt x="991643" y="42036"/>
                  <a:pt x="997082" y="57861"/>
                </a:cubicBezTo>
                <a:cubicBezTo>
                  <a:pt x="1002523" y="73687"/>
                  <a:pt x="1005242" y="94458"/>
                  <a:pt x="1005242" y="120174"/>
                </a:cubicBezTo>
                <a:cubicBezTo>
                  <a:pt x="1005242" y="150835"/>
                  <a:pt x="1003759" y="178777"/>
                  <a:pt x="1000792" y="203999"/>
                </a:cubicBezTo>
                <a:cubicBezTo>
                  <a:pt x="997824" y="229221"/>
                  <a:pt x="993126" y="253206"/>
                  <a:pt x="986697" y="275955"/>
                </a:cubicBezTo>
                <a:cubicBezTo>
                  <a:pt x="980268" y="298704"/>
                  <a:pt x="971366" y="321206"/>
                  <a:pt x="959992" y="343460"/>
                </a:cubicBezTo>
                <a:cubicBezTo>
                  <a:pt x="948618" y="365715"/>
                  <a:pt x="935018" y="388711"/>
                  <a:pt x="919192" y="412449"/>
                </a:cubicBezTo>
                <a:lnTo>
                  <a:pt x="717418" y="716593"/>
                </a:lnTo>
                <a:cubicBezTo>
                  <a:pt x="713462" y="724506"/>
                  <a:pt x="708269" y="731182"/>
                  <a:pt x="701840" y="736622"/>
                </a:cubicBezTo>
                <a:cubicBezTo>
                  <a:pt x="695411" y="742062"/>
                  <a:pt x="687746" y="746513"/>
                  <a:pt x="678844" y="749975"/>
                </a:cubicBezTo>
                <a:cubicBezTo>
                  <a:pt x="669942" y="753437"/>
                  <a:pt x="659557" y="756157"/>
                  <a:pt x="647688" y="758135"/>
                </a:cubicBezTo>
                <a:cubicBezTo>
                  <a:pt x="635819" y="760113"/>
                  <a:pt x="620982" y="761102"/>
                  <a:pt x="603179" y="761102"/>
                </a:cubicBezTo>
                <a:cubicBezTo>
                  <a:pt x="587354" y="761102"/>
                  <a:pt x="574248" y="760360"/>
                  <a:pt x="563863" y="758877"/>
                </a:cubicBezTo>
                <a:cubicBezTo>
                  <a:pt x="553477" y="757393"/>
                  <a:pt x="545565" y="754673"/>
                  <a:pt x="540124" y="750717"/>
                </a:cubicBezTo>
                <a:cubicBezTo>
                  <a:pt x="534685" y="746760"/>
                  <a:pt x="531965" y="741815"/>
                  <a:pt x="531965" y="735880"/>
                </a:cubicBezTo>
                <a:cubicBezTo>
                  <a:pt x="531965" y="729946"/>
                  <a:pt x="533448" y="722528"/>
                  <a:pt x="536415" y="713626"/>
                </a:cubicBezTo>
                <a:lnTo>
                  <a:pt x="732255" y="308595"/>
                </a:lnTo>
                <a:lnTo>
                  <a:pt x="732255" y="120174"/>
                </a:lnTo>
                <a:cubicBezTo>
                  <a:pt x="732255" y="94458"/>
                  <a:pt x="734728" y="73687"/>
                  <a:pt x="739673" y="57861"/>
                </a:cubicBezTo>
                <a:cubicBezTo>
                  <a:pt x="744618" y="42036"/>
                  <a:pt x="752778" y="29919"/>
                  <a:pt x="764153" y="21512"/>
                </a:cubicBezTo>
                <a:cubicBezTo>
                  <a:pt x="775527" y="13105"/>
                  <a:pt x="789869" y="7418"/>
                  <a:pt x="807178" y="4451"/>
                </a:cubicBezTo>
                <a:cubicBezTo>
                  <a:pt x="824487" y="1483"/>
                  <a:pt x="845505" y="0"/>
                  <a:pt x="870232" y="0"/>
                </a:cubicBezTo>
                <a:close/>
                <a:moveTo>
                  <a:pt x="339093" y="0"/>
                </a:moveTo>
                <a:cubicBezTo>
                  <a:pt x="362831" y="0"/>
                  <a:pt x="383107" y="1483"/>
                  <a:pt x="399921" y="4451"/>
                </a:cubicBezTo>
                <a:cubicBezTo>
                  <a:pt x="416736" y="7418"/>
                  <a:pt x="430583" y="13105"/>
                  <a:pt x="441463" y="21512"/>
                </a:cubicBezTo>
                <a:cubicBezTo>
                  <a:pt x="452343" y="29919"/>
                  <a:pt x="460503" y="42036"/>
                  <a:pt x="465943" y="57861"/>
                </a:cubicBezTo>
                <a:cubicBezTo>
                  <a:pt x="471383" y="73687"/>
                  <a:pt x="474103" y="94458"/>
                  <a:pt x="474103" y="120174"/>
                </a:cubicBezTo>
                <a:cubicBezTo>
                  <a:pt x="474103" y="150835"/>
                  <a:pt x="472619" y="178777"/>
                  <a:pt x="469652" y="203999"/>
                </a:cubicBezTo>
                <a:cubicBezTo>
                  <a:pt x="466685" y="229221"/>
                  <a:pt x="461987" y="253206"/>
                  <a:pt x="455558" y="275955"/>
                </a:cubicBezTo>
                <a:cubicBezTo>
                  <a:pt x="449129" y="298704"/>
                  <a:pt x="440227" y="321206"/>
                  <a:pt x="428852" y="343460"/>
                </a:cubicBezTo>
                <a:cubicBezTo>
                  <a:pt x="417478" y="365715"/>
                  <a:pt x="403878" y="388711"/>
                  <a:pt x="388052" y="412449"/>
                </a:cubicBezTo>
                <a:lnTo>
                  <a:pt x="186279" y="716593"/>
                </a:lnTo>
                <a:cubicBezTo>
                  <a:pt x="182322" y="724506"/>
                  <a:pt x="177130" y="731182"/>
                  <a:pt x="170701" y="736622"/>
                </a:cubicBezTo>
                <a:cubicBezTo>
                  <a:pt x="164272" y="742062"/>
                  <a:pt x="156606" y="746513"/>
                  <a:pt x="147704" y="749975"/>
                </a:cubicBezTo>
                <a:cubicBezTo>
                  <a:pt x="138803" y="753437"/>
                  <a:pt x="128417" y="756157"/>
                  <a:pt x="116548" y="758135"/>
                </a:cubicBezTo>
                <a:cubicBezTo>
                  <a:pt x="104679" y="760113"/>
                  <a:pt x="89843" y="761102"/>
                  <a:pt x="72039" y="761102"/>
                </a:cubicBezTo>
                <a:cubicBezTo>
                  <a:pt x="56214" y="761102"/>
                  <a:pt x="42861" y="760360"/>
                  <a:pt x="31981" y="758877"/>
                </a:cubicBezTo>
                <a:cubicBezTo>
                  <a:pt x="21101" y="757393"/>
                  <a:pt x="13189" y="754673"/>
                  <a:pt x="8243" y="750717"/>
                </a:cubicBezTo>
                <a:cubicBezTo>
                  <a:pt x="3298" y="746760"/>
                  <a:pt x="578" y="741815"/>
                  <a:pt x="83" y="735880"/>
                </a:cubicBezTo>
                <a:cubicBezTo>
                  <a:pt x="-411" y="729946"/>
                  <a:pt x="1320" y="722528"/>
                  <a:pt x="5276" y="713626"/>
                </a:cubicBezTo>
                <a:lnTo>
                  <a:pt x="201115" y="308595"/>
                </a:lnTo>
                <a:lnTo>
                  <a:pt x="201115" y="120174"/>
                </a:lnTo>
                <a:cubicBezTo>
                  <a:pt x="201115" y="94458"/>
                  <a:pt x="203588" y="73687"/>
                  <a:pt x="208533" y="57861"/>
                </a:cubicBezTo>
                <a:cubicBezTo>
                  <a:pt x="213479" y="42036"/>
                  <a:pt x="221639" y="29919"/>
                  <a:pt x="233013" y="21512"/>
                </a:cubicBezTo>
                <a:cubicBezTo>
                  <a:pt x="244388" y="13105"/>
                  <a:pt x="258729" y="7418"/>
                  <a:pt x="276038" y="4451"/>
                </a:cubicBezTo>
                <a:cubicBezTo>
                  <a:pt x="293348" y="1483"/>
                  <a:pt x="314366" y="0"/>
                  <a:pt x="33909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noProof="1"/>
          </a:p>
        </p:txBody>
      </p:sp>
      <p:sp>
        <p:nvSpPr>
          <p:cNvPr id="8" name="Freeform: Shape 7">
            <a:extLst>
              <a:ext uri="{FF2B5EF4-FFF2-40B4-BE49-F238E27FC236}">
                <a16:creationId xmlns:a16="http://schemas.microsoft.com/office/drawing/2014/main" id="{C6A36C32-F075-60DC-17DC-56B6CC7855AF}"/>
              </a:ext>
            </a:extLst>
          </p:cNvPr>
          <p:cNvSpPr/>
          <p:nvPr/>
        </p:nvSpPr>
        <p:spPr>
          <a:xfrm>
            <a:off x="1774931" y="1829584"/>
            <a:ext cx="8642137" cy="3447216"/>
          </a:xfrm>
          <a:custGeom>
            <a:avLst/>
            <a:gdLst>
              <a:gd name="connsiteX0" fmla="*/ 0 w 8004412"/>
              <a:gd name="connsiteY0" fmla="*/ 565966 h 3268525"/>
              <a:gd name="connsiteX1" fmla="*/ 123389 w 8004412"/>
              <a:gd name="connsiteY1" fmla="*/ 565966 h 3268525"/>
              <a:gd name="connsiteX2" fmla="*/ 120769 w 8004412"/>
              <a:gd name="connsiteY2" fmla="*/ 591950 h 3268525"/>
              <a:gd name="connsiteX3" fmla="*/ 120769 w 8004412"/>
              <a:gd name="connsiteY3" fmla="*/ 2676576 h 3268525"/>
              <a:gd name="connsiteX4" fmla="*/ 591950 w 8004412"/>
              <a:gd name="connsiteY4" fmla="*/ 3147757 h 3268525"/>
              <a:gd name="connsiteX5" fmla="*/ 6707306 w 8004412"/>
              <a:gd name="connsiteY5" fmla="*/ 3147757 h 3268525"/>
              <a:gd name="connsiteX6" fmla="*/ 6707306 w 8004412"/>
              <a:gd name="connsiteY6" fmla="*/ 3268525 h 3268525"/>
              <a:gd name="connsiteX7" fmla="*/ 544765 w 8004412"/>
              <a:gd name="connsiteY7" fmla="*/ 3268525 h 3268525"/>
              <a:gd name="connsiteX8" fmla="*/ 0 w 8004412"/>
              <a:gd name="connsiteY8" fmla="*/ 2723760 h 3268525"/>
              <a:gd name="connsiteX9" fmla="*/ 1297106 w 8004412"/>
              <a:gd name="connsiteY9" fmla="*/ 0 h 3268525"/>
              <a:gd name="connsiteX10" fmla="*/ 7459647 w 8004412"/>
              <a:gd name="connsiteY10" fmla="*/ 0 h 3268525"/>
              <a:gd name="connsiteX11" fmla="*/ 8004412 w 8004412"/>
              <a:gd name="connsiteY11" fmla="*/ 544765 h 3268525"/>
              <a:gd name="connsiteX12" fmla="*/ 8004412 w 8004412"/>
              <a:gd name="connsiteY12" fmla="*/ 2702559 h 3268525"/>
              <a:gd name="connsiteX13" fmla="*/ 7881024 w 8004412"/>
              <a:gd name="connsiteY13" fmla="*/ 2702559 h 3268525"/>
              <a:gd name="connsiteX14" fmla="*/ 7883643 w 8004412"/>
              <a:gd name="connsiteY14" fmla="*/ 2676576 h 3268525"/>
              <a:gd name="connsiteX15" fmla="*/ 7883643 w 8004412"/>
              <a:gd name="connsiteY15" fmla="*/ 591950 h 3268525"/>
              <a:gd name="connsiteX16" fmla="*/ 7412462 w 8004412"/>
              <a:gd name="connsiteY16" fmla="*/ 120769 h 3268525"/>
              <a:gd name="connsiteX17" fmla="*/ 1297106 w 8004412"/>
              <a:gd name="connsiteY17" fmla="*/ 120769 h 32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4412" h="3268525">
                <a:moveTo>
                  <a:pt x="0" y="565966"/>
                </a:moveTo>
                <a:lnTo>
                  <a:pt x="123389" y="565966"/>
                </a:lnTo>
                <a:lnTo>
                  <a:pt x="120769" y="591950"/>
                </a:lnTo>
                <a:lnTo>
                  <a:pt x="120769" y="2676576"/>
                </a:lnTo>
                <a:cubicBezTo>
                  <a:pt x="120769" y="2936802"/>
                  <a:pt x="331724" y="3147757"/>
                  <a:pt x="591950" y="3147757"/>
                </a:cubicBezTo>
                <a:lnTo>
                  <a:pt x="6707306" y="3147757"/>
                </a:lnTo>
                <a:lnTo>
                  <a:pt x="6707306" y="3268525"/>
                </a:lnTo>
                <a:lnTo>
                  <a:pt x="544765" y="3268525"/>
                </a:lnTo>
                <a:cubicBezTo>
                  <a:pt x="243900" y="3268525"/>
                  <a:pt x="0" y="3024625"/>
                  <a:pt x="0" y="2723760"/>
                </a:cubicBezTo>
                <a:close/>
                <a:moveTo>
                  <a:pt x="1297106" y="0"/>
                </a:moveTo>
                <a:lnTo>
                  <a:pt x="7459647" y="0"/>
                </a:lnTo>
                <a:cubicBezTo>
                  <a:pt x="7760512" y="0"/>
                  <a:pt x="8004412" y="243900"/>
                  <a:pt x="8004412" y="544765"/>
                </a:cubicBezTo>
                <a:lnTo>
                  <a:pt x="8004412" y="2702559"/>
                </a:lnTo>
                <a:lnTo>
                  <a:pt x="7881024" y="2702559"/>
                </a:lnTo>
                <a:lnTo>
                  <a:pt x="7883643" y="2676576"/>
                </a:lnTo>
                <a:lnTo>
                  <a:pt x="7883643" y="591950"/>
                </a:lnTo>
                <a:cubicBezTo>
                  <a:pt x="7883643" y="331724"/>
                  <a:pt x="7672688" y="120769"/>
                  <a:pt x="7412462" y="120769"/>
                </a:cubicBezTo>
                <a:lnTo>
                  <a:pt x="1297106" y="120769"/>
                </a:ln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0060" tIns="457200" rIns="480060" bIns="34290" numCol="1" spcCol="0" rtlCol="0" fromWordArt="0" anchor="t" anchorCtr="0" forceAA="0" compatLnSpc="1">
            <a:prstTxWarp prst="textNoShape">
              <a:avLst/>
            </a:prstTxWarp>
            <a:noAutofit/>
          </a:bodyPr>
          <a:lstStyle/>
          <a:p>
            <a:pPr lvl="0" algn="just"/>
            <a:endParaRPr lang="en-US" sz="2400" noProof="1">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426103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p:nvPr/>
        </p:nvSpPr>
        <p:spPr>
          <a:xfrm>
            <a:off x="1731335" y="2335789"/>
            <a:ext cx="3917612" cy="97462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lvl1pPr>
              <a:defRPr sz="1800" cap="none" spc="0">
                <a:solidFill>
                  <a:srgbClr val="5E5E5E"/>
                </a:solidFill>
              </a:defRPr>
            </a:lvl1pPr>
          </a:lstStyle>
          <a:p>
            <a:pPr lvl="0" algn="r">
              <a:buClrTx/>
            </a:pPr>
            <a:r>
              <a:rPr lang="en" sz="2000" b="1">
                <a:solidFill>
                  <a:schemeClr val="accent6"/>
                </a:solidFill>
                <a:latin typeface="Arial"/>
              </a:rPr>
              <a:t>Key component of </a:t>
            </a:r>
            <a:r>
              <a:rPr lang="en" sz="2000">
                <a:solidFill>
                  <a:schemeClr val="accent6"/>
                </a:solidFill>
                <a:latin typeface="Arial"/>
              </a:rPr>
              <a:t>national strategies for the </a:t>
            </a:r>
            <a:r>
              <a:rPr lang="en" sz="2000" b="1">
                <a:solidFill>
                  <a:schemeClr val="accent6"/>
                </a:solidFill>
                <a:latin typeface="Arial"/>
              </a:rPr>
              <a:t>development of social protection systems</a:t>
            </a:r>
            <a:endParaRPr lang="en-US" sz="2000">
              <a:solidFill>
                <a:schemeClr val="accent6"/>
              </a:solidFill>
            </a:endParaRPr>
          </a:p>
        </p:txBody>
      </p:sp>
      <p:sp>
        <p:nvSpPr>
          <p:cNvPr id="142" name="Shape 142"/>
          <p:cNvSpPr/>
          <p:nvPr/>
        </p:nvSpPr>
        <p:spPr>
          <a:xfrm>
            <a:off x="8832977" y="3221476"/>
            <a:ext cx="3039570" cy="159017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lvl1pPr>
              <a:defRPr sz="1800" cap="none" spc="0">
                <a:solidFill>
                  <a:srgbClr val="5E5E5E"/>
                </a:solidFill>
              </a:defRPr>
            </a:lvl1pPr>
          </a:lstStyle>
          <a:p>
            <a:pPr lvl="0"/>
            <a:r>
              <a:rPr lang="en" sz="2000">
                <a:solidFill>
                  <a:schemeClr val="accent6"/>
                </a:solidFill>
                <a:highlight>
                  <a:srgbClr val="000000">
                    <a:alpha val="0"/>
                  </a:srgbClr>
                </a:highlight>
                <a:latin typeface="Arial"/>
              </a:rPr>
              <a:t>Enable informed, evidence-based </a:t>
            </a:r>
            <a:r>
              <a:rPr lang="en" sz="2000" b="1">
                <a:solidFill>
                  <a:schemeClr val="accent6"/>
                </a:solidFill>
                <a:highlight>
                  <a:srgbClr val="000000">
                    <a:alpha val="0"/>
                  </a:srgbClr>
                </a:highlight>
                <a:latin typeface="Arial"/>
              </a:rPr>
              <a:t>decision-making</a:t>
            </a:r>
            <a:r>
              <a:rPr lang="en" sz="2000">
                <a:solidFill>
                  <a:schemeClr val="accent6"/>
                </a:solidFill>
                <a:highlight>
                  <a:srgbClr val="000000">
                    <a:alpha val="0"/>
                  </a:srgbClr>
                </a:highlight>
                <a:latin typeface="Arial"/>
              </a:rPr>
              <a:t> in the design and implementation of policies and programs</a:t>
            </a:r>
          </a:p>
        </p:txBody>
      </p:sp>
      <p:sp>
        <p:nvSpPr>
          <p:cNvPr id="144" name="Shape 144"/>
          <p:cNvSpPr/>
          <p:nvPr/>
        </p:nvSpPr>
        <p:spPr>
          <a:xfrm>
            <a:off x="937444" y="4261166"/>
            <a:ext cx="3997374" cy="1282402"/>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spAutoFit/>
          </a:bodyPr>
          <a:lstStyle>
            <a:lvl1pPr algn="r">
              <a:defRPr sz="1800" cap="none" spc="0">
                <a:solidFill>
                  <a:srgbClr val="5E5E5E"/>
                </a:solidFill>
              </a:defRPr>
            </a:lvl1pPr>
          </a:lstStyle>
          <a:p>
            <a:pPr lvl="0">
              <a:buClr>
                <a:schemeClr val="accent6"/>
              </a:buClr>
            </a:pPr>
            <a:r>
              <a:rPr lang="en" sz="2000" b="1">
                <a:solidFill>
                  <a:schemeClr val="accent6"/>
                </a:solidFill>
                <a:latin typeface="Arial"/>
              </a:rPr>
              <a:t>They feed the public debate </a:t>
            </a:r>
            <a:r>
              <a:rPr lang="en" sz="2000">
                <a:solidFill>
                  <a:schemeClr val="accent6"/>
                </a:solidFill>
                <a:latin typeface="Arial"/>
              </a:rPr>
              <a:t>to strengthen, broaden, and increase the </a:t>
            </a:r>
            <a:r>
              <a:rPr lang="en" sz="2000" b="1">
                <a:solidFill>
                  <a:schemeClr val="accent6"/>
                </a:solidFill>
                <a:latin typeface="Arial"/>
              </a:rPr>
              <a:t>coverage and effectiveness of </a:t>
            </a:r>
            <a:r>
              <a:rPr lang="en" sz="2000">
                <a:solidFill>
                  <a:schemeClr val="accent6"/>
                </a:solidFill>
                <a:latin typeface="Arial"/>
              </a:rPr>
              <a:t>social protection systems</a:t>
            </a:r>
            <a:endParaRPr lang="en-US" sz="2000">
              <a:solidFill>
                <a:schemeClr val="accent6"/>
              </a:solidFill>
            </a:endParaRPr>
          </a:p>
        </p:txBody>
      </p:sp>
      <p:sp>
        <p:nvSpPr>
          <p:cNvPr id="146" name="Shape 146"/>
          <p:cNvSpPr/>
          <p:nvPr/>
        </p:nvSpPr>
        <p:spPr>
          <a:xfrm>
            <a:off x="7300606" y="3329890"/>
            <a:ext cx="1373350" cy="1373350"/>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500"/>
                  <a:pt x="10800" y="5500"/>
                </a:cubicBezTo>
                <a:cubicBezTo>
                  <a:pt x="13728" y="5500"/>
                  <a:pt x="16101" y="7872"/>
                  <a:pt x="16101" y="10800"/>
                </a:cubicBezTo>
                <a:cubicBezTo>
                  <a:pt x="16101" y="13728"/>
                  <a:pt x="13728" y="16101"/>
                  <a:pt x="10800" y="16101"/>
                </a:cubicBezTo>
                <a:cubicBezTo>
                  <a:pt x="7872" y="16101"/>
                  <a:pt x="5499" y="13728"/>
                  <a:pt x="5499" y="10800"/>
                </a:cubicBezTo>
                <a:close/>
                <a:moveTo>
                  <a:pt x="0" y="9882"/>
                </a:moveTo>
                <a:lnTo>
                  <a:pt x="0" y="11719"/>
                </a:lnTo>
                <a:cubicBezTo>
                  <a:pt x="0" y="12204"/>
                  <a:pt x="397" y="12601"/>
                  <a:pt x="882" y="12601"/>
                </a:cubicBezTo>
                <a:lnTo>
                  <a:pt x="1963" y="12601"/>
                </a:lnTo>
                <a:cubicBezTo>
                  <a:pt x="2448" y="12601"/>
                  <a:pt x="2965" y="12978"/>
                  <a:pt x="3113" y="13439"/>
                </a:cubicBezTo>
                <a:lnTo>
                  <a:pt x="3495" y="14371"/>
                </a:lnTo>
                <a:cubicBezTo>
                  <a:pt x="3719" y="14800"/>
                  <a:pt x="3621" y="15433"/>
                  <a:pt x="3279" y="15776"/>
                </a:cubicBezTo>
                <a:lnTo>
                  <a:pt x="2514" y="16541"/>
                </a:lnTo>
                <a:cubicBezTo>
                  <a:pt x="2170" y="16884"/>
                  <a:pt x="2170" y="17444"/>
                  <a:pt x="2514" y="17787"/>
                </a:cubicBezTo>
                <a:lnTo>
                  <a:pt x="3812" y="19087"/>
                </a:lnTo>
                <a:cubicBezTo>
                  <a:pt x="4156" y="19430"/>
                  <a:pt x="4716" y="19430"/>
                  <a:pt x="5059" y="19087"/>
                </a:cubicBezTo>
                <a:lnTo>
                  <a:pt x="5824" y="18321"/>
                </a:lnTo>
                <a:cubicBezTo>
                  <a:pt x="6167" y="17979"/>
                  <a:pt x="6800" y="17882"/>
                  <a:pt x="7230" y="18105"/>
                </a:cubicBezTo>
                <a:lnTo>
                  <a:pt x="8160" y="18487"/>
                </a:lnTo>
                <a:cubicBezTo>
                  <a:pt x="8622" y="18635"/>
                  <a:pt x="9001" y="19152"/>
                  <a:pt x="9001" y="19637"/>
                </a:cubicBezTo>
                <a:lnTo>
                  <a:pt x="9001" y="20718"/>
                </a:lnTo>
                <a:cubicBezTo>
                  <a:pt x="9001" y="21203"/>
                  <a:pt x="9398" y="21600"/>
                  <a:pt x="9882" y="21600"/>
                </a:cubicBezTo>
                <a:lnTo>
                  <a:pt x="11718" y="21600"/>
                </a:lnTo>
                <a:cubicBezTo>
                  <a:pt x="12204" y="21600"/>
                  <a:pt x="12601" y="21203"/>
                  <a:pt x="12601" y="20718"/>
                </a:cubicBezTo>
                <a:lnTo>
                  <a:pt x="12601" y="19637"/>
                </a:lnTo>
                <a:cubicBezTo>
                  <a:pt x="12601" y="19152"/>
                  <a:pt x="12978" y="18635"/>
                  <a:pt x="13440" y="18487"/>
                </a:cubicBezTo>
                <a:lnTo>
                  <a:pt x="14370" y="18105"/>
                </a:lnTo>
                <a:cubicBezTo>
                  <a:pt x="14800" y="17882"/>
                  <a:pt x="15433" y="17979"/>
                  <a:pt x="15775" y="18321"/>
                </a:cubicBezTo>
                <a:lnTo>
                  <a:pt x="16541" y="19087"/>
                </a:lnTo>
                <a:cubicBezTo>
                  <a:pt x="16884" y="19430"/>
                  <a:pt x="17444" y="19430"/>
                  <a:pt x="17788" y="19087"/>
                </a:cubicBezTo>
                <a:lnTo>
                  <a:pt x="19087" y="17787"/>
                </a:lnTo>
                <a:cubicBezTo>
                  <a:pt x="19430" y="17444"/>
                  <a:pt x="19430" y="16884"/>
                  <a:pt x="19087" y="16541"/>
                </a:cubicBezTo>
                <a:lnTo>
                  <a:pt x="18321" y="15776"/>
                </a:lnTo>
                <a:cubicBezTo>
                  <a:pt x="17979" y="15433"/>
                  <a:pt x="17882" y="14801"/>
                  <a:pt x="18105" y="14371"/>
                </a:cubicBezTo>
                <a:lnTo>
                  <a:pt x="18487" y="13439"/>
                </a:lnTo>
                <a:cubicBezTo>
                  <a:pt x="18635" y="12978"/>
                  <a:pt x="19152" y="12601"/>
                  <a:pt x="19637" y="12601"/>
                </a:cubicBezTo>
                <a:lnTo>
                  <a:pt x="20718" y="12601"/>
                </a:lnTo>
                <a:cubicBezTo>
                  <a:pt x="21203" y="12601"/>
                  <a:pt x="21600" y="12204"/>
                  <a:pt x="21600" y="11719"/>
                </a:cubicBezTo>
                <a:lnTo>
                  <a:pt x="21600" y="9882"/>
                </a:lnTo>
                <a:cubicBezTo>
                  <a:pt x="21600" y="9396"/>
                  <a:pt x="21203" y="8999"/>
                  <a:pt x="20718" y="8999"/>
                </a:cubicBezTo>
                <a:lnTo>
                  <a:pt x="19637" y="8999"/>
                </a:lnTo>
                <a:cubicBezTo>
                  <a:pt x="19152" y="8999"/>
                  <a:pt x="18635" y="8623"/>
                  <a:pt x="18487" y="8161"/>
                </a:cubicBezTo>
                <a:lnTo>
                  <a:pt x="18105" y="7229"/>
                </a:lnTo>
                <a:cubicBezTo>
                  <a:pt x="17882" y="6800"/>
                  <a:pt x="17979" y="6167"/>
                  <a:pt x="18321" y="5825"/>
                </a:cubicBezTo>
                <a:lnTo>
                  <a:pt x="19087" y="5060"/>
                </a:lnTo>
                <a:cubicBezTo>
                  <a:pt x="19430" y="4718"/>
                  <a:pt x="19430" y="4156"/>
                  <a:pt x="19087" y="3813"/>
                </a:cubicBezTo>
                <a:lnTo>
                  <a:pt x="17788" y="2514"/>
                </a:lnTo>
                <a:cubicBezTo>
                  <a:pt x="17444" y="2171"/>
                  <a:pt x="16884" y="2171"/>
                  <a:pt x="16541" y="2514"/>
                </a:cubicBezTo>
                <a:lnTo>
                  <a:pt x="15775" y="3279"/>
                </a:lnTo>
                <a:cubicBezTo>
                  <a:pt x="15433" y="3621"/>
                  <a:pt x="14800" y="3718"/>
                  <a:pt x="14370" y="3495"/>
                </a:cubicBezTo>
                <a:lnTo>
                  <a:pt x="13440" y="3114"/>
                </a:lnTo>
                <a:cubicBezTo>
                  <a:pt x="12978" y="2965"/>
                  <a:pt x="12601" y="2448"/>
                  <a:pt x="12601" y="1963"/>
                </a:cubicBezTo>
                <a:lnTo>
                  <a:pt x="12601" y="882"/>
                </a:lnTo>
                <a:cubicBezTo>
                  <a:pt x="12601" y="397"/>
                  <a:pt x="12204" y="0"/>
                  <a:pt x="11718" y="0"/>
                </a:cubicBezTo>
                <a:lnTo>
                  <a:pt x="9882" y="0"/>
                </a:lnTo>
                <a:cubicBezTo>
                  <a:pt x="9398" y="0"/>
                  <a:pt x="9001" y="397"/>
                  <a:pt x="9001" y="882"/>
                </a:cubicBezTo>
                <a:lnTo>
                  <a:pt x="9001" y="1963"/>
                </a:lnTo>
                <a:cubicBezTo>
                  <a:pt x="9001" y="2448"/>
                  <a:pt x="8622" y="2965"/>
                  <a:pt x="8160" y="3114"/>
                </a:cubicBezTo>
                <a:lnTo>
                  <a:pt x="7230" y="3495"/>
                </a:lnTo>
                <a:cubicBezTo>
                  <a:pt x="6800" y="3718"/>
                  <a:pt x="6167" y="3621"/>
                  <a:pt x="5824" y="3279"/>
                </a:cubicBezTo>
                <a:lnTo>
                  <a:pt x="5059" y="2514"/>
                </a:lnTo>
                <a:cubicBezTo>
                  <a:pt x="4716" y="2171"/>
                  <a:pt x="4156" y="2171"/>
                  <a:pt x="3812" y="2514"/>
                </a:cubicBezTo>
                <a:lnTo>
                  <a:pt x="2514" y="3813"/>
                </a:lnTo>
                <a:cubicBezTo>
                  <a:pt x="2170" y="4156"/>
                  <a:pt x="2170" y="4718"/>
                  <a:pt x="2514" y="5060"/>
                </a:cubicBezTo>
                <a:lnTo>
                  <a:pt x="3279" y="5825"/>
                </a:lnTo>
                <a:cubicBezTo>
                  <a:pt x="3621" y="6167"/>
                  <a:pt x="3719" y="6800"/>
                  <a:pt x="3495" y="7229"/>
                </a:cubicBezTo>
                <a:lnTo>
                  <a:pt x="3113" y="8161"/>
                </a:lnTo>
                <a:cubicBezTo>
                  <a:pt x="2965" y="8623"/>
                  <a:pt x="2448" y="8999"/>
                  <a:pt x="1963" y="8999"/>
                </a:cubicBezTo>
                <a:lnTo>
                  <a:pt x="882" y="8999"/>
                </a:lnTo>
                <a:cubicBezTo>
                  <a:pt x="397" y="8999"/>
                  <a:pt x="0" y="9396"/>
                  <a:pt x="0" y="9882"/>
                </a:cubicBezTo>
                <a:close/>
              </a:path>
            </a:pathLst>
          </a:custGeom>
          <a:solidFill>
            <a:schemeClr val="accent6"/>
          </a:solidFill>
          <a:ln w="12700">
            <a:miter lim="400000"/>
          </a:ln>
        </p:spPr>
        <p:txBody>
          <a:bodyPr lIns="19050" tIns="19050" rIns="19050" bIns="19050" anchor="ctr"/>
          <a:lstStyle/>
          <a:p>
            <a:pPr algn="ctr">
              <a:defRPr sz="3200" cap="none">
                <a:solidFill>
                  <a:srgbClr val="FFFFFF"/>
                </a:solidFill>
                <a:latin typeface="+mn-lt"/>
                <a:ea typeface="+mn-ea"/>
                <a:cs typeface="+mn-cs"/>
                <a:sym typeface="Helvetica Light"/>
              </a:defRPr>
            </a:pPr>
            <a:endParaRPr sz="1600">
              <a:solidFill>
                <a:schemeClr val="accent6"/>
              </a:solidFill>
            </a:endParaRPr>
          </a:p>
        </p:txBody>
      </p:sp>
      <p:sp>
        <p:nvSpPr>
          <p:cNvPr id="147" name="Shape 147"/>
          <p:cNvSpPr/>
          <p:nvPr/>
        </p:nvSpPr>
        <p:spPr>
          <a:xfrm>
            <a:off x="5807968" y="1942089"/>
            <a:ext cx="1762106" cy="1762027"/>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3"/>
                  <a:pt x="7872" y="5499"/>
                  <a:pt x="10800" y="5499"/>
                </a:cubicBezTo>
                <a:cubicBezTo>
                  <a:pt x="13728" y="5499"/>
                  <a:pt x="16100" y="7873"/>
                  <a:pt x="16100" y="10800"/>
                </a:cubicBezTo>
                <a:cubicBezTo>
                  <a:pt x="16100" y="13728"/>
                  <a:pt x="13728" y="16102"/>
                  <a:pt x="10800" y="16102"/>
                </a:cubicBezTo>
                <a:cubicBezTo>
                  <a:pt x="7872" y="16102"/>
                  <a:pt x="5499" y="13728"/>
                  <a:pt x="5499" y="10800"/>
                </a:cubicBezTo>
                <a:close/>
                <a:moveTo>
                  <a:pt x="0" y="9882"/>
                </a:moveTo>
                <a:lnTo>
                  <a:pt x="0" y="11719"/>
                </a:lnTo>
                <a:cubicBezTo>
                  <a:pt x="0" y="12204"/>
                  <a:pt x="397" y="12601"/>
                  <a:pt x="881" y="12601"/>
                </a:cubicBezTo>
                <a:lnTo>
                  <a:pt x="1963" y="12601"/>
                </a:lnTo>
                <a:cubicBezTo>
                  <a:pt x="2448" y="12601"/>
                  <a:pt x="2966" y="12979"/>
                  <a:pt x="3113" y="13440"/>
                </a:cubicBezTo>
                <a:lnTo>
                  <a:pt x="3495" y="14370"/>
                </a:lnTo>
                <a:cubicBezTo>
                  <a:pt x="3719" y="14800"/>
                  <a:pt x="3622" y="15433"/>
                  <a:pt x="3279" y="15776"/>
                </a:cubicBezTo>
                <a:lnTo>
                  <a:pt x="2514" y="16541"/>
                </a:lnTo>
                <a:cubicBezTo>
                  <a:pt x="2171" y="16883"/>
                  <a:pt x="2171" y="17445"/>
                  <a:pt x="2514" y="17788"/>
                </a:cubicBezTo>
                <a:lnTo>
                  <a:pt x="3813" y="19087"/>
                </a:lnTo>
                <a:cubicBezTo>
                  <a:pt x="4155" y="19429"/>
                  <a:pt x="4717" y="19429"/>
                  <a:pt x="5060" y="19087"/>
                </a:cubicBezTo>
                <a:lnTo>
                  <a:pt x="5825" y="18321"/>
                </a:lnTo>
                <a:cubicBezTo>
                  <a:pt x="6167" y="17979"/>
                  <a:pt x="6800" y="17881"/>
                  <a:pt x="7230" y="18105"/>
                </a:cubicBezTo>
                <a:lnTo>
                  <a:pt x="8160" y="18487"/>
                </a:lnTo>
                <a:cubicBezTo>
                  <a:pt x="8622" y="18635"/>
                  <a:pt x="9000" y="19153"/>
                  <a:pt x="9000" y="19638"/>
                </a:cubicBezTo>
                <a:lnTo>
                  <a:pt x="9000" y="20720"/>
                </a:lnTo>
                <a:cubicBezTo>
                  <a:pt x="9000" y="21204"/>
                  <a:pt x="9397" y="21600"/>
                  <a:pt x="9881" y="21600"/>
                </a:cubicBezTo>
                <a:lnTo>
                  <a:pt x="11719" y="21600"/>
                </a:lnTo>
                <a:cubicBezTo>
                  <a:pt x="12203" y="21600"/>
                  <a:pt x="12600" y="21204"/>
                  <a:pt x="12600" y="20720"/>
                </a:cubicBezTo>
                <a:lnTo>
                  <a:pt x="12600" y="19638"/>
                </a:lnTo>
                <a:cubicBezTo>
                  <a:pt x="12600" y="19153"/>
                  <a:pt x="12978" y="18635"/>
                  <a:pt x="13439" y="18487"/>
                </a:cubicBezTo>
                <a:lnTo>
                  <a:pt x="14370" y="18105"/>
                </a:lnTo>
                <a:cubicBezTo>
                  <a:pt x="14801" y="17881"/>
                  <a:pt x="15432" y="17979"/>
                  <a:pt x="15775" y="18321"/>
                </a:cubicBezTo>
                <a:lnTo>
                  <a:pt x="16540" y="19087"/>
                </a:lnTo>
                <a:cubicBezTo>
                  <a:pt x="16883" y="19429"/>
                  <a:pt x="17444" y="19429"/>
                  <a:pt x="17787" y="19087"/>
                </a:cubicBezTo>
                <a:lnTo>
                  <a:pt x="19086" y="17788"/>
                </a:lnTo>
                <a:cubicBezTo>
                  <a:pt x="19429" y="17445"/>
                  <a:pt x="19429" y="16883"/>
                  <a:pt x="19086" y="16541"/>
                </a:cubicBezTo>
                <a:lnTo>
                  <a:pt x="18321" y="15776"/>
                </a:lnTo>
                <a:cubicBezTo>
                  <a:pt x="17978" y="15433"/>
                  <a:pt x="17880" y="14800"/>
                  <a:pt x="18104" y="14370"/>
                </a:cubicBezTo>
                <a:lnTo>
                  <a:pt x="18487" y="13440"/>
                </a:lnTo>
                <a:cubicBezTo>
                  <a:pt x="18634" y="12979"/>
                  <a:pt x="19152" y="12601"/>
                  <a:pt x="19637" y="12601"/>
                </a:cubicBezTo>
                <a:lnTo>
                  <a:pt x="20718" y="12601"/>
                </a:lnTo>
                <a:cubicBezTo>
                  <a:pt x="21203" y="12601"/>
                  <a:pt x="21600" y="12204"/>
                  <a:pt x="21600" y="11719"/>
                </a:cubicBezTo>
                <a:lnTo>
                  <a:pt x="21600" y="9882"/>
                </a:lnTo>
                <a:cubicBezTo>
                  <a:pt x="21600" y="9397"/>
                  <a:pt x="21203" y="9000"/>
                  <a:pt x="20718" y="9000"/>
                </a:cubicBezTo>
                <a:lnTo>
                  <a:pt x="19637" y="9000"/>
                </a:lnTo>
                <a:cubicBezTo>
                  <a:pt x="19152" y="9000"/>
                  <a:pt x="18634" y="8622"/>
                  <a:pt x="18487" y="8160"/>
                </a:cubicBezTo>
                <a:lnTo>
                  <a:pt x="18104" y="7230"/>
                </a:lnTo>
                <a:cubicBezTo>
                  <a:pt x="17880" y="6800"/>
                  <a:pt x="17978" y="6168"/>
                  <a:pt x="18321" y="5824"/>
                </a:cubicBezTo>
                <a:lnTo>
                  <a:pt x="19086" y="5060"/>
                </a:lnTo>
                <a:cubicBezTo>
                  <a:pt x="19429" y="4717"/>
                  <a:pt x="19429" y="4156"/>
                  <a:pt x="19086" y="3813"/>
                </a:cubicBezTo>
                <a:lnTo>
                  <a:pt x="17787" y="2514"/>
                </a:lnTo>
                <a:cubicBezTo>
                  <a:pt x="17444" y="2171"/>
                  <a:pt x="16883" y="2171"/>
                  <a:pt x="16540" y="2514"/>
                </a:cubicBezTo>
                <a:lnTo>
                  <a:pt x="15775" y="3279"/>
                </a:lnTo>
                <a:cubicBezTo>
                  <a:pt x="15432" y="3622"/>
                  <a:pt x="14801" y="3719"/>
                  <a:pt x="14370" y="3495"/>
                </a:cubicBezTo>
                <a:lnTo>
                  <a:pt x="13439" y="3113"/>
                </a:lnTo>
                <a:cubicBezTo>
                  <a:pt x="12978" y="2966"/>
                  <a:pt x="12600" y="2448"/>
                  <a:pt x="12600" y="1963"/>
                </a:cubicBezTo>
                <a:lnTo>
                  <a:pt x="12600" y="882"/>
                </a:lnTo>
                <a:cubicBezTo>
                  <a:pt x="12600" y="397"/>
                  <a:pt x="12203" y="0"/>
                  <a:pt x="11719" y="0"/>
                </a:cubicBezTo>
                <a:lnTo>
                  <a:pt x="9881" y="0"/>
                </a:lnTo>
                <a:cubicBezTo>
                  <a:pt x="9397" y="0"/>
                  <a:pt x="9000" y="397"/>
                  <a:pt x="9000" y="882"/>
                </a:cubicBezTo>
                <a:lnTo>
                  <a:pt x="9000" y="1963"/>
                </a:lnTo>
                <a:cubicBezTo>
                  <a:pt x="9000" y="2448"/>
                  <a:pt x="8622" y="2966"/>
                  <a:pt x="8160" y="3113"/>
                </a:cubicBezTo>
                <a:lnTo>
                  <a:pt x="7230" y="3495"/>
                </a:lnTo>
                <a:cubicBezTo>
                  <a:pt x="6800" y="3719"/>
                  <a:pt x="6167" y="3622"/>
                  <a:pt x="5825" y="3279"/>
                </a:cubicBezTo>
                <a:lnTo>
                  <a:pt x="5060" y="2514"/>
                </a:lnTo>
                <a:cubicBezTo>
                  <a:pt x="4717" y="2171"/>
                  <a:pt x="4155" y="2171"/>
                  <a:pt x="3813" y="2514"/>
                </a:cubicBezTo>
                <a:lnTo>
                  <a:pt x="2514" y="3813"/>
                </a:lnTo>
                <a:cubicBezTo>
                  <a:pt x="2171" y="4156"/>
                  <a:pt x="2171" y="4717"/>
                  <a:pt x="2514" y="5060"/>
                </a:cubicBezTo>
                <a:lnTo>
                  <a:pt x="3279" y="5824"/>
                </a:lnTo>
                <a:cubicBezTo>
                  <a:pt x="3622" y="6168"/>
                  <a:pt x="3719" y="6800"/>
                  <a:pt x="3495" y="7230"/>
                </a:cubicBezTo>
                <a:lnTo>
                  <a:pt x="3113" y="8160"/>
                </a:lnTo>
                <a:cubicBezTo>
                  <a:pt x="2966" y="8622"/>
                  <a:pt x="2448" y="9000"/>
                  <a:pt x="1963" y="9000"/>
                </a:cubicBezTo>
                <a:lnTo>
                  <a:pt x="881" y="9000"/>
                </a:lnTo>
                <a:cubicBezTo>
                  <a:pt x="397" y="9000"/>
                  <a:pt x="0" y="9397"/>
                  <a:pt x="0" y="9882"/>
                </a:cubicBezTo>
                <a:close/>
              </a:path>
            </a:pathLst>
          </a:custGeom>
          <a:solidFill>
            <a:schemeClr val="accent6"/>
          </a:solidFill>
          <a:ln w="12700">
            <a:miter lim="400000"/>
          </a:ln>
        </p:spPr>
        <p:txBody>
          <a:bodyPr lIns="19050" tIns="19050" rIns="19050" bIns="19050" anchor="ctr"/>
          <a:lstStyle/>
          <a:p>
            <a:pPr algn="ctr">
              <a:defRPr sz="3200" cap="none">
                <a:solidFill>
                  <a:srgbClr val="FFFFFF"/>
                </a:solidFill>
                <a:latin typeface="+mn-lt"/>
                <a:ea typeface="+mn-ea"/>
                <a:cs typeface="+mn-cs"/>
                <a:sym typeface="Helvetica Light"/>
              </a:defRPr>
            </a:pPr>
            <a:endParaRPr sz="1600"/>
          </a:p>
        </p:txBody>
      </p:sp>
      <p:sp>
        <p:nvSpPr>
          <p:cNvPr id="148" name="Shape 148"/>
          <p:cNvSpPr/>
          <p:nvPr/>
        </p:nvSpPr>
        <p:spPr>
          <a:xfrm>
            <a:off x="5102357" y="3801102"/>
            <a:ext cx="2202557" cy="2202530"/>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499"/>
                  <a:pt x="10800" y="5499"/>
                </a:cubicBezTo>
                <a:cubicBezTo>
                  <a:pt x="13727" y="5499"/>
                  <a:pt x="16101" y="7872"/>
                  <a:pt x="16101" y="10800"/>
                </a:cubicBezTo>
                <a:cubicBezTo>
                  <a:pt x="16101" y="13727"/>
                  <a:pt x="13727" y="16101"/>
                  <a:pt x="10800" y="16101"/>
                </a:cubicBezTo>
                <a:cubicBezTo>
                  <a:pt x="7872" y="16101"/>
                  <a:pt x="5499" y="13727"/>
                  <a:pt x="5499" y="10800"/>
                </a:cubicBezTo>
                <a:close/>
                <a:moveTo>
                  <a:pt x="0" y="9882"/>
                </a:moveTo>
                <a:lnTo>
                  <a:pt x="0" y="11719"/>
                </a:lnTo>
                <a:cubicBezTo>
                  <a:pt x="0" y="12203"/>
                  <a:pt x="397" y="12600"/>
                  <a:pt x="882" y="12600"/>
                </a:cubicBezTo>
                <a:lnTo>
                  <a:pt x="1963" y="12600"/>
                </a:lnTo>
                <a:cubicBezTo>
                  <a:pt x="2448" y="12600"/>
                  <a:pt x="2965" y="12978"/>
                  <a:pt x="3113" y="13440"/>
                </a:cubicBezTo>
                <a:lnTo>
                  <a:pt x="3495" y="14369"/>
                </a:lnTo>
                <a:cubicBezTo>
                  <a:pt x="3719" y="14800"/>
                  <a:pt x="3622" y="15433"/>
                  <a:pt x="3279" y="15776"/>
                </a:cubicBezTo>
                <a:lnTo>
                  <a:pt x="2514" y="16541"/>
                </a:lnTo>
                <a:cubicBezTo>
                  <a:pt x="2171" y="16884"/>
                  <a:pt x="2171" y="17444"/>
                  <a:pt x="2514" y="17788"/>
                </a:cubicBezTo>
                <a:lnTo>
                  <a:pt x="3812" y="19086"/>
                </a:lnTo>
                <a:cubicBezTo>
                  <a:pt x="4155" y="19429"/>
                  <a:pt x="4717" y="19429"/>
                  <a:pt x="5060" y="19086"/>
                </a:cubicBezTo>
                <a:lnTo>
                  <a:pt x="5825" y="18321"/>
                </a:lnTo>
                <a:cubicBezTo>
                  <a:pt x="6168" y="17978"/>
                  <a:pt x="6800" y="17880"/>
                  <a:pt x="7230" y="18105"/>
                </a:cubicBezTo>
                <a:lnTo>
                  <a:pt x="8160" y="18487"/>
                </a:lnTo>
                <a:cubicBezTo>
                  <a:pt x="8622" y="18634"/>
                  <a:pt x="9000" y="19152"/>
                  <a:pt x="9000" y="19637"/>
                </a:cubicBezTo>
                <a:lnTo>
                  <a:pt x="9000" y="20719"/>
                </a:lnTo>
                <a:cubicBezTo>
                  <a:pt x="9000" y="21203"/>
                  <a:pt x="9396" y="21600"/>
                  <a:pt x="9881" y="21600"/>
                </a:cubicBezTo>
                <a:lnTo>
                  <a:pt x="11718" y="21600"/>
                </a:lnTo>
                <a:cubicBezTo>
                  <a:pt x="12203" y="21600"/>
                  <a:pt x="12600" y="21203"/>
                  <a:pt x="12600" y="20719"/>
                </a:cubicBezTo>
                <a:lnTo>
                  <a:pt x="12600" y="19637"/>
                </a:lnTo>
                <a:cubicBezTo>
                  <a:pt x="12600" y="19152"/>
                  <a:pt x="12978" y="18634"/>
                  <a:pt x="13439" y="18487"/>
                </a:cubicBezTo>
                <a:lnTo>
                  <a:pt x="14370" y="18105"/>
                </a:lnTo>
                <a:cubicBezTo>
                  <a:pt x="14800" y="17880"/>
                  <a:pt x="15432" y="17978"/>
                  <a:pt x="15775" y="18321"/>
                </a:cubicBezTo>
                <a:lnTo>
                  <a:pt x="16540" y="19086"/>
                </a:lnTo>
                <a:cubicBezTo>
                  <a:pt x="16883" y="19429"/>
                  <a:pt x="17444" y="19429"/>
                  <a:pt x="17787" y="19086"/>
                </a:cubicBezTo>
                <a:lnTo>
                  <a:pt x="19086" y="17788"/>
                </a:lnTo>
                <a:cubicBezTo>
                  <a:pt x="19429" y="17444"/>
                  <a:pt x="19429" y="16884"/>
                  <a:pt x="19086" y="16541"/>
                </a:cubicBezTo>
                <a:lnTo>
                  <a:pt x="18321" y="15776"/>
                </a:lnTo>
                <a:cubicBezTo>
                  <a:pt x="17978" y="15433"/>
                  <a:pt x="17881" y="14800"/>
                  <a:pt x="18105" y="14369"/>
                </a:cubicBezTo>
                <a:lnTo>
                  <a:pt x="18486" y="13440"/>
                </a:lnTo>
                <a:cubicBezTo>
                  <a:pt x="18634" y="12978"/>
                  <a:pt x="19152" y="12600"/>
                  <a:pt x="19637" y="12600"/>
                </a:cubicBezTo>
                <a:lnTo>
                  <a:pt x="20718" y="12600"/>
                </a:lnTo>
                <a:cubicBezTo>
                  <a:pt x="21203" y="12600"/>
                  <a:pt x="21600" y="12203"/>
                  <a:pt x="21600" y="11719"/>
                </a:cubicBezTo>
                <a:lnTo>
                  <a:pt x="21600" y="9882"/>
                </a:lnTo>
                <a:cubicBezTo>
                  <a:pt x="21600" y="9397"/>
                  <a:pt x="21203" y="9000"/>
                  <a:pt x="20718" y="9000"/>
                </a:cubicBezTo>
                <a:lnTo>
                  <a:pt x="19637" y="9000"/>
                </a:lnTo>
                <a:cubicBezTo>
                  <a:pt x="19152" y="9000"/>
                  <a:pt x="18634" y="8622"/>
                  <a:pt x="18486" y="8161"/>
                </a:cubicBezTo>
                <a:lnTo>
                  <a:pt x="18105" y="7230"/>
                </a:lnTo>
                <a:cubicBezTo>
                  <a:pt x="17881" y="6800"/>
                  <a:pt x="17978" y="6168"/>
                  <a:pt x="18321" y="5825"/>
                </a:cubicBezTo>
                <a:lnTo>
                  <a:pt x="19086" y="5059"/>
                </a:lnTo>
                <a:cubicBezTo>
                  <a:pt x="19429" y="4717"/>
                  <a:pt x="19429" y="4156"/>
                  <a:pt x="19086" y="3812"/>
                </a:cubicBezTo>
                <a:lnTo>
                  <a:pt x="17787" y="2514"/>
                </a:lnTo>
                <a:cubicBezTo>
                  <a:pt x="17444" y="2171"/>
                  <a:pt x="16883" y="2171"/>
                  <a:pt x="16540" y="2514"/>
                </a:cubicBezTo>
                <a:lnTo>
                  <a:pt x="15775" y="3279"/>
                </a:lnTo>
                <a:cubicBezTo>
                  <a:pt x="15432" y="3622"/>
                  <a:pt x="14800" y="3719"/>
                  <a:pt x="14370" y="3495"/>
                </a:cubicBezTo>
                <a:lnTo>
                  <a:pt x="13439" y="3113"/>
                </a:lnTo>
                <a:cubicBezTo>
                  <a:pt x="12978" y="2965"/>
                  <a:pt x="12600" y="2448"/>
                  <a:pt x="12600" y="1963"/>
                </a:cubicBezTo>
                <a:lnTo>
                  <a:pt x="12600" y="882"/>
                </a:lnTo>
                <a:cubicBezTo>
                  <a:pt x="12600" y="396"/>
                  <a:pt x="12203" y="0"/>
                  <a:pt x="11718" y="0"/>
                </a:cubicBezTo>
                <a:lnTo>
                  <a:pt x="9881" y="0"/>
                </a:lnTo>
                <a:cubicBezTo>
                  <a:pt x="9396" y="0"/>
                  <a:pt x="9000" y="396"/>
                  <a:pt x="9000" y="882"/>
                </a:cubicBezTo>
                <a:lnTo>
                  <a:pt x="9000" y="1963"/>
                </a:lnTo>
                <a:cubicBezTo>
                  <a:pt x="9000" y="2448"/>
                  <a:pt x="8622" y="2965"/>
                  <a:pt x="8160" y="3113"/>
                </a:cubicBezTo>
                <a:lnTo>
                  <a:pt x="7230" y="3495"/>
                </a:lnTo>
                <a:cubicBezTo>
                  <a:pt x="6800" y="3719"/>
                  <a:pt x="6168" y="3622"/>
                  <a:pt x="5825" y="3279"/>
                </a:cubicBezTo>
                <a:lnTo>
                  <a:pt x="5060" y="2514"/>
                </a:lnTo>
                <a:cubicBezTo>
                  <a:pt x="4717" y="2171"/>
                  <a:pt x="4155" y="2171"/>
                  <a:pt x="3812" y="2514"/>
                </a:cubicBezTo>
                <a:lnTo>
                  <a:pt x="2514" y="3812"/>
                </a:lnTo>
                <a:cubicBezTo>
                  <a:pt x="2171" y="4156"/>
                  <a:pt x="2171" y="4717"/>
                  <a:pt x="2514" y="5059"/>
                </a:cubicBezTo>
                <a:lnTo>
                  <a:pt x="3279" y="5825"/>
                </a:lnTo>
                <a:cubicBezTo>
                  <a:pt x="3622" y="6168"/>
                  <a:pt x="3719" y="6800"/>
                  <a:pt x="3495" y="7230"/>
                </a:cubicBezTo>
                <a:lnTo>
                  <a:pt x="3113" y="8161"/>
                </a:lnTo>
                <a:cubicBezTo>
                  <a:pt x="2965" y="8622"/>
                  <a:pt x="2448" y="9000"/>
                  <a:pt x="1963" y="9000"/>
                </a:cubicBezTo>
                <a:lnTo>
                  <a:pt x="882" y="9000"/>
                </a:lnTo>
                <a:cubicBezTo>
                  <a:pt x="397" y="9000"/>
                  <a:pt x="0" y="9397"/>
                  <a:pt x="0" y="9882"/>
                </a:cubicBezTo>
                <a:close/>
              </a:path>
            </a:pathLst>
          </a:custGeom>
          <a:solidFill>
            <a:schemeClr val="accent6"/>
          </a:solidFill>
          <a:ln w="12700">
            <a:miter lim="400000"/>
          </a:ln>
        </p:spPr>
        <p:txBody>
          <a:bodyPr lIns="19050" tIns="19050" rIns="19050" bIns="19050" anchor="ctr"/>
          <a:lstStyle/>
          <a:p>
            <a:pPr algn="ctr">
              <a:defRPr sz="3200" cap="none">
                <a:solidFill>
                  <a:srgbClr val="FFFFFF"/>
                </a:solidFill>
                <a:latin typeface="+mn-lt"/>
                <a:ea typeface="+mn-ea"/>
                <a:cs typeface="+mn-cs"/>
                <a:sym typeface="Helvetica Light"/>
              </a:defRPr>
            </a:pPr>
            <a:endParaRPr sz="1600">
              <a:solidFill>
                <a:schemeClr val="accent6"/>
              </a:solidFill>
            </a:endParaRPr>
          </a:p>
        </p:txBody>
      </p:sp>
      <p:pic>
        <p:nvPicPr>
          <p:cNvPr id="3" name="Graphic 2">
            <a:extLst>
              <a:ext uri="{FF2B5EF4-FFF2-40B4-BE49-F238E27FC236}">
                <a16:creationId xmlns:a16="http://schemas.microsoft.com/office/drawing/2014/main" id="{C1374D05-5F28-F49F-BBB0-3E254AFDC5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4645" y="2571838"/>
            <a:ext cx="498392" cy="498392"/>
          </a:xfrm>
          <a:prstGeom prst="rect">
            <a:avLst/>
          </a:prstGeom>
        </p:spPr>
      </p:pic>
      <p:pic>
        <p:nvPicPr>
          <p:cNvPr id="7" name="Graphic 6">
            <a:extLst>
              <a:ext uri="{FF2B5EF4-FFF2-40B4-BE49-F238E27FC236}">
                <a16:creationId xmlns:a16="http://schemas.microsoft.com/office/drawing/2014/main" id="{12F8A57A-6B79-E1B5-FB3F-34E820C52C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6803" y="4597567"/>
            <a:ext cx="609600" cy="609600"/>
          </a:xfrm>
          <a:prstGeom prst="rect">
            <a:avLst/>
          </a:prstGeom>
        </p:spPr>
      </p:pic>
      <p:pic>
        <p:nvPicPr>
          <p:cNvPr id="9" name="Graphic 8">
            <a:extLst>
              <a:ext uri="{FF2B5EF4-FFF2-40B4-BE49-F238E27FC236}">
                <a16:creationId xmlns:a16="http://schemas.microsoft.com/office/drawing/2014/main" id="{FF61F543-2D3C-5F98-4A46-7B89C05463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93518" y="3822802"/>
            <a:ext cx="387526" cy="387526"/>
          </a:xfrm>
          <a:prstGeom prst="rect">
            <a:avLst/>
          </a:prstGeom>
        </p:spPr>
      </p:pic>
      <p:sp>
        <p:nvSpPr>
          <p:cNvPr id="11" name="Title 1">
            <a:extLst>
              <a:ext uri="{FF2B5EF4-FFF2-40B4-BE49-F238E27FC236}">
                <a16:creationId xmlns:a16="http://schemas.microsoft.com/office/drawing/2014/main" id="{6A516089-7027-532E-3EB2-739681F1D8DD}"/>
              </a:ext>
            </a:extLst>
          </p:cNvPr>
          <p:cNvSpPr>
            <a:spLocks noGrp="1"/>
          </p:cNvSpPr>
          <p:nvPr>
            <p:ph type="title"/>
          </p:nvPr>
        </p:nvSpPr>
        <p:spPr>
          <a:xfrm>
            <a:off x="1130834" y="871169"/>
            <a:ext cx="9717694" cy="720080"/>
          </a:xfrm>
        </p:spPr>
        <p:txBody>
          <a:bodyPr/>
          <a:lstStyle/>
          <a:p>
            <a:r>
              <a:rPr lang="en-GB" b="1">
                <a:solidFill>
                  <a:srgbClr val="154F98"/>
                </a:solidFill>
                <a:latin typeface="Arial Narrow" panose="020B0606020202030204" pitchFamily="34" charset="0"/>
                <a:cs typeface="Arial" pitchFamily="34" charset="0"/>
              </a:rPr>
              <a:t>Relevance of the minimum parameters for national systems of social protection statistics </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55AE3DF-1328-B6D3-E179-4DDFA6CA1C11}"/>
              </a:ext>
            </a:extLst>
          </p:cNvPr>
          <p:cNvSpPr/>
          <p:nvPr/>
        </p:nvSpPr>
        <p:spPr>
          <a:xfrm rot="16200000">
            <a:off x="2423592" y="618664"/>
            <a:ext cx="3744417" cy="6290490"/>
          </a:xfrm>
          <a:custGeom>
            <a:avLst/>
            <a:gdLst>
              <a:gd name="connsiteX0" fmla="*/ 3246347 w 3246347"/>
              <a:gd name="connsiteY0" fmla="*/ 5059907 h 6290490"/>
              <a:gd name="connsiteX1" fmla="*/ 3246347 w 3246347"/>
              <a:gd name="connsiteY1" fmla="*/ 5174053 h 6290490"/>
              <a:gd name="connsiteX2" fmla="*/ 2513213 w 3246347"/>
              <a:gd name="connsiteY2" fmla="*/ 5287521 h 6290490"/>
              <a:gd name="connsiteX3" fmla="*/ 1817202 w 3246347"/>
              <a:gd name="connsiteY3" fmla="*/ 5652953 h 6290490"/>
              <a:gd name="connsiteX4" fmla="*/ 1820659 w 3246347"/>
              <a:gd name="connsiteY4" fmla="*/ 6113675 h 6290490"/>
              <a:gd name="connsiteX5" fmla="*/ 1970052 w 3246347"/>
              <a:gd name="connsiteY5" fmla="*/ 6113675 h 6290490"/>
              <a:gd name="connsiteX6" fmla="*/ 1623173 w 3246347"/>
              <a:gd name="connsiteY6" fmla="*/ 6290490 h 6290490"/>
              <a:gd name="connsiteX7" fmla="*/ 1276295 w 3246347"/>
              <a:gd name="connsiteY7" fmla="*/ 6113675 h 6290490"/>
              <a:gd name="connsiteX8" fmla="*/ 1425687 w 3246347"/>
              <a:gd name="connsiteY8" fmla="*/ 6113675 h 6290490"/>
              <a:gd name="connsiteX9" fmla="*/ 1429144 w 3246347"/>
              <a:gd name="connsiteY9" fmla="*/ 5652953 h 6290490"/>
              <a:gd name="connsiteX10" fmla="*/ 581638 w 3246347"/>
              <a:gd name="connsiteY10" fmla="*/ 5258561 h 6290490"/>
              <a:gd name="connsiteX11" fmla="*/ 0 w 3246347"/>
              <a:gd name="connsiteY11" fmla="*/ 5169373 h 6290490"/>
              <a:gd name="connsiteX12" fmla="*/ 0 w 3246347"/>
              <a:gd name="connsiteY12" fmla="*/ 5059907 h 6290490"/>
              <a:gd name="connsiteX13" fmla="*/ 0 w 3246347"/>
              <a:gd name="connsiteY13" fmla="*/ 0 h 6290490"/>
              <a:gd name="connsiteX14" fmla="*/ 3246345 w 3246347"/>
              <a:gd name="connsiteY14" fmla="*/ 0 h 6290490"/>
              <a:gd name="connsiteX15" fmla="*/ 3246345 w 3246347"/>
              <a:gd name="connsiteY15" fmla="*/ 5059907 h 62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6347" h="6290490">
                <a:moveTo>
                  <a:pt x="3246347" y="5059907"/>
                </a:moveTo>
                <a:lnTo>
                  <a:pt x="3246347" y="5174053"/>
                </a:lnTo>
                <a:cubicBezTo>
                  <a:pt x="3246347" y="5174053"/>
                  <a:pt x="2845964" y="5230957"/>
                  <a:pt x="2513213" y="5287521"/>
                </a:cubicBezTo>
                <a:cubicBezTo>
                  <a:pt x="2180463" y="5344018"/>
                  <a:pt x="1817202" y="5435918"/>
                  <a:pt x="1817202" y="5652953"/>
                </a:cubicBezTo>
                <a:cubicBezTo>
                  <a:pt x="1817202" y="5777001"/>
                  <a:pt x="1820659" y="6113675"/>
                  <a:pt x="1820659" y="6113675"/>
                </a:cubicBezTo>
                <a:lnTo>
                  <a:pt x="1970052" y="6113675"/>
                </a:lnTo>
                <a:lnTo>
                  <a:pt x="1623173" y="6290490"/>
                </a:lnTo>
                <a:lnTo>
                  <a:pt x="1276295" y="6113675"/>
                </a:lnTo>
                <a:lnTo>
                  <a:pt x="1425687" y="6113675"/>
                </a:lnTo>
                <a:cubicBezTo>
                  <a:pt x="1425687" y="6113675"/>
                  <a:pt x="1429144" y="5790905"/>
                  <a:pt x="1429144" y="5652953"/>
                </a:cubicBezTo>
                <a:cubicBezTo>
                  <a:pt x="1429144" y="5383966"/>
                  <a:pt x="939637" y="5314651"/>
                  <a:pt x="581638" y="5258561"/>
                </a:cubicBezTo>
                <a:cubicBezTo>
                  <a:pt x="273836" y="5207151"/>
                  <a:pt x="0" y="5169373"/>
                  <a:pt x="0" y="5169373"/>
                </a:cubicBezTo>
                <a:lnTo>
                  <a:pt x="0" y="5059907"/>
                </a:lnTo>
                <a:lnTo>
                  <a:pt x="0" y="0"/>
                </a:lnTo>
                <a:lnTo>
                  <a:pt x="3246345" y="0"/>
                </a:lnTo>
                <a:lnTo>
                  <a:pt x="3246345" y="5059907"/>
                </a:lnTo>
                <a:close/>
              </a:path>
            </a:pathLst>
          </a:custGeom>
          <a:solidFill>
            <a:schemeClr val="accent6"/>
          </a:solidFill>
          <a:ln w="12700">
            <a:noFill/>
            <a:miter lim="400000"/>
          </a:ln>
          <a:effectLst>
            <a:outerShdw blurRad="50800" dist="38100" dir="2700000" algn="tl" rotWithShape="0">
              <a:prstClr val="black">
                <a:alpha val="40000"/>
              </a:prstClr>
            </a:outerShdw>
          </a:effectLst>
        </p:spPr>
        <p:txBody>
          <a:bodyPr wrap="square" lIns="38100" tIns="38100" rIns="38100" bIns="38100" anchor="ctr">
            <a:noAutofit/>
          </a:bodyPr>
          <a:lstStyle/>
          <a:p>
            <a:pPr algn="ctr">
              <a:defRPr sz="3200" cap="none">
                <a:solidFill>
                  <a:srgbClr val="FFFFFF"/>
                </a:solidFill>
                <a:latin typeface="+mn-lt"/>
                <a:ea typeface="+mn-ea"/>
                <a:cs typeface="+mn-cs"/>
                <a:sym typeface="Helvetica Light"/>
              </a:defRPr>
            </a:pPr>
            <a:endParaRPr/>
          </a:p>
        </p:txBody>
      </p:sp>
      <p:sp>
        <p:nvSpPr>
          <p:cNvPr id="2" name="Title 1"/>
          <p:cNvSpPr>
            <a:spLocks noGrp="1"/>
          </p:cNvSpPr>
          <p:nvPr>
            <p:ph type="title"/>
          </p:nvPr>
        </p:nvSpPr>
        <p:spPr>
          <a:xfrm>
            <a:off x="1222564" y="691532"/>
            <a:ext cx="10579512" cy="720080"/>
          </a:xfrm>
        </p:spPr>
        <p:txBody>
          <a:bodyPr/>
          <a:lstStyle/>
          <a:p>
            <a:r>
              <a:rPr lang="en">
                <a:highlight>
                  <a:srgbClr val="000000">
                    <a:alpha val="0"/>
                  </a:srgbClr>
                </a:highlight>
              </a:rPr>
              <a:t>The </a:t>
            </a:r>
            <a:r>
              <a:rPr lang="en">
                <a:solidFill>
                  <a:schemeClr val="accent4"/>
                </a:solidFill>
                <a:highlight>
                  <a:srgbClr val="000000">
                    <a:alpha val="0"/>
                  </a:srgbClr>
                </a:highlight>
              </a:rPr>
              <a:t>ILO's role </a:t>
            </a:r>
            <a:r>
              <a:rPr lang="en">
                <a:highlight>
                  <a:srgbClr val="000000">
                    <a:alpha val="0"/>
                  </a:srgbClr>
                </a:highlight>
              </a:rPr>
              <a:t>in monitoring at global and country levels</a:t>
            </a:r>
            <a:endParaRPr lang="en-GB"/>
          </a:p>
        </p:txBody>
      </p:sp>
      <p:sp>
        <p:nvSpPr>
          <p:cNvPr id="4" name="Content Placeholder 2"/>
          <p:cNvSpPr txBox="1">
            <a:spLocks/>
          </p:cNvSpPr>
          <p:nvPr/>
        </p:nvSpPr>
        <p:spPr>
          <a:xfrm>
            <a:off x="7752184" y="2305823"/>
            <a:ext cx="3681012" cy="766107"/>
          </a:xfrm>
          <a:prstGeom prst="rect">
            <a:avLst/>
          </a:prstGeom>
        </p:spPr>
        <p:txBody>
          <a:bodyPr>
            <a:noAutofit/>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lvl="1" indent="0" algn="just">
              <a:lnSpc>
                <a:spcPct val="90000"/>
              </a:lnSpc>
              <a:buNone/>
            </a:pPr>
            <a:r>
              <a:rPr lang="en" b="1" kern="0">
                <a:solidFill>
                  <a:schemeClr val="accent6"/>
                </a:solidFill>
                <a:highlight>
                  <a:srgbClr val="000000">
                    <a:alpha val="0"/>
                  </a:srgbClr>
                </a:highlight>
              </a:rPr>
              <a:t>Database</a:t>
            </a:r>
            <a:r>
              <a:rPr lang="en" kern="0">
                <a:solidFill>
                  <a:schemeClr val="accent6"/>
                </a:solidFill>
                <a:highlight>
                  <a:srgbClr val="000000">
                    <a:alpha val="0"/>
                  </a:srgbClr>
                </a:highlight>
              </a:rPr>
              <a:t> and the ILO World Social Protection Report, including </a:t>
            </a:r>
            <a:r>
              <a:rPr lang="en" b="1" kern="0">
                <a:solidFill>
                  <a:schemeClr val="accent6"/>
                </a:solidFill>
                <a:highlight>
                  <a:srgbClr val="000000">
                    <a:alpha val="0"/>
                  </a:srgbClr>
                </a:highlight>
              </a:rPr>
              <a:t>SDG 1.3.1</a:t>
            </a:r>
            <a:r>
              <a:rPr lang="en" kern="0">
                <a:solidFill>
                  <a:schemeClr val="accent6"/>
                </a:solidFill>
                <a:highlight>
                  <a:srgbClr val="000000">
                    <a:alpha val="0"/>
                  </a:srgbClr>
                </a:highlight>
              </a:rPr>
              <a:t>.</a:t>
            </a:r>
          </a:p>
        </p:txBody>
      </p:sp>
      <p:sp>
        <p:nvSpPr>
          <p:cNvPr id="8" name="TextBox 7">
            <a:extLst>
              <a:ext uri="{FF2B5EF4-FFF2-40B4-BE49-F238E27FC236}">
                <a16:creationId xmlns:a16="http://schemas.microsoft.com/office/drawing/2014/main" id="{6FE05005-B97F-0E7C-6856-FF7907AA14E9}"/>
              </a:ext>
            </a:extLst>
          </p:cNvPr>
          <p:cNvSpPr txBox="1"/>
          <p:nvPr/>
        </p:nvSpPr>
        <p:spPr bwMode="auto">
          <a:xfrm>
            <a:off x="7752184" y="4015733"/>
            <a:ext cx="4000992" cy="2031325"/>
          </a:xfrm>
          <a:prstGeom prst="rect">
            <a:avLst/>
          </a:prstGeom>
          <a:noFill/>
          <a:ln w="9525">
            <a:noFill/>
            <a:miter lim="800000"/>
            <a:headEnd/>
            <a:tailEnd/>
          </a:ln>
          <a:effectLst/>
        </p:spPr>
        <p:txBody>
          <a:bodyPr wrap="square" rtlCol="0" anchor="ctr">
            <a:spAutoFit/>
          </a:bodyPr>
          <a:lstStyle/>
          <a:p>
            <a:r>
              <a:rPr lang="en" kern="0">
                <a:solidFill>
                  <a:schemeClr val="accent6"/>
                </a:solidFill>
                <a:highlight>
                  <a:srgbClr val="000000">
                    <a:alpha val="0"/>
                  </a:srgbClr>
                </a:highlight>
                <a:latin typeface="Arial" panose="020B0604020202020204" pitchFamily="34" charset="0"/>
                <a:cs typeface="Arial" panose="020B0604020202020204" pitchFamily="34" charset="0"/>
              </a:rPr>
              <a:t>Supporting Members to develop </a:t>
            </a:r>
            <a:r>
              <a:rPr lang="en" b="1" kern="0">
                <a:solidFill>
                  <a:schemeClr val="accent6"/>
                </a:solidFill>
                <a:highlight>
                  <a:srgbClr val="000000">
                    <a:alpha val="0"/>
                  </a:srgbClr>
                </a:highlight>
                <a:latin typeface="Arial" panose="020B0604020202020204" pitchFamily="34" charset="0"/>
                <a:cs typeface="Arial" panose="020B0604020202020204" pitchFamily="34" charset="0"/>
              </a:rPr>
              <a:t>national systems of social protection </a:t>
            </a:r>
            <a:r>
              <a:rPr lang="en" kern="0">
                <a:solidFill>
                  <a:schemeClr val="accent6"/>
                </a:solidFill>
                <a:highlight>
                  <a:srgbClr val="000000">
                    <a:alpha val="0"/>
                  </a:srgbClr>
                </a:highlight>
                <a:latin typeface="Arial" panose="020B0604020202020204" pitchFamily="34" charset="0"/>
                <a:cs typeface="Arial" panose="020B0604020202020204" pitchFamily="34" charset="0"/>
              </a:rPr>
              <a:t>statistics to monitor basic and extended sets of indicators, publish results related to coverage, gaps, adequacy and financing analyses.</a:t>
            </a:r>
          </a:p>
        </p:txBody>
      </p:sp>
      <p:sp>
        <p:nvSpPr>
          <p:cNvPr id="9" name="Rectangle 8">
            <a:extLst>
              <a:ext uri="{FF2B5EF4-FFF2-40B4-BE49-F238E27FC236}">
                <a16:creationId xmlns:a16="http://schemas.microsoft.com/office/drawing/2014/main" id="{7C05FA77-28E8-42DC-F60E-64F6783256FD}"/>
              </a:ext>
            </a:extLst>
          </p:cNvPr>
          <p:cNvSpPr/>
          <p:nvPr/>
        </p:nvSpPr>
        <p:spPr>
          <a:xfrm>
            <a:off x="7752184" y="1886011"/>
            <a:ext cx="3681012" cy="37070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 sz="1800" b="1" kern="0">
                <a:highlight>
                  <a:srgbClr val="000000">
                    <a:alpha val="0"/>
                  </a:srgbClr>
                </a:highlight>
                <a:latin typeface="Arial"/>
              </a:rPr>
              <a:t>At the global level</a:t>
            </a:r>
            <a:endParaRPr lang="en-US"/>
          </a:p>
        </p:txBody>
      </p:sp>
      <p:sp>
        <p:nvSpPr>
          <p:cNvPr id="10" name="Rectangle 9">
            <a:extLst>
              <a:ext uri="{FF2B5EF4-FFF2-40B4-BE49-F238E27FC236}">
                <a16:creationId xmlns:a16="http://schemas.microsoft.com/office/drawing/2014/main" id="{B02FC6B1-A40C-7BE8-BA2D-E7CCE4D72D69}"/>
              </a:ext>
            </a:extLst>
          </p:cNvPr>
          <p:cNvSpPr/>
          <p:nvPr/>
        </p:nvSpPr>
        <p:spPr>
          <a:xfrm>
            <a:off x="7763490" y="3645024"/>
            <a:ext cx="3681012" cy="37070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 b="1" kern="0">
                <a:highlight>
                  <a:srgbClr val="000000">
                    <a:alpha val="0"/>
                  </a:srgbClr>
                </a:highlight>
                <a:latin typeface="Arial"/>
              </a:rPr>
              <a:t>At the country level</a:t>
            </a:r>
            <a:endParaRPr lang="en-US" b="1" kern="0">
              <a:highlight>
                <a:srgbClr val="000000">
                  <a:alpha val="0"/>
                </a:srgbClr>
              </a:highlight>
              <a:latin typeface="Arial"/>
            </a:endParaRPr>
          </a:p>
        </p:txBody>
      </p:sp>
      <p:sp>
        <p:nvSpPr>
          <p:cNvPr id="13" name="Rectangle: Rounded Corners 12">
            <a:extLst>
              <a:ext uri="{FF2B5EF4-FFF2-40B4-BE49-F238E27FC236}">
                <a16:creationId xmlns:a16="http://schemas.microsoft.com/office/drawing/2014/main" id="{F55CAEBD-1F29-812B-D7C6-7B9B587DDCDF}"/>
              </a:ext>
            </a:extLst>
          </p:cNvPr>
          <p:cNvSpPr/>
          <p:nvPr/>
        </p:nvSpPr>
        <p:spPr>
          <a:xfrm>
            <a:off x="1127448" y="2284420"/>
            <a:ext cx="5328592" cy="3024336"/>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ABAC8F-CC46-0F52-E110-A8E1D6D3A934}"/>
              </a:ext>
            </a:extLst>
          </p:cNvPr>
          <p:cNvSpPr txBox="1"/>
          <p:nvPr/>
        </p:nvSpPr>
        <p:spPr bwMode="auto">
          <a:xfrm>
            <a:off x="1161747" y="1844824"/>
            <a:ext cx="5092147" cy="3728649"/>
          </a:xfrm>
          <a:prstGeom prst="rect">
            <a:avLst/>
          </a:prstGeom>
          <a:noFill/>
          <a:ln w="9525">
            <a:noFill/>
            <a:miter lim="800000"/>
            <a:headEnd/>
            <a:tailEnd/>
          </a:ln>
          <a:effectLst/>
        </p:spPr>
        <p:txBody>
          <a:bodyPr wrap="square" rtlCol="0" anchor="ctr">
            <a:spAutoFit/>
          </a:bodyPr>
          <a:lstStyle/>
          <a:p>
            <a:pPr algn="ctr">
              <a:lnSpc>
                <a:spcPct val="150000"/>
              </a:lnSpc>
            </a:pPr>
            <a:r>
              <a:rPr lang="en" sz="2000" kern="0">
                <a:solidFill>
                  <a:schemeClr val="bg1"/>
                </a:solidFill>
                <a:highlight>
                  <a:srgbClr val="000000">
                    <a:alpha val="0"/>
                  </a:srgbClr>
                </a:highlight>
                <a:latin typeface="Arial"/>
              </a:rPr>
              <a:t>For decades, the ILO has supported its member states in the collection, compilation and analysis of social protection statistics, including through the </a:t>
            </a:r>
            <a:r>
              <a:rPr lang="en" sz="2000" b="1" kern="0">
                <a:solidFill>
                  <a:schemeClr val="bg1"/>
                </a:solidFill>
                <a:highlight>
                  <a:srgbClr val="000000">
                    <a:alpha val="0"/>
                  </a:srgbClr>
                </a:highlight>
                <a:latin typeface="Arial"/>
              </a:rPr>
              <a:t>ILO Social Security Survey (ILO/SSI). </a:t>
            </a:r>
            <a:r>
              <a:rPr lang="en" sz="2000" kern="0">
                <a:solidFill>
                  <a:schemeClr val="bg1"/>
                </a:solidFill>
                <a:highlight>
                  <a:srgbClr val="000000">
                    <a:alpha val="0"/>
                  </a:srgbClr>
                </a:highlight>
                <a:latin typeface="Arial"/>
              </a:rPr>
              <a:t>The information is compiled in the</a:t>
            </a:r>
          </a:p>
          <a:p>
            <a:pPr algn="ctr">
              <a:lnSpc>
                <a:spcPct val="150000"/>
              </a:lnSpc>
            </a:pPr>
            <a:r>
              <a:rPr lang="en" sz="2000" b="1" kern="0">
                <a:solidFill>
                  <a:schemeClr val="bg1"/>
                </a:solidFill>
                <a:highlight>
                  <a:srgbClr val="000000">
                    <a:alpha val="0"/>
                  </a:srgbClr>
                </a:highlight>
                <a:latin typeface="Arial"/>
              </a:rPr>
              <a:t> </a:t>
            </a:r>
            <a:r>
              <a:rPr lang="en" sz="2000" b="1" kern="0">
                <a:solidFill>
                  <a:schemeClr val="bg1"/>
                </a:solidFill>
                <a:highlight>
                  <a:srgbClr val="000000">
                    <a:alpha val="0"/>
                  </a:srgbClr>
                </a:highlight>
                <a:latin typeface="Arial"/>
                <a:hlinkClick r:id="rId3">
                  <a:extLst>
                    <a:ext uri="{A12FA001-AC4F-418D-AE19-62706E023703}">
                      <ahyp:hlinkClr xmlns:ahyp="http://schemas.microsoft.com/office/drawing/2018/hyperlinkcolor" val="tx"/>
                    </a:ext>
                  </a:extLst>
                </a:hlinkClick>
              </a:rPr>
              <a:t>ILO's Global Social Protection Database </a:t>
            </a:r>
            <a:endParaRPr lang="en" b="1" kern="0">
              <a:solidFill>
                <a:schemeClr val="bg1"/>
              </a:solidFill>
              <a:highlight>
                <a:srgbClr val="000000">
                  <a:alpha val="0"/>
                </a:srgbClr>
              </a:highlight>
              <a:latin typeface="Arial"/>
            </a:endParaRPr>
          </a:p>
          <a:p>
            <a:pPr algn="ctr">
              <a:lnSpc>
                <a:spcPct val="150000"/>
              </a:lnSpc>
            </a:pPr>
            <a:r>
              <a:rPr lang="en" sz="2000" kern="0">
                <a:solidFill>
                  <a:schemeClr val="bg1"/>
                </a:solidFill>
                <a:highlight>
                  <a:srgbClr val="000000">
                    <a:alpha val="0"/>
                  </a:srgbClr>
                </a:highlight>
                <a:latin typeface="Arial"/>
              </a:rPr>
              <a:t>and complemented by other sources. </a:t>
            </a:r>
          </a:p>
        </p:txBody>
      </p:sp>
    </p:spTree>
    <p:custDataLst>
      <p:tags r:id="rId1"/>
    </p:custDataLst>
    <p:extLst>
      <p:ext uri="{BB962C8B-B14F-4D97-AF65-F5344CB8AC3E}">
        <p14:creationId xmlns:p14="http://schemas.microsoft.com/office/powerpoint/2010/main" val="1659192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INSIDE 01" val="h1HIXlRo"/>
  <p:tag name="ARTICULATE_SLIDE_THUMBNAIL_REFRESH" val="1"/>
  <p:tag name="SLIDO_APP_VERSION" val="1.6.1.4122"/>
  <p:tag name="SLIDO_PRESENTATION_ID" val="00000000-0000-0000-0000-000000000000"/>
  <p:tag name="SLIDO_EVENT_UUID" val="d1c6eafa-6a56-4e3f-9baf-405a94c95ad5"/>
  <p:tag name="SLIDO_EVENT_SECTION_UUID" val="9f9d1770-a11a-4e9c-a0bd-be820a792e06"/>
  <p:tag name="ARTICULATE_SLIDE_COUNT" val="5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inside 01">
  <a:themeElements>
    <a:clrScheme name="ITICILO style">
      <a:dk1>
        <a:srgbClr val="000000"/>
      </a:dk1>
      <a:lt1>
        <a:srgbClr val="FFFFFF"/>
      </a:lt1>
      <a:dk2>
        <a:srgbClr val="000000"/>
      </a:dk2>
      <a:lt2>
        <a:srgbClr val="808080"/>
      </a:lt2>
      <a:accent1>
        <a:srgbClr val="BBE0E3"/>
      </a:accent1>
      <a:accent2>
        <a:srgbClr val="6AB072"/>
      </a:accent2>
      <a:accent3>
        <a:srgbClr val="E67B1B"/>
      </a:accent3>
      <a:accent4>
        <a:srgbClr val="A43D4E"/>
      </a:accent4>
      <a:accent5>
        <a:srgbClr val="7B289E"/>
      </a:accent5>
      <a:accent6>
        <a:srgbClr val="154F98"/>
      </a:accent6>
      <a:hlink>
        <a:srgbClr val="009999"/>
      </a:hlink>
      <a:folHlink>
        <a:srgbClr val="99CC00"/>
      </a:folHlink>
    </a:clrScheme>
    <a:fontScheme name="inside 01">
      <a:majorFont>
        <a:latin typeface="Verdana"/>
        <a:ea typeface="Arial Unicode MS"/>
        <a:cs typeface="Arial Unicode MS"/>
      </a:majorFont>
      <a:minorFont>
        <a:latin typeface="Verdana"/>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anchor="ctr"/>
      <a:lstStyle>
        <a:defPPr eaLnBrk="1" hangingPunct="1">
          <a:defRPr sz="1400" i="0" noProof="0" dirty="0">
            <a:solidFill>
              <a:srgbClr val="B11B86"/>
            </a:solidFill>
            <a:cs typeface="Arial" charset="0"/>
          </a:defRPr>
        </a:defPPr>
      </a:lstStyle>
    </a:txDef>
  </a:objectDefaults>
  <a:extraClrSchemeLst>
    <a:extraClrScheme>
      <a:clrScheme name="inside 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ide 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ide 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ide 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ide 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ide 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ide 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ide 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ide 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ide 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ide 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ide 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side 01 13">
        <a:dk1>
          <a:srgbClr val="000000"/>
        </a:dk1>
        <a:lt1>
          <a:srgbClr val="FFFFFF"/>
        </a:lt1>
        <a:dk2>
          <a:srgbClr val="FFFF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nside 01">
  <a:themeElements>
    <a:clrScheme name="ITICILO style">
      <a:dk1>
        <a:srgbClr val="000000"/>
      </a:dk1>
      <a:lt1>
        <a:srgbClr val="FFFFFF"/>
      </a:lt1>
      <a:dk2>
        <a:srgbClr val="000000"/>
      </a:dk2>
      <a:lt2>
        <a:srgbClr val="808080"/>
      </a:lt2>
      <a:accent1>
        <a:srgbClr val="BBE0E3"/>
      </a:accent1>
      <a:accent2>
        <a:srgbClr val="6AB072"/>
      </a:accent2>
      <a:accent3>
        <a:srgbClr val="E67B1B"/>
      </a:accent3>
      <a:accent4>
        <a:srgbClr val="A43D4E"/>
      </a:accent4>
      <a:accent5>
        <a:srgbClr val="7B289E"/>
      </a:accent5>
      <a:accent6>
        <a:srgbClr val="154F98"/>
      </a:accent6>
      <a:hlink>
        <a:srgbClr val="009999"/>
      </a:hlink>
      <a:folHlink>
        <a:srgbClr val="99CC00"/>
      </a:folHlink>
    </a:clrScheme>
    <a:fontScheme name="inside 01">
      <a:majorFont>
        <a:latin typeface="Verdana"/>
        <a:ea typeface="Arial Unicode MS"/>
        <a:cs typeface="Arial Unicode MS"/>
      </a:majorFont>
      <a:minorFont>
        <a:latin typeface="Verdana"/>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anchor="ctr"/>
      <a:lstStyle>
        <a:defPPr eaLnBrk="1" hangingPunct="1">
          <a:defRPr sz="1400" i="0" noProof="0" dirty="0">
            <a:solidFill>
              <a:srgbClr val="B11B86"/>
            </a:solidFill>
            <a:cs typeface="Arial" charset="0"/>
          </a:defRPr>
        </a:defPPr>
      </a:lstStyle>
    </a:txDef>
  </a:objectDefaults>
  <a:extraClrSchemeLst>
    <a:extraClrScheme>
      <a:clrScheme name="inside 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ide 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ide 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ide 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ide 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ide 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ide 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ide 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ide 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ide 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ide 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ide 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side 01 13">
        <a:dk1>
          <a:srgbClr val="000000"/>
        </a:dk1>
        <a:lt1>
          <a:srgbClr val="FFFFFF"/>
        </a:lt1>
        <a:dk2>
          <a:srgbClr val="FFFF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LO 2020">
  <a:themeElements>
    <a:clrScheme name="ILO Jan 2020">
      <a:dk1>
        <a:srgbClr val="230050"/>
      </a:dk1>
      <a:lt1>
        <a:sysClr val="window" lastClr="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O Presentation 16x9.potx" id="{1B78B7CC-6F33-4AED-B988-F1824BC14DB2}" vid="{017B0592-C5E0-43A0-8804-D21738B9040C}"/>
    </a:ext>
  </a:extLst>
</a:theme>
</file>

<file path=ppt/theme/theme4.xml><?xml version="1.0" encoding="utf-8"?>
<a:theme xmlns:a="http://schemas.openxmlformats.org/drawingml/2006/main" name="ILO 2020">
  <a:themeElements>
    <a:clrScheme name="ILO Jan 2020">
      <a:dk1>
        <a:srgbClr val="230050"/>
      </a:dk1>
      <a:lt1>
        <a:sysClr val="window" lastClr="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O Presentation 16x9.potx" id="{1B78B7CC-6F33-4AED-B988-F1824BC14DB2}" vid="{017B0592-C5E0-43A0-8804-D21738B9040C}"/>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3936</Words>
  <Application>Microsoft Office PowerPoint</Application>
  <PresentationFormat>Widescreen</PresentationFormat>
  <Paragraphs>528</Paragraphs>
  <Slides>46</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46</vt:i4>
      </vt:variant>
    </vt:vector>
  </HeadingPairs>
  <TitlesOfParts>
    <vt:vector size="58" baseType="lpstr">
      <vt:lpstr>Aptos</vt:lpstr>
      <vt:lpstr>Arial</vt:lpstr>
      <vt:lpstr>Arial Narrow</vt:lpstr>
      <vt:lpstr>Calibri</vt:lpstr>
      <vt:lpstr>Montserrat</vt:lpstr>
      <vt:lpstr>Verdana</vt:lpstr>
      <vt:lpstr>Wingdings</vt:lpstr>
      <vt:lpstr>Wingdings 3</vt:lpstr>
      <vt:lpstr>2_inside 01</vt:lpstr>
      <vt:lpstr>1_inside 01</vt:lpstr>
      <vt:lpstr>1_ILO 2020</vt:lpstr>
      <vt:lpstr>ILO 2020</vt:lpstr>
      <vt:lpstr>World Café </vt:lpstr>
      <vt:lpstr>Developing National System of Social Protection Statistics (NSSPS) in South Africa</vt:lpstr>
      <vt:lpstr>We'd love to meet you!</vt:lpstr>
      <vt:lpstr>1. Social protection statistics in the context of ILO principles and definitions </vt:lpstr>
      <vt:lpstr>Internationally agreed-upon core principles in the ILO standards  </vt:lpstr>
      <vt:lpstr>Principles, Definition and Functions of Social Protection</vt:lpstr>
      <vt:lpstr>National monitoring and evaluation systems</vt:lpstr>
      <vt:lpstr>Relevance of the minimum parameters for national systems of social protection statistics </vt:lpstr>
      <vt:lpstr>The ILO's role in monitoring at global and country levels</vt:lpstr>
      <vt:lpstr>Social protection definition and functions</vt:lpstr>
      <vt:lpstr>Arising out of nine branches of social security (in accordance with the scope of ILO Convention No.102), the functions are: </vt:lpstr>
      <vt:lpstr>Additional functions falling under the extended definition of Social Security (Social Protection):</vt:lpstr>
      <vt:lpstr>PowerPoint Presentation</vt:lpstr>
      <vt:lpstr>Two dimensions of social protection</vt:lpstr>
      <vt:lpstr>Two dimensions of social protection</vt:lpstr>
      <vt:lpstr>Two dimensions of social protection</vt:lpstr>
      <vt:lpstr>Social protection floors</vt:lpstr>
      <vt:lpstr>Social protection floors</vt:lpstr>
      <vt:lpstr>PowerPoint Presentation</vt:lpstr>
      <vt:lpstr>Horizontal Gaps</vt:lpstr>
      <vt:lpstr>PowerPoint Presentation</vt:lpstr>
      <vt:lpstr>Vertical Gaps </vt:lpstr>
      <vt:lpstr>PowerPoint Presentation</vt:lpstr>
      <vt:lpstr>Discussion</vt:lpstr>
      <vt:lpstr>2. What are national systems of social protection statistics (NSSPS)?</vt:lpstr>
      <vt:lpstr>National Systems of Social Protection Statistics (NSSPS)</vt:lpstr>
      <vt:lpstr>NSSPS and key institutional actors</vt:lpstr>
      <vt:lpstr>Actors participating in NSSPS - an example</vt:lpstr>
      <vt:lpstr>NSSPS enabling environment</vt:lpstr>
      <vt:lpstr>PowerPoint Presentation</vt:lpstr>
      <vt:lpstr>In particular, NSSPS helps countries to ...</vt:lpstr>
      <vt:lpstr>Also... the development of the NSSPS</vt:lpstr>
      <vt:lpstr>Uses of data - examples</vt:lpstr>
      <vt:lpstr>PowerPoint Presentation</vt:lpstr>
      <vt:lpstr>PowerPoint Presentation</vt:lpstr>
      <vt:lpstr>PowerPoint Presentation</vt:lpstr>
      <vt:lpstr>Examples of National Social Protection Bulletins </vt:lpstr>
      <vt:lpstr>PowerPoint Presentation</vt:lpstr>
      <vt:lpstr>Example of international use of SP data</vt:lpstr>
      <vt:lpstr>However, many challenges remain: </vt:lpstr>
      <vt:lpstr>PowerPoint Presentation</vt:lpstr>
      <vt:lpstr>WORLD CAFÉ </vt:lpstr>
      <vt:lpstr>World Café </vt:lpstr>
      <vt:lpstr>World Café </vt:lpstr>
      <vt:lpstr>World Café </vt:lpstr>
      <vt:lpstr>World Café </vt:lpstr>
    </vt:vector>
  </TitlesOfParts>
  <Company>ITC of the ILO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LFIORE</dc:creator>
  <cp:lastModifiedBy>Yu, Zhiming</cp:lastModifiedBy>
  <cp:revision>15</cp:revision>
  <cp:lastPrinted>2024-09-10T07:53:56Z</cp:lastPrinted>
  <dcterms:created xsi:type="dcterms:W3CDTF">2011-11-13T21:20:19Z</dcterms:created>
  <dcterms:modified xsi:type="dcterms:W3CDTF">2025-02-24T19:35:11Z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D98A665E-B088-400C-BE49-9FF1F77C6CE8</vt:lpwstr>
  </property>
  <property fmtid="{D5CDD505-2E9C-101B-9397-08002B2CF9AE}" pid="3" name="ArticulatePath">
    <vt:lpwstr>SSEA Korea_template PPT EN +KR</vt:lpwstr>
  </property>
  <property fmtid="{D5CDD505-2E9C-101B-9397-08002B2CF9AE}" pid="4" name="SlidoAppVersion">
    <vt:lpwstr>1.6.1.4122</vt:lpwstr>
  </property>
</Properties>
</file>